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8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8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29.xml" ContentType="application/vnd.openxmlformats-officedocument.presentationml.slide+xml"/>
  <Override PartName="/ppt/slides/slide8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8.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7" showSpecialPlsOnTitleSld="0" saveSubsetFonts="1">
  <p:sldMasterIdLst>
    <p:sldMasterId id="2147483676" r:id="rId1"/>
  </p:sldMasterIdLst>
  <p:notesMasterIdLst>
    <p:notesMasterId r:id="rId116"/>
  </p:notesMasterIdLst>
  <p:handoutMasterIdLst>
    <p:handoutMasterId r:id="rId117"/>
  </p:handoutMasterIdLst>
  <p:sldIdLst>
    <p:sldId id="1110" r:id="rId2"/>
    <p:sldId id="1111" r:id="rId3"/>
    <p:sldId id="1112" r:id="rId4"/>
    <p:sldId id="1113" r:id="rId5"/>
    <p:sldId id="1114" r:id="rId6"/>
    <p:sldId id="1115" r:id="rId7"/>
    <p:sldId id="1116" r:id="rId8"/>
    <p:sldId id="1117" r:id="rId9"/>
    <p:sldId id="1118" r:id="rId10"/>
    <p:sldId id="1119" r:id="rId11"/>
    <p:sldId id="1120" r:id="rId12"/>
    <p:sldId id="1121" r:id="rId13"/>
    <p:sldId id="1122" r:id="rId14"/>
    <p:sldId id="1123" r:id="rId15"/>
    <p:sldId id="1124" r:id="rId16"/>
    <p:sldId id="1125" r:id="rId17"/>
    <p:sldId id="1126" r:id="rId18"/>
    <p:sldId id="1127" r:id="rId19"/>
    <p:sldId id="1128" r:id="rId20"/>
    <p:sldId id="1129" r:id="rId21"/>
    <p:sldId id="1130" r:id="rId22"/>
    <p:sldId id="1131" r:id="rId23"/>
    <p:sldId id="1132" r:id="rId24"/>
    <p:sldId id="1133" r:id="rId25"/>
    <p:sldId id="1134" r:id="rId26"/>
    <p:sldId id="1135" r:id="rId27"/>
    <p:sldId id="1136" r:id="rId28"/>
    <p:sldId id="1137" r:id="rId29"/>
    <p:sldId id="1138" r:id="rId30"/>
    <p:sldId id="1139" r:id="rId31"/>
    <p:sldId id="1140" r:id="rId32"/>
    <p:sldId id="1141" r:id="rId33"/>
    <p:sldId id="1142" r:id="rId34"/>
    <p:sldId id="1143" r:id="rId35"/>
    <p:sldId id="1249" r:id="rId36"/>
    <p:sldId id="1250" r:id="rId37"/>
    <p:sldId id="1251" r:id="rId38"/>
    <p:sldId id="1252" r:id="rId39"/>
    <p:sldId id="1253" r:id="rId40"/>
    <p:sldId id="1254" r:id="rId41"/>
    <p:sldId id="1255" r:id="rId42"/>
    <p:sldId id="1256" r:id="rId43"/>
    <p:sldId id="1257" r:id="rId44"/>
    <p:sldId id="1260" r:id="rId45"/>
    <p:sldId id="1261" r:id="rId46"/>
    <p:sldId id="1263" r:id="rId47"/>
    <p:sldId id="1264" r:id="rId48"/>
    <p:sldId id="1265" r:id="rId49"/>
    <p:sldId id="1267" r:id="rId50"/>
    <p:sldId id="1268" r:id="rId51"/>
    <p:sldId id="1269" r:id="rId52"/>
    <p:sldId id="1270" r:id="rId53"/>
    <p:sldId id="1271" r:id="rId54"/>
    <p:sldId id="1272" r:id="rId55"/>
    <p:sldId id="1273" r:id="rId56"/>
    <p:sldId id="1144" r:id="rId57"/>
    <p:sldId id="1147" r:id="rId58"/>
    <p:sldId id="1148" r:id="rId59"/>
    <p:sldId id="1149" r:id="rId60"/>
    <p:sldId id="1150" r:id="rId61"/>
    <p:sldId id="1151" r:id="rId62"/>
    <p:sldId id="1152" r:id="rId63"/>
    <p:sldId id="1153" r:id="rId64"/>
    <p:sldId id="1154" r:id="rId65"/>
    <p:sldId id="1155" r:id="rId66"/>
    <p:sldId id="1145" r:id="rId67"/>
    <p:sldId id="1156" r:id="rId68"/>
    <p:sldId id="1157" r:id="rId69"/>
    <p:sldId id="1158" r:id="rId70"/>
    <p:sldId id="1159" r:id="rId71"/>
    <p:sldId id="1160" r:id="rId72"/>
    <p:sldId id="1161" r:id="rId73"/>
    <p:sldId id="1162" r:id="rId74"/>
    <p:sldId id="1163" r:id="rId75"/>
    <p:sldId id="1164" r:id="rId76"/>
    <p:sldId id="1165" r:id="rId77"/>
    <p:sldId id="1166" r:id="rId78"/>
    <p:sldId id="1167" r:id="rId79"/>
    <p:sldId id="1168" r:id="rId80"/>
    <p:sldId id="1169" r:id="rId81"/>
    <p:sldId id="1170" r:id="rId82"/>
    <p:sldId id="1171" r:id="rId83"/>
    <p:sldId id="1172" r:id="rId84"/>
    <p:sldId id="1173" r:id="rId85"/>
    <p:sldId id="1174" r:id="rId86"/>
    <p:sldId id="1175" r:id="rId87"/>
    <p:sldId id="1176" r:id="rId88"/>
    <p:sldId id="1177" r:id="rId89"/>
    <p:sldId id="1178" r:id="rId90"/>
    <p:sldId id="1179" r:id="rId91"/>
    <p:sldId id="1180" r:id="rId92"/>
    <p:sldId id="1181" r:id="rId93"/>
    <p:sldId id="1182" r:id="rId94"/>
    <p:sldId id="1183" r:id="rId95"/>
    <p:sldId id="1184" r:id="rId96"/>
    <p:sldId id="1185" r:id="rId97"/>
    <p:sldId id="1186" r:id="rId98"/>
    <p:sldId id="1187" r:id="rId99"/>
    <p:sldId id="1188" r:id="rId100"/>
    <p:sldId id="1189" r:id="rId101"/>
    <p:sldId id="1190" r:id="rId102"/>
    <p:sldId id="1191" r:id="rId103"/>
    <p:sldId id="1192" r:id="rId104"/>
    <p:sldId id="1193" r:id="rId105"/>
    <p:sldId id="1194" r:id="rId106"/>
    <p:sldId id="1195" r:id="rId107"/>
    <p:sldId id="1196" r:id="rId108"/>
    <p:sldId id="1197" r:id="rId109"/>
    <p:sldId id="1198" r:id="rId110"/>
    <p:sldId id="1199" r:id="rId111"/>
    <p:sldId id="1200" r:id="rId112"/>
    <p:sldId id="1201" r:id="rId113"/>
    <p:sldId id="1202" r:id="rId114"/>
    <p:sldId id="1203" r:id="rId115"/>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customXml" Target="../customXml/item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125"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107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168</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091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169</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74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170</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46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171</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0263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172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Make a note of how the HH income is not normally distributed, may want to do a log transform of it.  Show how to do this informally.</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91" eaLnBrk="0" hangingPunct="0">
              <a:defRPr sz="2400">
                <a:solidFill>
                  <a:schemeClr val="tx1"/>
                </a:solidFill>
                <a:latin typeface="KeplerRegular" charset="0"/>
                <a:ea typeface="ＭＳ Ｐゴシック" charset="0"/>
              </a:defRPr>
            </a:lvl1pPr>
            <a:lvl2pPr marL="758329" indent="-291665" defTabSz="946291" eaLnBrk="0" hangingPunct="0">
              <a:defRPr sz="2400">
                <a:solidFill>
                  <a:schemeClr val="tx1"/>
                </a:solidFill>
                <a:latin typeface="KeplerRegular" charset="0"/>
                <a:ea typeface="ＭＳ Ｐゴシック" charset="0"/>
              </a:defRPr>
            </a:lvl2pPr>
            <a:lvl3pPr marL="1166660" indent="-233332" defTabSz="946291" eaLnBrk="0" hangingPunct="0">
              <a:defRPr sz="2400">
                <a:solidFill>
                  <a:schemeClr val="tx1"/>
                </a:solidFill>
                <a:latin typeface="KeplerRegular" charset="0"/>
                <a:ea typeface="ＭＳ Ｐゴシック" charset="0"/>
              </a:defRPr>
            </a:lvl3pPr>
            <a:lvl4pPr marL="1633324" indent="-233332" defTabSz="946291" eaLnBrk="0" hangingPunct="0">
              <a:defRPr sz="2400">
                <a:solidFill>
                  <a:schemeClr val="tx1"/>
                </a:solidFill>
                <a:latin typeface="KeplerRegular" charset="0"/>
                <a:ea typeface="ＭＳ Ｐゴシック" charset="0"/>
              </a:defRPr>
            </a:lvl4pPr>
            <a:lvl5pPr marL="2099988" indent="-233332" defTabSz="946291" eaLnBrk="0" hangingPunct="0">
              <a:defRPr sz="2400">
                <a:solidFill>
                  <a:schemeClr val="tx1"/>
                </a:solidFill>
                <a:latin typeface="KeplerRegular" charset="0"/>
                <a:ea typeface="ＭＳ Ｐゴシック" charset="0"/>
              </a:defRPr>
            </a:lvl5pPr>
            <a:lvl6pPr marL="2566652" indent="-233332" defTabSz="946291" eaLnBrk="0" fontAlgn="base" hangingPunct="0">
              <a:spcBef>
                <a:spcPct val="0"/>
              </a:spcBef>
              <a:spcAft>
                <a:spcPct val="0"/>
              </a:spcAft>
              <a:defRPr sz="2400">
                <a:solidFill>
                  <a:schemeClr val="tx1"/>
                </a:solidFill>
                <a:latin typeface="KeplerRegular" charset="0"/>
                <a:ea typeface="ＭＳ Ｐゴシック" charset="0"/>
              </a:defRPr>
            </a:lvl6pPr>
            <a:lvl7pPr marL="3033316" indent="-233332" defTabSz="946291" eaLnBrk="0" fontAlgn="base" hangingPunct="0">
              <a:spcBef>
                <a:spcPct val="0"/>
              </a:spcBef>
              <a:spcAft>
                <a:spcPct val="0"/>
              </a:spcAft>
              <a:defRPr sz="2400">
                <a:solidFill>
                  <a:schemeClr val="tx1"/>
                </a:solidFill>
                <a:latin typeface="KeplerRegular" charset="0"/>
                <a:ea typeface="ＭＳ Ｐゴシック" charset="0"/>
              </a:defRPr>
            </a:lvl7pPr>
            <a:lvl8pPr marL="3499980" indent="-233332" defTabSz="946291" eaLnBrk="0" fontAlgn="base" hangingPunct="0">
              <a:spcBef>
                <a:spcPct val="0"/>
              </a:spcBef>
              <a:spcAft>
                <a:spcPct val="0"/>
              </a:spcAft>
              <a:defRPr sz="2400">
                <a:solidFill>
                  <a:schemeClr val="tx1"/>
                </a:solidFill>
                <a:latin typeface="KeplerRegular" charset="0"/>
                <a:ea typeface="ＭＳ Ｐゴシック" charset="0"/>
              </a:defRPr>
            </a:lvl8pPr>
            <a:lvl9pPr marL="3966644" indent="-233332" defTabSz="946291" eaLnBrk="0" fontAlgn="base" hangingPunct="0">
              <a:spcBef>
                <a:spcPct val="0"/>
              </a:spcBef>
              <a:spcAft>
                <a:spcPct val="0"/>
              </a:spcAft>
              <a:defRPr sz="2400">
                <a:solidFill>
                  <a:schemeClr val="tx1"/>
                </a:solidFill>
                <a:latin typeface="KeplerRegular" charset="0"/>
                <a:ea typeface="ＭＳ Ｐゴシック" charset="0"/>
              </a:defRPr>
            </a:lvl9pPr>
          </a:lstStyle>
          <a:p>
            <a:pPr eaLnBrk="1" hangingPunct="1"/>
            <a:fld id="{F1299435-50CA-FA47-91C2-798E65EB955B}" type="slidenum">
              <a:rPr lang="en-US" sz="1200"/>
              <a:pPr eaLnBrk="1" hangingPunct="1"/>
              <a:t>190</a:t>
            </a:fld>
            <a:endParaRPr lang="en-US" sz="1200" dirty="0"/>
          </a:p>
        </p:txBody>
      </p:sp>
    </p:spTree>
    <p:extLst>
      <p:ext uri="{BB962C8B-B14F-4D97-AF65-F5344CB8AC3E}">
        <p14:creationId xmlns:p14="http://schemas.microsoft.com/office/powerpoint/2010/main" val="8651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162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163</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130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164</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4467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165</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7234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166</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55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167</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42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333376"/>
            <a:ext cx="932688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97280" y="1920241"/>
            <a:ext cx="457200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2160" y="1920241"/>
            <a:ext cx="457200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1097280" y="7501890"/>
            <a:ext cx="2377440" cy="548640"/>
          </a:xfrm>
        </p:spPr>
        <p:txBody>
          <a:bodyPr/>
          <a:lstStyle>
            <a:lvl1pPr>
              <a:defRPr sz="1680">
                <a:solidFill>
                  <a:schemeClr val="tx2"/>
                </a:solidFill>
              </a:defRPr>
            </a:lvl1pPr>
          </a:lstStyle>
          <a:p>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Rectangle 6"/>
          <p:cNvSpPr>
            <a:spLocks noGrp="1" noChangeArrowheads="1"/>
          </p:cNvSpPr>
          <p:nvPr>
            <p:ph type="sldNum" sz="quarter" idx="12"/>
          </p:nvPr>
        </p:nvSpPr>
        <p:spPr>
          <a:xfrm>
            <a:off x="8138160" y="7498080"/>
            <a:ext cx="2286000" cy="548640"/>
          </a:xfrm>
        </p:spPr>
        <p:txBody>
          <a:bodyPr/>
          <a:lstStyle>
            <a:lvl1pPr algn="ctr">
              <a:defRPr/>
            </a:lvl1pPr>
          </a:lstStyle>
          <a:p>
            <a:fld id="{FB59F8DD-A19F-FA4E-BC37-CD393F14ED70}" type="slidenum">
              <a:rPr lang="en-US"/>
              <a:pPr/>
              <a:t>‹#›</a:t>
            </a:fld>
            <a:endParaRPr lang="en-US" dirty="0"/>
          </a:p>
        </p:txBody>
      </p:sp>
    </p:spTree>
    <p:extLst>
      <p:ext uri="{BB962C8B-B14F-4D97-AF65-F5344CB8AC3E}">
        <p14:creationId xmlns:p14="http://schemas.microsoft.com/office/powerpoint/2010/main" val="299543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7.bin"/><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oleObject" Target="../embeddings/oleObject11.bin"/><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emf"/><Relationship Id="rId5" Type="http://schemas.openxmlformats.org/officeDocument/2006/relationships/oleObject" Target="../embeddings/oleObject18.bin"/><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oleObject" Target="../embeddings/oleObject20.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2.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rgbClr val="FFFF00"/>
                </a:solidFill>
              </a:rPr>
              <a:t>Preparation</a:t>
            </a:r>
          </a:p>
          <a:p>
            <a:pPr marL="1577340" lvl="2" indent="-617220" eaLnBrk="1" hangingPunct="1"/>
            <a:r>
              <a:rPr lang="en-US" sz="2720" u="sng" dirty="0">
                <a:solidFill>
                  <a:srgbClr val="BFBFBF"/>
                </a:solidFill>
              </a:rPr>
              <a:t>Survey </a:t>
            </a:r>
            <a:r>
              <a:rPr lang="en-US" sz="2720" u="sng" dirty="0" smtClean="0">
                <a:solidFill>
                  <a:srgbClr val="BFBFBF"/>
                </a:solidFill>
              </a:rPr>
              <a:t>documentation</a:t>
            </a:r>
            <a:endParaRPr lang="en-US" sz="2720" u="sng" dirty="0">
              <a:solidFill>
                <a:srgbClr val="BFBFBF"/>
              </a:solidFill>
            </a:endParaRPr>
          </a:p>
          <a:p>
            <a:pPr marL="1577340" lvl="2" indent="-617220" eaLnBrk="1" hangingPunct="1"/>
            <a:r>
              <a:rPr lang="en-US" sz="2720" u="sng" dirty="0" smtClean="0">
                <a:solidFill>
                  <a:schemeClr val="tx1">
                    <a:lumMod val="75000"/>
                  </a:schemeClr>
                </a:solidFill>
              </a:rPr>
              <a:t>Software </a:t>
            </a:r>
            <a:r>
              <a:rPr lang="en-US" sz="2720" u="sng" dirty="0">
                <a:solidFill>
                  <a:schemeClr val="tx1">
                    <a:lumMod val="75000"/>
                  </a:schemeClr>
                </a:solidFill>
              </a:rPr>
              <a:t>selection</a:t>
            </a:r>
          </a:p>
          <a:p>
            <a:pPr marL="1577340" lvl="2" indent="-617220" eaLnBrk="1" hangingPunct="1"/>
            <a:r>
              <a:rPr lang="en-US" sz="2720" u="sng" dirty="0" smtClean="0">
                <a:solidFill>
                  <a:schemeClr val="tx1">
                    <a:lumMod val="75000"/>
                  </a:schemeClr>
                </a:solidFill>
              </a:rPr>
              <a:t>Sampling </a:t>
            </a:r>
            <a:r>
              <a:rPr lang="en-US" sz="2720" u="sng" dirty="0">
                <a:solidFill>
                  <a:schemeClr val="tx1">
                    <a:lumMod val="75000"/>
                  </a:schemeClr>
                </a:solidFill>
              </a:rPr>
              <a:t>factor </a:t>
            </a:r>
            <a:r>
              <a:rPr lang="en-US" sz="2720" u="sng" dirty="0" smtClean="0">
                <a:solidFill>
                  <a:schemeClr val="tx1">
                    <a:lumMod val="75000"/>
                  </a:schemeClr>
                </a:solidFill>
              </a:rPr>
              <a:t>evaluation</a:t>
            </a:r>
          </a:p>
          <a:p>
            <a:pPr marL="1577340" lvl="2" indent="-617220" eaLnBrk="1" hangingPunct="1"/>
            <a:r>
              <a:rPr lang="en-US" sz="2720" u="sng" dirty="0" smtClean="0">
                <a:solidFill>
                  <a:srgbClr val="FFFF00"/>
                </a:solidFill>
              </a:rPr>
              <a:t>Descriptive analysis</a:t>
            </a:r>
            <a:endParaRPr lang="en-US" sz="2720" dirty="0">
              <a:solidFill>
                <a:srgbClr val="FFFF00"/>
              </a:solidFill>
            </a:endParaRPr>
          </a:p>
          <a:p>
            <a:pPr lvl="1" eaLnBrk="1" hangingPunct="1"/>
            <a:r>
              <a:rPr lang="en-US" sz="3200" u="sng" dirty="0" smtClean="0">
                <a:solidFill>
                  <a:srgbClr val="BFBFBF"/>
                </a:solidFill>
              </a:rPr>
              <a:t>Analysis</a:t>
            </a:r>
            <a:endParaRPr lang="en-US" sz="320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107</a:t>
            </a:fld>
            <a:endParaRPr lang="en-US" sz="1680" dirty="0"/>
          </a:p>
        </p:txBody>
      </p:sp>
      <p:pic>
        <p:nvPicPr>
          <p:cNvPr id="2" name="Picture 1" descr="box_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48000"/>
            <a:ext cx="4240370" cy="4446331"/>
          </a:xfrm>
          <a:prstGeom prst="rect">
            <a:avLst/>
          </a:prstGeom>
        </p:spPr>
      </p:pic>
    </p:spTree>
    <p:extLst>
      <p:ext uri="{BB962C8B-B14F-4D97-AF65-F5344CB8AC3E}">
        <p14:creationId xmlns:p14="http://schemas.microsoft.com/office/powerpoint/2010/main" val="76384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8</a:t>
            </a:r>
            <a:endParaRPr lang="en-US" dirty="0"/>
          </a:p>
        </p:txBody>
      </p:sp>
      <p:sp>
        <p:nvSpPr>
          <p:cNvPr id="8196" name="Content Placeholder 2"/>
          <p:cNvSpPr>
            <a:spLocks noGrp="1"/>
          </p:cNvSpPr>
          <p:nvPr>
            <p:ph sz="quarter" idx="1"/>
          </p:nvPr>
        </p:nvSpPr>
        <p:spPr>
          <a:xfrm>
            <a:off x="735330" y="1920240"/>
            <a:ext cx="9784080" cy="3017520"/>
          </a:xfrm>
        </p:spPr>
        <p:txBody>
          <a:bodyPr/>
          <a:lstStyle/>
          <a:p>
            <a:pPr eaLnBrk="1" hangingPunct="1"/>
            <a:r>
              <a:rPr lang="ja-JP" altLang="en-US" dirty="0" smtClean="0">
                <a:latin typeface="+mj-lt"/>
              </a:rPr>
              <a:t>“</a:t>
            </a:r>
            <a:r>
              <a:rPr lang="en-US" altLang="ja-JP" dirty="0">
                <a:latin typeface="+mj-lt"/>
              </a:rPr>
              <a:t>D</a:t>
            </a:r>
            <a:r>
              <a:rPr lang="en-US" dirty="0" smtClean="0">
                <a:latin typeface="+mj-lt"/>
              </a:rPr>
              <a:t>escribe </a:t>
            </a:r>
            <a:r>
              <a:rPr lang="en-US" dirty="0">
                <a:latin typeface="+mj-lt"/>
              </a:rPr>
              <a:t>central tendencies of a variable of interest in a sample population</a:t>
            </a:r>
            <a:r>
              <a:rPr lang="ja-JP" altLang="en-US" dirty="0">
                <a:latin typeface="+mj-lt"/>
              </a:rPr>
              <a:t>”</a:t>
            </a:r>
            <a:r>
              <a:rPr lang="en-US" dirty="0">
                <a:latin typeface="+mj-lt"/>
              </a:rPr>
              <a:t> </a:t>
            </a:r>
            <a:endParaRPr lang="en-US" dirty="0" smtClean="0">
              <a:latin typeface="+mj-lt"/>
            </a:endParaRPr>
          </a:p>
          <a:p>
            <a:pPr eaLnBrk="1" hangingPunct="1"/>
            <a:endParaRPr lang="en-US" dirty="0">
              <a:latin typeface="+mj-lt"/>
            </a:endParaRPr>
          </a:p>
          <a:p>
            <a:pPr eaLnBrk="1" hangingPunct="1"/>
            <a:endParaRPr lang="en-US" dirty="0" smtClean="0">
              <a:latin typeface="+mj-lt"/>
            </a:endParaRPr>
          </a:p>
          <a:p>
            <a:pPr eaLnBrk="1" hangingPunct="1"/>
            <a:endParaRPr lang="en-US" dirty="0">
              <a:latin typeface="+mj-lt"/>
            </a:endParaRPr>
          </a:p>
          <a:p>
            <a:pPr eaLnBrk="1" hangingPunct="1"/>
            <a:endParaRPr lang="en-US" dirty="0">
              <a:latin typeface="+mj-lt"/>
            </a:endParaRPr>
          </a:p>
          <a:p>
            <a:pPr eaLnBrk="1" hangingPunct="1"/>
            <a:r>
              <a:rPr lang="en-US" dirty="0" smtClean="0">
                <a:latin typeface="+mj-lt"/>
              </a:rPr>
              <a:t>Note </a:t>
            </a:r>
            <a:r>
              <a:rPr lang="en-US" dirty="0">
                <a:latin typeface="+mj-lt"/>
              </a:rPr>
              <a:t>that the mean is calculated taking the strata and SECU</a:t>
            </a:r>
            <a:r>
              <a:rPr lang="ja-JP" altLang="en-US" dirty="0">
                <a:latin typeface="+mj-lt"/>
              </a:rPr>
              <a:t>’</a:t>
            </a:r>
            <a:r>
              <a:rPr lang="en-US" dirty="0">
                <a:latin typeface="+mj-lt"/>
              </a:rPr>
              <a:t>s into account</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EAC5CF8-5E6C-3842-A6D6-605A8E3AE5A2}" type="slidenum">
              <a:rPr lang="en-US" sz="1440">
                <a:solidFill>
                  <a:srgbClr val="FFFFFF"/>
                </a:solidFill>
              </a:rPr>
              <a:pPr eaLnBrk="1" hangingPunct="1">
                <a:lnSpc>
                  <a:spcPct val="80000"/>
                </a:lnSpc>
              </a:pPr>
              <a:t>116</a:t>
            </a:fld>
            <a:endParaRPr lang="en-US" sz="1440" dirty="0">
              <a:solidFill>
                <a:srgbClr val="FFFFFF"/>
              </a:solidFill>
            </a:endParaRPr>
          </a:p>
        </p:txBody>
      </p:sp>
      <p:graphicFrame>
        <p:nvGraphicFramePr>
          <p:cNvPr id="8194" name="Object 2"/>
          <p:cNvGraphicFramePr>
            <a:graphicFrameLocks noChangeAspect="1"/>
          </p:cNvGraphicFramePr>
          <p:nvPr>
            <p:extLst>
              <p:ext uri="{D42A27DB-BD31-4B8C-83A1-F6EECF244321}">
                <p14:modId xmlns:p14="http://schemas.microsoft.com/office/powerpoint/2010/main" val="778470239"/>
              </p:ext>
            </p:extLst>
          </p:nvPr>
        </p:nvGraphicFramePr>
        <p:xfrm>
          <a:off x="782956" y="3169920"/>
          <a:ext cx="7669530" cy="3027046"/>
        </p:xfrm>
        <a:graphic>
          <a:graphicData uri="http://schemas.openxmlformats.org/presentationml/2006/ole">
            <mc:AlternateContent xmlns:mc="http://schemas.openxmlformats.org/markup-compatibility/2006">
              <mc:Choice xmlns:v="urn:schemas-microsoft-com:vml" Requires="v">
                <p:oleObj spid="_x0000_s807968" name="Equation" r:id="rId3" imgW="1955800" imgH="939800" progId="Equation.DSMT4">
                  <p:embed/>
                </p:oleObj>
              </mc:Choice>
              <mc:Fallback>
                <p:oleObj name="Equation" r:id="rId3" imgW="1955800" imgH="939800" progId="Equation.DSMT4">
                  <p:embed/>
                  <p:pic>
                    <p:nvPicPr>
                      <p:cNvPr id="0" name=""/>
                      <p:cNvPicPr>
                        <a:picLocks noChangeAspect="1" noChangeArrowheads="1"/>
                      </p:cNvPicPr>
                      <p:nvPr/>
                    </p:nvPicPr>
                    <p:blipFill>
                      <a:blip r:embed="rId4"/>
                      <a:srcRect/>
                      <a:stretch>
                        <a:fillRect/>
                      </a:stretch>
                    </p:blipFill>
                    <p:spPr bwMode="auto">
                      <a:xfrm>
                        <a:off x="782956" y="3169920"/>
                        <a:ext cx="7669530" cy="302704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Linear regression – </a:t>
            </a:r>
            <a:r>
              <a:rPr lang="en-US" dirty="0" smtClean="0"/>
              <a:t>31</a:t>
            </a:r>
            <a:endParaRPr lang="en-US" dirty="0">
              <a:latin typeface="Tw Cen MT" charset="0"/>
            </a:endParaRPr>
          </a:p>
        </p:txBody>
      </p:sp>
      <p:sp>
        <p:nvSpPr>
          <p:cNvPr id="97283" name="Content Placeholder 7"/>
          <p:cNvSpPr>
            <a:spLocks noGrp="1"/>
          </p:cNvSpPr>
          <p:nvPr>
            <p:ph sz="quarter" idx="4"/>
          </p:nvPr>
        </p:nvSpPr>
        <p:spPr>
          <a:xfrm>
            <a:off x="640080" y="1554480"/>
            <a:ext cx="9784080" cy="55778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b="1" dirty="0">
                <a:latin typeface="+mj-lt"/>
              </a:rPr>
              <a:t>CSGLM  bmi BY ag4cat</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ag4cat</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a:p>
            <a:pPr>
              <a:buFont typeface="Wingdings" charset="0"/>
              <a:buNone/>
            </a:pPr>
            <a:r>
              <a:rPr lang="en-US" sz="2160" b="1" dirty="0">
                <a:latin typeface="+mj-lt"/>
              </a:rPr>
              <a:t>Both sets of predictors meet the cutoff of &lt; .25 for inclusion in the model (ag4cat =.000, sex = .000) </a:t>
            </a:r>
          </a:p>
          <a:p>
            <a:pPr>
              <a:buFont typeface="Wingdings" charset="0"/>
              <a:buNone/>
            </a:pPr>
            <a:r>
              <a:rPr lang="en-US" sz="2160" b="1" dirty="0">
                <a:latin typeface="+mj-lt"/>
              </a:rPr>
              <a:t>The syntax for each model is the same except for the predictor used</a:t>
            </a:r>
          </a:p>
          <a:p>
            <a:pPr>
              <a:buFont typeface="Wingdings" charset="0"/>
              <a:buNone/>
            </a:pPr>
            <a:endParaRPr lang="en-US" sz="1440" dirty="0">
              <a:latin typeface="Tw Cen MT" charset="0"/>
            </a:endParaRPr>
          </a:p>
          <a:p>
            <a:pPr lvl="1">
              <a:buFont typeface="Wingdings 2" charset="0"/>
              <a:buNone/>
            </a:pPr>
            <a:endParaRPr lang="en-US" sz="144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F44D919-146B-284C-8725-1C25EA763335}" type="slidenum">
              <a:rPr lang="en-US" sz="1440">
                <a:solidFill>
                  <a:srgbClr val="FFFFFF"/>
                </a:solidFill>
              </a:rPr>
              <a:pPr eaLnBrk="1" hangingPunct="1">
                <a:lnSpc>
                  <a:spcPct val="80000"/>
                </a:lnSpc>
              </a:pPr>
              <a:t>206</a:t>
            </a:fld>
            <a:endParaRPr lang="en-US" sz="1440" dirty="0">
              <a:solidFill>
                <a:srgbClr val="FFFFFF"/>
              </a:solidFill>
            </a:endParaRPr>
          </a:p>
        </p:txBody>
      </p:sp>
    </p:spTree>
    <p:extLst>
      <p:ext uri="{BB962C8B-B14F-4D97-AF65-F5344CB8AC3E}">
        <p14:creationId xmlns:p14="http://schemas.microsoft.com/office/powerpoint/2010/main" val="35669647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a:t>Linear regression – </a:t>
            </a:r>
            <a:r>
              <a:rPr lang="en-US" dirty="0" smtClean="0"/>
              <a:t>32</a:t>
            </a:r>
            <a:endParaRPr lang="en-US" dirty="0">
              <a:latin typeface="Tw Cen MT" charset="0"/>
            </a:endParaRPr>
          </a:p>
        </p:txBody>
      </p:sp>
      <p:sp>
        <p:nvSpPr>
          <p:cNvPr id="98307" name="Content Placeholder 2"/>
          <p:cNvSpPr>
            <a:spLocks noGrp="1"/>
          </p:cNvSpPr>
          <p:nvPr>
            <p:ph sz="quarter" idx="2"/>
          </p:nvPr>
        </p:nvSpPr>
        <p:spPr>
          <a:xfrm>
            <a:off x="457200" y="1645920"/>
            <a:ext cx="9875520" cy="4741546"/>
          </a:xfrm>
        </p:spPr>
        <p:txBody>
          <a:bodyPr/>
          <a:lstStyle/>
          <a:p>
            <a:r>
              <a:rPr lang="en-US" sz="3360" dirty="0">
                <a:latin typeface="+mj-lt"/>
              </a:rPr>
              <a:t>Once the significance of the predictors is established, then run the model with all predictors in at the same time</a:t>
            </a:r>
          </a:p>
          <a:p>
            <a:r>
              <a:rPr lang="en-US" sz="3360" dirty="0">
                <a:latin typeface="+mj-lt"/>
              </a:rPr>
              <a:t>This is the multivariate regression step (syntax next page) </a:t>
            </a:r>
          </a:p>
          <a:p>
            <a:r>
              <a:rPr lang="en-US" sz="3360" dirty="0">
                <a:latin typeface="+mj-lt"/>
              </a:rPr>
              <a:t>The subcommand /print….gives the factor cell sizes to make sure they are large enough</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7DBCF3D-4329-6541-B038-69A08F121BFA}" type="slidenum">
              <a:rPr lang="en-US" sz="1440">
                <a:solidFill>
                  <a:srgbClr val="FFFFFF"/>
                </a:solidFill>
              </a:rPr>
              <a:pPr eaLnBrk="1" hangingPunct="1">
                <a:lnSpc>
                  <a:spcPct val="80000"/>
                </a:lnSpc>
              </a:pPr>
              <a:t>207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a:t>Linear regression – </a:t>
            </a:r>
            <a:r>
              <a:rPr lang="en-US" dirty="0" smtClean="0"/>
              <a:t>33</a:t>
            </a:r>
            <a:endParaRPr lang="en-US" dirty="0">
              <a:latin typeface="Tw Cen MT" charset="0"/>
            </a:endParaRPr>
          </a:p>
        </p:txBody>
      </p:sp>
      <p:sp>
        <p:nvSpPr>
          <p:cNvPr id="98308" name="Content Placeholder 3"/>
          <p:cNvSpPr>
            <a:spLocks noGrp="1"/>
          </p:cNvSpPr>
          <p:nvPr>
            <p:ph sz="quarter" idx="4"/>
          </p:nvPr>
        </p:nvSpPr>
        <p:spPr>
          <a:xfrm>
            <a:off x="640080" y="1737360"/>
            <a:ext cx="9784080" cy="4937760"/>
          </a:xfrm>
        </p:spPr>
        <p:txBody>
          <a:bodyPr/>
          <a:lstStyle/>
          <a:p>
            <a:pPr>
              <a:buFont typeface="Wingdings" charset="0"/>
              <a:buNone/>
            </a:pPr>
            <a:r>
              <a:rPr lang="en-US" dirty="0">
                <a:latin typeface="+mj-lt"/>
              </a:rPr>
              <a:t>* Complex Samples General Linear Model.</a:t>
            </a:r>
          </a:p>
          <a:p>
            <a:pPr>
              <a:buFont typeface="Wingdings" charset="0"/>
              <a:buNone/>
            </a:pPr>
            <a:r>
              <a:rPr lang="en-US" dirty="0">
                <a:latin typeface="+mj-lt"/>
              </a:rPr>
              <a:t>CSGLM  bmi BY ag4cat SEX</a:t>
            </a:r>
          </a:p>
          <a:p>
            <a:pPr>
              <a:buFont typeface="Wingdings" charset="0"/>
              <a:buNone/>
            </a:pPr>
            <a:r>
              <a:rPr lang="en-US" dirty="0">
                <a:latin typeface="+mj-lt"/>
              </a:rPr>
              <a:t>  /PLAN FILE='F:</a:t>
            </a:r>
            <a:r>
              <a:rPr lang="en-US" dirty="0" smtClean="0">
                <a:latin typeface="+mj-lt"/>
              </a:rPr>
              <a:t>\NCS_training_2010</a:t>
            </a:r>
            <a:r>
              <a:rPr lang="en-US" dirty="0">
                <a:latin typeface="+mj-lt"/>
              </a:rPr>
              <a:t>\ncsr_part2_weight.csaplan'</a:t>
            </a:r>
          </a:p>
          <a:p>
            <a:pPr>
              <a:buFont typeface="Wingdings" charset="0"/>
              <a:buNone/>
            </a:pPr>
            <a:r>
              <a:rPr lang="en-US" dirty="0">
                <a:latin typeface="+mj-lt"/>
              </a:rPr>
              <a:t>  /MODEL ag4cat SEX</a:t>
            </a:r>
          </a:p>
          <a:p>
            <a:pPr>
              <a:buFont typeface="Wingdings" charset="0"/>
              <a:buNone/>
            </a:pPr>
            <a:r>
              <a:rPr lang="en-US" dirty="0">
                <a:latin typeface="+mj-lt"/>
              </a:rPr>
              <a:t>  /INTERCEPT INCLUDE=YES SHOW=YES</a:t>
            </a:r>
          </a:p>
          <a:p>
            <a:pPr>
              <a:buFont typeface="Wingdings" charset="0"/>
              <a:buNone/>
            </a:pPr>
            <a:r>
              <a:rPr lang="en-US" dirty="0">
                <a:latin typeface="+mj-lt"/>
              </a:rPr>
              <a:t>  /STATISTICS PARAMETER SE TTEST</a:t>
            </a:r>
          </a:p>
          <a:p>
            <a:pPr>
              <a:buFont typeface="Wingdings" charset="0"/>
              <a:buNone/>
            </a:pPr>
            <a:r>
              <a:rPr lang="en-US" dirty="0">
                <a:latin typeface="+mj-lt"/>
              </a:rPr>
              <a:t> </a:t>
            </a:r>
            <a:r>
              <a:rPr lang="en-US" b="1" dirty="0">
                <a:latin typeface="+mj-lt"/>
              </a:rPr>
              <a:t> /PRINT SUMMARY VARIABLEINFO SAMPLEINFO</a:t>
            </a:r>
          </a:p>
          <a:p>
            <a:pPr>
              <a:buFont typeface="Wingdings" charset="0"/>
              <a:buNone/>
            </a:pPr>
            <a:r>
              <a:rPr lang="en-US" dirty="0">
                <a:latin typeface="+mj-lt"/>
              </a:rPr>
              <a:t>  /TEST TYPE=F PADJUST=LSD</a:t>
            </a:r>
          </a:p>
          <a:p>
            <a:pPr>
              <a:buFont typeface="Wingdings" charset="0"/>
              <a:buNone/>
            </a:pPr>
            <a:r>
              <a:rPr lang="en-US" dirty="0">
                <a:latin typeface="+mj-lt"/>
              </a:rPr>
              <a:t>  /SAVE PRED RESID</a:t>
            </a:r>
          </a:p>
          <a:p>
            <a:pPr>
              <a:buFont typeface="Wingdings" charset="0"/>
              <a:buNone/>
            </a:pPr>
            <a:r>
              <a:rPr lang="en-US" dirty="0">
                <a:latin typeface="+mj-lt"/>
              </a:rPr>
              <a:t>  /MISSING CLASSMISSING=EXCLUDE</a:t>
            </a:r>
          </a:p>
          <a:p>
            <a:pPr>
              <a:buFont typeface="Wingdings" charset="0"/>
              <a:buNone/>
            </a:pPr>
            <a:r>
              <a:rPr lang="en-US" dirty="0">
                <a:latin typeface="+mj-lt"/>
              </a:rPr>
              <a:t>  /CRITERIA CILEVEL=95.</a:t>
            </a:r>
          </a:p>
          <a:p>
            <a:endParaRPr lang="en-US" sz="168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7DBCF3D-4329-6541-B038-69A08F121BFA}" type="slidenum">
              <a:rPr lang="en-US" sz="1440">
                <a:solidFill>
                  <a:srgbClr val="FFFFFF"/>
                </a:solidFill>
              </a:rPr>
              <a:pPr eaLnBrk="1" hangingPunct="1">
                <a:lnSpc>
                  <a:spcPct val="80000"/>
                </a:lnSpc>
              </a:pPr>
              <a:t>208</a:t>
            </a:fld>
            <a:endParaRPr lang="en-US" sz="1440" dirty="0">
              <a:solidFill>
                <a:srgbClr val="FFFFFF"/>
              </a:solidFill>
            </a:endParaRPr>
          </a:p>
        </p:txBody>
      </p:sp>
    </p:spTree>
    <p:extLst>
      <p:ext uri="{BB962C8B-B14F-4D97-AF65-F5344CB8AC3E}">
        <p14:creationId xmlns:p14="http://schemas.microsoft.com/office/powerpoint/2010/main" val="7930774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Linear regression – </a:t>
            </a:r>
            <a:r>
              <a:rPr lang="en-US" dirty="0" smtClean="0"/>
              <a:t>34</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21AA1EE-5D64-7F46-B583-CE94AACAC7C9}" type="slidenum">
              <a:rPr lang="en-US" sz="1440">
                <a:solidFill>
                  <a:srgbClr val="FFFFFF"/>
                </a:solidFill>
              </a:rPr>
              <a:pPr eaLnBrk="1" hangingPunct="1">
                <a:lnSpc>
                  <a:spcPct val="80000"/>
                </a:lnSpc>
              </a:pPr>
              <a:t>209</a:t>
            </a:fld>
            <a:endParaRPr lang="en-US" sz="1440" dirty="0">
              <a:solidFill>
                <a:srgbClr val="FFFFFF"/>
              </a:solidFill>
            </a:endParaRPr>
          </a:p>
        </p:txBody>
      </p:sp>
      <p:pic>
        <p:nvPicPr>
          <p:cNvPr id="9933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286000" y="1564004"/>
            <a:ext cx="5486400" cy="3216089"/>
          </a:xfrm>
          <a:solidFill>
            <a:schemeClr val="tx1"/>
          </a:solidFill>
        </p:spPr>
      </p:pic>
      <p:pic>
        <p:nvPicPr>
          <p:cNvPr id="993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4937760"/>
            <a:ext cx="6545484" cy="265176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Linear regression – </a:t>
            </a:r>
            <a:r>
              <a:rPr lang="en-US" dirty="0" smtClean="0"/>
              <a:t>35</a:t>
            </a:r>
            <a:endParaRPr lang="en-US" dirty="0">
              <a:latin typeface="Tw Cen MT" charset="0"/>
            </a:endParaRPr>
          </a:p>
        </p:txBody>
      </p:sp>
      <p:sp>
        <p:nvSpPr>
          <p:cNvPr id="99331" name="Content Placeholder 3"/>
          <p:cNvSpPr>
            <a:spLocks noGrp="1"/>
          </p:cNvSpPr>
          <p:nvPr>
            <p:ph sz="quarter" idx="4"/>
          </p:nvPr>
        </p:nvSpPr>
        <p:spPr>
          <a:xfrm>
            <a:off x="548640" y="1645920"/>
            <a:ext cx="978408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FILE='F:\NCS_training_2010\ncsr_part2_weight.csaplan'</a:t>
            </a:r>
          </a:p>
          <a:p>
            <a:pPr>
              <a:buFont typeface="Wingdings" charset="0"/>
              <a:buNone/>
            </a:pPr>
            <a:r>
              <a:rPr lang="en-US" sz="2400" dirty="0">
                <a:latin typeface="+mj-lt"/>
              </a:rPr>
              <a:t>  /MODEL ag4cat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2400" dirty="0">
              <a:latin typeface="+mj-lt"/>
            </a:endParaRPr>
          </a:p>
          <a:p>
            <a:pPr>
              <a:buFont typeface="Wingdings" charset="0"/>
              <a:buNone/>
            </a:pPr>
            <a:endParaRPr lang="en-US" sz="144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21AA1EE-5D64-7F46-B583-CE94AACAC7C9}" type="slidenum">
              <a:rPr lang="en-US" sz="1440">
                <a:solidFill>
                  <a:srgbClr val="FFFFFF"/>
                </a:solidFill>
              </a:rPr>
              <a:pPr eaLnBrk="1" hangingPunct="1">
                <a:lnSpc>
                  <a:spcPct val="80000"/>
                </a:lnSpc>
              </a:pPr>
              <a:t>210</a:t>
            </a:fld>
            <a:endParaRPr lang="en-US" sz="1440" dirty="0">
              <a:solidFill>
                <a:srgbClr val="FFFFFF"/>
              </a:solidFill>
            </a:endParaRPr>
          </a:p>
        </p:txBody>
      </p:sp>
    </p:spTree>
    <p:extLst>
      <p:ext uri="{BB962C8B-B14F-4D97-AF65-F5344CB8AC3E}">
        <p14:creationId xmlns:p14="http://schemas.microsoft.com/office/powerpoint/2010/main" val="13477216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Linear regression – </a:t>
            </a:r>
            <a:r>
              <a:rPr lang="en-US" dirty="0" smtClean="0"/>
              <a:t>36</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28799EB-BC8C-6A4F-959E-D8AB2675BF83}" type="slidenum">
              <a:rPr lang="en-US" sz="1440">
                <a:solidFill>
                  <a:srgbClr val="FFFFFF"/>
                </a:solidFill>
              </a:rPr>
              <a:pPr eaLnBrk="1" hangingPunct="1">
                <a:lnSpc>
                  <a:spcPct val="80000"/>
                </a:lnSpc>
              </a:pPr>
              <a:t>211</a:t>
            </a:fld>
            <a:endParaRPr lang="en-US" sz="1440" dirty="0">
              <a:solidFill>
                <a:srgbClr val="FFFFFF"/>
              </a:solidFill>
            </a:endParaRPr>
          </a:p>
        </p:txBody>
      </p:sp>
      <p:pic>
        <p:nvPicPr>
          <p:cNvPr id="10035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03120" y="1463040"/>
            <a:ext cx="7150202" cy="4480560"/>
          </a:xfrm>
          <a:solidFill>
            <a:schemeClr val="tx1"/>
          </a:solid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Linear regression – </a:t>
            </a:r>
            <a:r>
              <a:rPr lang="en-US" dirty="0" smtClean="0"/>
              <a:t>36</a:t>
            </a:r>
            <a:endParaRPr lang="en-US" dirty="0">
              <a:latin typeface="Tw Cen MT" charset="0"/>
            </a:endParaRPr>
          </a:p>
        </p:txBody>
      </p:sp>
      <p:sp>
        <p:nvSpPr>
          <p:cNvPr id="100355" name="Content Placeholder 3"/>
          <p:cNvSpPr>
            <a:spLocks noGrp="1"/>
          </p:cNvSpPr>
          <p:nvPr>
            <p:ph sz="quarter" idx="4"/>
          </p:nvPr>
        </p:nvSpPr>
        <p:spPr>
          <a:xfrm>
            <a:off x="731520" y="1645920"/>
            <a:ext cx="9784080" cy="5303520"/>
          </a:xfrm>
        </p:spPr>
        <p:txBody>
          <a:bodyPr/>
          <a:lstStyle/>
          <a:p>
            <a:r>
              <a:rPr lang="en-US" sz="3360" dirty="0">
                <a:latin typeface="+mj-lt"/>
              </a:rPr>
              <a:t>Age groups are compared to the highest group of 60+ (4)</a:t>
            </a:r>
          </a:p>
          <a:p>
            <a:r>
              <a:rPr lang="en-US" sz="3360" dirty="0">
                <a:latin typeface="+mj-lt"/>
              </a:rPr>
              <a:t>Reference group for sex is female</a:t>
            </a:r>
          </a:p>
          <a:p>
            <a:r>
              <a:rPr lang="en-US" sz="3360" dirty="0">
                <a:latin typeface="+mj-lt"/>
              </a:rPr>
              <a:t>Men (sex=1) have .582 of a point increase in BMI when compared to women, holding all other predictors constant at zero. </a:t>
            </a:r>
          </a:p>
          <a:p>
            <a:r>
              <a:rPr lang="en-US" sz="3360" dirty="0">
                <a:latin typeface="+mj-lt"/>
              </a:rPr>
              <a:t>Those in the youngest age group (18-29) have a 1.627 lower BMI compared to those 60+ (holding all other predictors constant).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28799EB-BC8C-6A4F-959E-D8AB2675BF83}" type="slidenum">
              <a:rPr lang="en-US" sz="1440">
                <a:solidFill>
                  <a:srgbClr val="FFFFFF"/>
                </a:solidFill>
              </a:rPr>
              <a:pPr eaLnBrk="1" hangingPunct="1">
                <a:lnSpc>
                  <a:spcPct val="80000"/>
                </a:lnSpc>
              </a:pPr>
              <a:t>212</a:t>
            </a:fld>
            <a:endParaRPr lang="en-US" sz="1440" dirty="0">
              <a:solidFill>
                <a:srgbClr val="FFFFFF"/>
              </a:solidFill>
            </a:endParaRPr>
          </a:p>
        </p:txBody>
      </p:sp>
    </p:spTree>
    <p:extLst>
      <p:ext uri="{BB962C8B-B14F-4D97-AF65-F5344CB8AC3E}">
        <p14:creationId xmlns:p14="http://schemas.microsoft.com/office/powerpoint/2010/main" val="17755627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Linear regression – </a:t>
            </a:r>
            <a:r>
              <a:rPr lang="en-US" dirty="0" smtClean="0"/>
              <a:t>37</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1A2C081-54E0-C54E-A426-59F20C3C32DC}" type="slidenum">
              <a:rPr lang="en-US" sz="1440">
                <a:solidFill>
                  <a:srgbClr val="FFFFFF"/>
                </a:solidFill>
              </a:rPr>
              <a:pPr eaLnBrk="1" hangingPunct="1">
                <a:lnSpc>
                  <a:spcPct val="80000"/>
                </a:lnSpc>
              </a:pPr>
              <a:t>213</a:t>
            </a:fld>
            <a:endParaRPr lang="en-US" sz="1440" dirty="0">
              <a:solidFill>
                <a:srgbClr val="FFFFFF"/>
              </a:solidFill>
            </a:endParaRPr>
          </a:p>
        </p:txBody>
      </p:sp>
      <p:pic>
        <p:nvPicPr>
          <p:cNvPr id="101383"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011681" y="1828800"/>
            <a:ext cx="6819654" cy="3108960"/>
          </a:xfrm>
          <a:solidFill>
            <a:schemeClr val="tx1"/>
          </a:solid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Linear regression – </a:t>
            </a:r>
            <a:r>
              <a:rPr lang="en-US" dirty="0" smtClean="0"/>
              <a:t>38</a:t>
            </a:r>
            <a:endParaRPr lang="en-US" dirty="0">
              <a:latin typeface="Tw Cen MT" charset="0"/>
            </a:endParaRPr>
          </a:p>
        </p:txBody>
      </p:sp>
      <p:sp>
        <p:nvSpPr>
          <p:cNvPr id="101379" name="Content Placeholder 2"/>
          <p:cNvSpPr>
            <a:spLocks noGrp="1"/>
          </p:cNvSpPr>
          <p:nvPr>
            <p:ph sz="quarter" idx="2"/>
          </p:nvPr>
        </p:nvSpPr>
        <p:spPr>
          <a:xfrm>
            <a:off x="548640" y="1645920"/>
            <a:ext cx="9784080" cy="5029200"/>
          </a:xfrm>
        </p:spPr>
        <p:txBody>
          <a:bodyPr/>
          <a:lstStyle/>
          <a:p>
            <a:r>
              <a:rPr lang="en-US" sz="3360" dirty="0">
                <a:latin typeface="+mj-lt"/>
              </a:rPr>
              <a:t>There is a test of the significance of sex*ag4cat using the adjusted F test in CSGLM.  </a:t>
            </a:r>
          </a:p>
          <a:p>
            <a:pPr lvl="1"/>
            <a:r>
              <a:rPr lang="en-US" sz="2880" dirty="0">
                <a:latin typeface="+mj-lt"/>
              </a:rPr>
              <a:t>The adjusted F test provides a 2</a:t>
            </a:r>
            <a:r>
              <a:rPr lang="en-US" sz="2880" baseline="30000" dirty="0">
                <a:latin typeface="+mj-lt"/>
              </a:rPr>
              <a:t>nd</a:t>
            </a:r>
            <a:r>
              <a:rPr lang="en-US" sz="2880" dirty="0">
                <a:latin typeface="+mj-lt"/>
              </a:rPr>
              <a:t> order correction for use with complex sample survey data</a:t>
            </a:r>
          </a:p>
          <a:p>
            <a:r>
              <a:rPr lang="en-US" sz="3360" dirty="0">
                <a:latin typeface="+mj-lt"/>
              </a:rPr>
              <a:t>This step should be done during the model building phase</a:t>
            </a:r>
          </a:p>
          <a:p>
            <a:r>
              <a:rPr lang="en-US" sz="3360" dirty="0">
                <a:latin typeface="+mj-lt"/>
              </a:rPr>
              <a:t>The Adjusted F test for the interaction of age*sex is not significant (.08) and we can remove the interaction term from the model.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1A2C081-54E0-C54E-A426-59F20C3C32DC}" type="slidenum">
              <a:rPr lang="en-US" sz="1440">
                <a:solidFill>
                  <a:srgbClr val="FFFFFF"/>
                </a:solidFill>
              </a:rPr>
              <a:pPr eaLnBrk="1" hangingPunct="1">
                <a:lnSpc>
                  <a:spcPct val="80000"/>
                </a:lnSpc>
              </a:pPr>
              <a:t>214</a:t>
            </a:fld>
            <a:endParaRPr lang="en-US" sz="1440" dirty="0">
              <a:solidFill>
                <a:srgbClr val="FFFFFF"/>
              </a:solidFill>
            </a:endParaRPr>
          </a:p>
        </p:txBody>
      </p:sp>
    </p:spTree>
    <p:extLst>
      <p:ext uri="{BB962C8B-B14F-4D97-AF65-F5344CB8AC3E}">
        <p14:creationId xmlns:p14="http://schemas.microsoft.com/office/powerpoint/2010/main" val="25439419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a:t>Linear regression – </a:t>
            </a:r>
            <a:r>
              <a:rPr lang="en-US" dirty="0" smtClean="0"/>
              <a:t>39</a:t>
            </a:r>
            <a:endParaRPr lang="en-US" dirty="0">
              <a:latin typeface="Tw Cen MT" charset="0"/>
            </a:endParaRPr>
          </a:p>
        </p:txBody>
      </p:sp>
      <p:sp>
        <p:nvSpPr>
          <p:cNvPr id="102403" name="Content Placeholder 2"/>
          <p:cNvSpPr>
            <a:spLocks noGrp="1"/>
          </p:cNvSpPr>
          <p:nvPr>
            <p:ph sz="quarter" idx="2"/>
          </p:nvPr>
        </p:nvSpPr>
        <p:spPr>
          <a:xfrm>
            <a:off x="457200" y="1645920"/>
            <a:ext cx="9692640" cy="530352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a:t>
            </a:r>
            <a:r>
              <a:rPr lang="en-US" sz="2400" b="1" dirty="0">
                <a:latin typeface="+mj-lt"/>
              </a:rPr>
              <a:t>/MODEL ag4cat*SEX ag4cat SEX</a:t>
            </a:r>
          </a:p>
          <a:p>
            <a:pPr>
              <a:buFont typeface="Wingdings" charset="0"/>
              <a:buNone/>
            </a:pPr>
            <a:r>
              <a:rPr lang="en-US" sz="2400" b="1" dirty="0">
                <a:latin typeface="+mj-lt"/>
              </a:rPr>
              <a:t>  </a:t>
            </a:r>
            <a:r>
              <a:rPr lang="en-US" sz="2400" dirty="0">
                <a:latin typeface="+mj-lt"/>
              </a:rPr>
              <a:t>/INTERCEPT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TYPE=ADJF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8A82FB5-076B-AB4E-8F25-E77FCBF64491}" type="slidenum">
              <a:rPr lang="en-US" sz="1440">
                <a:solidFill>
                  <a:srgbClr val="FFFFFF"/>
                </a:solidFill>
              </a:rPr>
              <a:pPr eaLnBrk="1" hangingPunct="1">
                <a:lnSpc>
                  <a:spcPct val="80000"/>
                </a:lnSpc>
              </a:pPr>
              <a:t>215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9</a:t>
            </a:r>
            <a:endParaRPr lang="en-US" dirty="0">
              <a:latin typeface="Tw Cen MT" charset="0"/>
            </a:endParaRPr>
          </a:p>
        </p:txBody>
      </p:sp>
      <p:sp>
        <p:nvSpPr>
          <p:cNvPr id="116739" name="Content Placeholder 2"/>
          <p:cNvSpPr>
            <a:spLocks noGrp="1"/>
          </p:cNvSpPr>
          <p:nvPr>
            <p:ph sz="quarter" idx="1"/>
          </p:nvPr>
        </p:nvSpPr>
        <p:spPr>
          <a:xfrm>
            <a:off x="735330" y="1920240"/>
            <a:ext cx="9784080" cy="5394960"/>
          </a:xfrm>
        </p:spPr>
        <p:txBody>
          <a:bodyPr/>
          <a:lstStyle/>
          <a:p>
            <a:pPr eaLnBrk="1" hangingPunct="1"/>
            <a:r>
              <a:rPr lang="en-US" dirty="0" smtClean="0">
                <a:latin typeface="Tw Cen MT" charset="0"/>
              </a:rPr>
              <a:t>Taylor Series Linearization </a:t>
            </a:r>
            <a:r>
              <a:rPr lang="en-US" dirty="0">
                <a:latin typeface="Tw Cen MT" charset="0"/>
              </a:rPr>
              <a:t>method </a:t>
            </a:r>
            <a:r>
              <a:rPr lang="en-US" dirty="0" smtClean="0">
                <a:latin typeface="Tw Cen MT" charset="0"/>
              </a:rPr>
              <a:t>used to estimate the </a:t>
            </a:r>
            <a:r>
              <a:rPr lang="en-US" dirty="0">
                <a:latin typeface="Tw Cen MT" charset="0"/>
              </a:rPr>
              <a:t>sampling variance </a:t>
            </a:r>
          </a:p>
          <a:p>
            <a:pPr lvl="1" eaLnBrk="1" hangingPunct="1"/>
            <a:r>
              <a:rPr lang="en-US" dirty="0" smtClean="0">
                <a:latin typeface="Tw Cen MT" charset="0"/>
              </a:rPr>
              <a:t>Can </a:t>
            </a:r>
            <a:r>
              <a:rPr lang="en-US" dirty="0">
                <a:latin typeface="Tw Cen MT" charset="0"/>
              </a:rPr>
              <a:t>be used for variables that are binary (0,1), continuous (1 to 2000</a:t>
            </a:r>
            <a:r>
              <a:rPr lang="en-US" dirty="0" smtClean="0">
                <a:latin typeface="Tw Cen MT" charset="0"/>
              </a:rPr>
              <a:t>), </a:t>
            </a:r>
            <a:r>
              <a:rPr lang="en-US" dirty="0">
                <a:latin typeface="Tw Cen MT" charset="0"/>
              </a:rPr>
              <a:t>or interval (1,2,3,4) </a:t>
            </a:r>
          </a:p>
          <a:p>
            <a:pPr eaLnBrk="1" hangingPunct="1">
              <a:buFont typeface="Wingdings" charset="0"/>
              <a:buNone/>
            </a:pPr>
            <a:endParaRPr lang="en-US" dirty="0">
              <a:latin typeface="Tw Cen MT" charset="0"/>
            </a:endParaRPr>
          </a:p>
          <a:p>
            <a:pPr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9BD47F7-3A19-1945-AA0A-FB64B2EF660E}" type="slidenum">
              <a:rPr lang="en-US" sz="1440">
                <a:solidFill>
                  <a:srgbClr val="FFFFFF"/>
                </a:solidFill>
              </a:rPr>
              <a:pPr eaLnBrk="1" hangingPunct="1">
                <a:lnSpc>
                  <a:spcPct val="80000"/>
                </a:lnSpc>
              </a:pPr>
              <a:t>117</a:t>
            </a:fld>
            <a:endParaRPr lang="en-US" sz="1440" dirty="0">
              <a:solidFill>
                <a:srgbClr val="FFFFFF"/>
              </a:solidFill>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3263731063"/>
              </p:ext>
            </p:extLst>
          </p:nvPr>
        </p:nvGraphicFramePr>
        <p:xfrm>
          <a:off x="824866" y="4480560"/>
          <a:ext cx="8932544" cy="1554480"/>
        </p:xfrm>
        <a:graphic>
          <a:graphicData uri="http://schemas.openxmlformats.org/presentationml/2006/ole">
            <mc:AlternateContent xmlns:mc="http://schemas.openxmlformats.org/markup-compatibility/2006">
              <mc:Choice xmlns:v="urn:schemas-microsoft-com:vml" Requires="v">
                <p:oleObj spid="_x0000_s808992" name="Equation" r:id="rId3" imgW="2692400" imgH="469900" progId="Equation.DSMT4">
                  <p:embed/>
                </p:oleObj>
              </mc:Choice>
              <mc:Fallback>
                <p:oleObj name="Equation" r:id="rId3" imgW="2692400" imgH="469900" progId="Equation.DSMT4">
                  <p:embed/>
                  <p:pic>
                    <p:nvPicPr>
                      <p:cNvPr id="0" name=""/>
                      <p:cNvPicPr>
                        <a:picLocks noChangeAspect="1" noChangeArrowheads="1"/>
                      </p:cNvPicPr>
                      <p:nvPr/>
                    </p:nvPicPr>
                    <p:blipFill>
                      <a:blip r:embed="rId4"/>
                      <a:srcRect/>
                      <a:stretch>
                        <a:fillRect/>
                      </a:stretch>
                    </p:blipFill>
                    <p:spPr bwMode="auto">
                      <a:xfrm>
                        <a:off x="824866" y="4480560"/>
                        <a:ext cx="8932544" cy="155448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48640" y="0"/>
            <a:ext cx="9875520" cy="1371600"/>
          </a:xfrm>
        </p:spPr>
        <p:txBody>
          <a:bodyPr/>
          <a:lstStyle/>
          <a:p>
            <a:r>
              <a:rPr lang="en-US" dirty="0"/>
              <a:t>Linear regression – </a:t>
            </a:r>
            <a:r>
              <a:rPr lang="en-US" dirty="0" smtClean="0"/>
              <a:t>40</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8A82FB5-076B-AB4E-8F25-E77FCBF64491}" type="slidenum">
              <a:rPr lang="en-US" sz="1440">
                <a:solidFill>
                  <a:srgbClr val="FFFFFF"/>
                </a:solidFill>
              </a:rPr>
              <a:pPr eaLnBrk="1" hangingPunct="1">
                <a:lnSpc>
                  <a:spcPct val="80000"/>
                </a:lnSpc>
              </a:pPr>
              <a:t>216</a:t>
            </a:fld>
            <a:endParaRPr lang="en-US" sz="1440" dirty="0">
              <a:solidFill>
                <a:srgbClr val="FFFFFF"/>
              </a:solidFill>
            </a:endParaRPr>
          </a:p>
        </p:txBody>
      </p:sp>
      <p:pic>
        <p:nvPicPr>
          <p:cNvPr id="102407"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645920" y="1280160"/>
            <a:ext cx="7223760" cy="6850117"/>
          </a:xfrm>
          <a:noFill/>
        </p:spPr>
      </p:pic>
      <p:sp>
        <p:nvSpPr>
          <p:cNvPr id="8" name="Oval 7"/>
          <p:cNvSpPr/>
          <p:nvPr/>
        </p:nvSpPr>
        <p:spPr>
          <a:xfrm>
            <a:off x="2651760" y="2194560"/>
            <a:ext cx="3657600"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4783558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dirty="0"/>
              <a:t>Linear regression – </a:t>
            </a:r>
            <a:r>
              <a:rPr lang="en-US" dirty="0" smtClean="0"/>
              <a:t>41</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D203EFA-7E3B-2D46-B718-82C01B5154A8}" type="slidenum">
              <a:rPr lang="en-US" sz="1440">
                <a:solidFill>
                  <a:srgbClr val="FFFFFF"/>
                </a:solidFill>
              </a:rPr>
              <a:pPr eaLnBrk="1" hangingPunct="1">
                <a:lnSpc>
                  <a:spcPct val="80000"/>
                </a:lnSpc>
              </a:pPr>
              <a:t>217</a:t>
            </a:fld>
            <a:endParaRPr lang="en-US" sz="1440" dirty="0">
              <a:solidFill>
                <a:srgbClr val="FFFFFF"/>
              </a:solidFill>
            </a:endParaRPr>
          </a:p>
        </p:txBody>
      </p:sp>
      <p:pic>
        <p:nvPicPr>
          <p:cNvPr id="10343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651760" y="1463040"/>
            <a:ext cx="6083594" cy="3566160"/>
          </a:xfrm>
          <a:solidFill>
            <a:schemeClr val="tx1"/>
          </a:solidFill>
        </p:spPr>
      </p:pic>
      <p:pic>
        <p:nvPicPr>
          <p:cNvPr id="1034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344" y="5120640"/>
            <a:ext cx="6319777" cy="256032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dirty="0"/>
              <a:t>Linear regression – </a:t>
            </a:r>
            <a:r>
              <a:rPr lang="en-US" dirty="0" smtClean="0"/>
              <a:t>42</a:t>
            </a:r>
            <a:endParaRPr lang="en-US" dirty="0">
              <a:latin typeface="Tw Cen MT" charset="0"/>
            </a:endParaRPr>
          </a:p>
        </p:txBody>
      </p:sp>
      <p:sp>
        <p:nvSpPr>
          <p:cNvPr id="103427" name="Content Placeholder 3"/>
          <p:cNvSpPr>
            <a:spLocks noGrp="1"/>
          </p:cNvSpPr>
          <p:nvPr>
            <p:ph sz="quarter" idx="4"/>
          </p:nvPr>
        </p:nvSpPr>
        <p:spPr>
          <a:xfrm>
            <a:off x="548640" y="1737360"/>
            <a:ext cx="969264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dirty="0">
                <a:latin typeface="+mj-lt"/>
              </a:rPr>
              <a:t>CSGLM  bmi BY ag4cat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ag4cat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VARIABLEINFO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a:p>
            <a:pPr>
              <a:buFont typeface="Wingdings" charset="0"/>
              <a:buNone/>
            </a:pPr>
            <a:endParaRPr lang="en-US" sz="144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D203EFA-7E3B-2D46-B718-82C01B5154A8}" type="slidenum">
              <a:rPr lang="en-US" sz="1440">
                <a:solidFill>
                  <a:srgbClr val="FFFFFF"/>
                </a:solidFill>
              </a:rPr>
              <a:pPr eaLnBrk="1" hangingPunct="1">
                <a:lnSpc>
                  <a:spcPct val="80000"/>
                </a:lnSpc>
              </a:pPr>
              <a:t>218</a:t>
            </a:fld>
            <a:endParaRPr lang="en-US" sz="1440" dirty="0">
              <a:solidFill>
                <a:srgbClr val="FFFFFF"/>
              </a:solidFill>
            </a:endParaRPr>
          </a:p>
        </p:txBody>
      </p:sp>
    </p:spTree>
    <p:extLst>
      <p:ext uri="{BB962C8B-B14F-4D97-AF65-F5344CB8AC3E}">
        <p14:creationId xmlns:p14="http://schemas.microsoft.com/office/powerpoint/2010/main" val="11645571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548640" y="0"/>
            <a:ext cx="9875520" cy="1371600"/>
          </a:xfrm>
        </p:spPr>
        <p:txBody>
          <a:bodyPr/>
          <a:lstStyle/>
          <a:p>
            <a:r>
              <a:rPr lang="en-US" dirty="0"/>
              <a:t>Linear regression – 42</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EBBAD7-875A-E74A-8EA4-E77F599780AA}" type="slidenum">
              <a:rPr lang="en-US" sz="1440">
                <a:solidFill>
                  <a:srgbClr val="FFFFFF"/>
                </a:solidFill>
              </a:rPr>
              <a:pPr eaLnBrk="1" hangingPunct="1">
                <a:lnSpc>
                  <a:spcPct val="80000"/>
                </a:lnSpc>
              </a:pPr>
              <a:t>219</a:t>
            </a:fld>
            <a:endParaRPr lang="en-US" sz="1440" dirty="0">
              <a:solidFill>
                <a:srgbClr val="FFFFFF"/>
              </a:solidFill>
            </a:endParaRPr>
          </a:p>
        </p:txBody>
      </p:sp>
      <p:pic>
        <p:nvPicPr>
          <p:cNvPr id="10445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0240" y="1554480"/>
            <a:ext cx="7872229" cy="6309360"/>
          </a:xfr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dirty="0"/>
              <a:t>Linear regression – 42</a:t>
            </a:r>
            <a:endParaRPr lang="en-US" dirty="0">
              <a:latin typeface="Tw Cen MT" charset="0"/>
            </a:endParaRPr>
          </a:p>
        </p:txBody>
      </p:sp>
      <p:sp>
        <p:nvSpPr>
          <p:cNvPr id="104451" name="Content Placeholder 3"/>
          <p:cNvSpPr>
            <a:spLocks noGrp="1"/>
          </p:cNvSpPr>
          <p:nvPr>
            <p:ph sz="quarter" idx="2"/>
          </p:nvPr>
        </p:nvSpPr>
        <p:spPr>
          <a:xfrm>
            <a:off x="548640" y="1645920"/>
            <a:ext cx="10058400" cy="5486400"/>
          </a:xfrm>
        </p:spPr>
        <p:txBody>
          <a:bodyPr/>
          <a:lstStyle/>
          <a:p>
            <a:r>
              <a:rPr lang="en-US" dirty="0">
                <a:latin typeface="+mj-lt"/>
              </a:rPr>
              <a:t>The histogram of residuals shows a nearly normal </a:t>
            </a:r>
            <a:r>
              <a:rPr lang="en-US" dirty="0" smtClean="0">
                <a:latin typeface="+mj-lt"/>
              </a:rPr>
              <a:t>distribution</a:t>
            </a:r>
          </a:p>
          <a:p>
            <a:r>
              <a:rPr lang="en-US" dirty="0" smtClean="0">
                <a:latin typeface="+mj-lt"/>
              </a:rPr>
              <a:t>Good model fit</a:t>
            </a:r>
          </a:p>
          <a:p>
            <a:r>
              <a:rPr lang="en-US" dirty="0" smtClean="0">
                <a:latin typeface="+mj-lt"/>
              </a:rPr>
              <a:t>Perhaps </a:t>
            </a:r>
            <a:r>
              <a:rPr lang="en-US" dirty="0">
                <a:latin typeface="+mj-lt"/>
              </a:rPr>
              <a:t>further model exploration and refinement and/or transformations are </a:t>
            </a:r>
            <a:r>
              <a:rPr lang="en-US" dirty="0" smtClean="0">
                <a:latin typeface="+mj-lt"/>
              </a:rPr>
              <a:t>needed</a:t>
            </a:r>
            <a:endParaRPr lang="en-US"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EBBAD7-875A-E74A-8EA4-E77F599780AA}" type="slidenum">
              <a:rPr lang="en-US" sz="1440">
                <a:solidFill>
                  <a:srgbClr val="FFFFFF"/>
                </a:solidFill>
              </a:rPr>
              <a:pPr eaLnBrk="1" hangingPunct="1">
                <a:lnSpc>
                  <a:spcPct val="80000"/>
                </a:lnSpc>
              </a:pPr>
              <a:t>220</a:t>
            </a:fld>
            <a:endParaRPr lang="en-US" sz="1440" dirty="0">
              <a:solidFill>
                <a:srgbClr val="FFFFFF"/>
              </a:solidFill>
            </a:endParaRPr>
          </a:p>
        </p:txBody>
      </p:sp>
    </p:spTree>
    <p:extLst>
      <p:ext uri="{BB962C8B-B14F-4D97-AF65-F5344CB8AC3E}">
        <p14:creationId xmlns:p14="http://schemas.microsoft.com/office/powerpoint/2010/main" val="235022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dirty="0"/>
              <a:t>Descriptive analysis - </a:t>
            </a:r>
            <a:r>
              <a:rPr lang="en-US" dirty="0" smtClean="0"/>
              <a:t>10</a:t>
            </a:r>
            <a:endParaRPr lang="en-US" dirty="0">
              <a:latin typeface="Tw Cen MT" charset="0"/>
            </a:endParaRPr>
          </a:p>
        </p:txBody>
      </p:sp>
      <p:pic>
        <p:nvPicPr>
          <p:cNvPr id="117763"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280160" y="1828800"/>
            <a:ext cx="8229600" cy="6172200"/>
          </a:xfrm>
        </p:spPr>
      </p:pic>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algn="ctr" eaLnBrk="1" hangingPunct="1">
              <a:lnSpc>
                <a:spcPct val="80000"/>
              </a:lnSpc>
            </a:pPr>
            <a:fld id="{A28A5084-6546-794A-806C-FA4B165779A4}" type="slidenum">
              <a:rPr lang="en-US" sz="1440">
                <a:solidFill>
                  <a:srgbClr val="FFFFFF"/>
                </a:solidFill>
              </a:rPr>
              <a:pPr algn="ctr" eaLnBrk="1" hangingPunct="1">
                <a:lnSpc>
                  <a:spcPct val="80000"/>
                </a:lnSpc>
              </a:pPr>
              <a:t>118</a:t>
            </a:fld>
            <a:endParaRPr lang="en-US" sz="1440" dirty="0">
              <a:solidFill>
                <a:srgbClr val="FFFFFF"/>
              </a:solidFill>
            </a:endParaRPr>
          </a:p>
        </p:txBody>
      </p:sp>
      <p:sp>
        <p:nvSpPr>
          <p:cNvPr id="11" name="Oval 10"/>
          <p:cNvSpPr/>
          <p:nvPr/>
        </p:nvSpPr>
        <p:spPr>
          <a:xfrm>
            <a:off x="4754880" y="3383280"/>
            <a:ext cx="1554480" cy="8229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dirty="0"/>
              <a:t>Descriptive analysis - </a:t>
            </a:r>
            <a:r>
              <a:rPr lang="en-US" dirty="0" smtClean="0"/>
              <a:t>11</a:t>
            </a:r>
            <a:endParaRPr lang="en-US" dirty="0">
              <a:latin typeface="Tw Cen MT" charset="0"/>
            </a:endParaRPr>
          </a:p>
        </p:txBody>
      </p:sp>
      <p:sp>
        <p:nvSpPr>
          <p:cNvPr id="118787" name="Content Placeholder 3"/>
          <p:cNvSpPr>
            <a:spLocks noGrp="1"/>
          </p:cNvSpPr>
          <p:nvPr>
            <p:ph sz="quarter" idx="2"/>
          </p:nvPr>
        </p:nvSpPr>
        <p:spPr>
          <a:xfrm>
            <a:off x="822960" y="5303520"/>
            <a:ext cx="9235440" cy="2194560"/>
          </a:xfrm>
          <a:ln w="38100">
            <a:solidFill>
              <a:schemeClr val="tx1"/>
            </a:solidFill>
          </a:ln>
        </p:spPr>
        <p:txBody>
          <a:bodyPr/>
          <a:lstStyle/>
          <a:p>
            <a:pPr eaLnBrk="1" hangingPunct="1">
              <a:buFont typeface="Wingdings" charset="0"/>
              <a:buNone/>
            </a:pPr>
            <a:r>
              <a:rPr lang="en-US" sz="3360" b="1" dirty="0">
                <a:latin typeface="+mj-lt"/>
              </a:rPr>
              <a:t>Univariate Statistics	</a:t>
            </a:r>
          </a:p>
          <a:p>
            <a:pPr eaLnBrk="1" hangingPunct="1">
              <a:buFont typeface="Wingdings" charset="0"/>
              <a:buNone/>
            </a:pPr>
            <a:r>
              <a:rPr lang="en-US" sz="3360" dirty="0">
                <a:latin typeface="+mj-lt"/>
              </a:rPr>
              <a:t>                         Estimate  SE    95% CI  Lower  Upper</a:t>
            </a:r>
          </a:p>
          <a:p>
            <a:pPr eaLnBrk="1" hangingPunct="1">
              <a:buFont typeface="Wingdings" charset="0"/>
              <a:buNone/>
            </a:pPr>
            <a:r>
              <a:rPr lang="en-US" sz="3360" dirty="0">
                <a:latin typeface="+mj-lt"/>
              </a:rPr>
              <a:t>Mean  mde        .19	        </a:t>
            </a:r>
            <a:r>
              <a:rPr lang="en-US" sz="3360" b="1" dirty="0">
                <a:latin typeface="+mj-lt"/>
              </a:rPr>
              <a:t>.005               </a:t>
            </a:r>
            <a:r>
              <a:rPr lang="en-US" sz="3360" dirty="0">
                <a:latin typeface="+mj-lt"/>
              </a:rPr>
              <a:t>.18       .20	</a:t>
            </a:r>
          </a:p>
          <a:p>
            <a:pPr eaLnBrk="1" hangingPunct="1">
              <a:buFont typeface="Wingdings" charset="0"/>
              <a:buNone/>
            </a:pPr>
            <a:endParaRPr lang="en-US" dirty="0">
              <a:latin typeface="Tw Cen MT" charset="0"/>
            </a:endParaRPr>
          </a:p>
          <a:p>
            <a:pPr eaLnBrk="1" hangingPunct="1"/>
            <a:endParaRPr lang="en-US" dirty="0">
              <a:latin typeface="Tw Cen MT" charset="0"/>
            </a:endParaRPr>
          </a:p>
        </p:txBody>
      </p:sp>
      <p:sp>
        <p:nvSpPr>
          <p:cNvPr id="118788" name="Content Placeholder 4"/>
          <p:cNvSpPr>
            <a:spLocks noGrp="1"/>
          </p:cNvSpPr>
          <p:nvPr>
            <p:ph sz="quarter" idx="4"/>
          </p:nvPr>
        </p:nvSpPr>
        <p:spPr>
          <a:xfrm>
            <a:off x="914400" y="1554480"/>
            <a:ext cx="9235440" cy="3749040"/>
          </a:xfrm>
        </p:spPr>
        <p:txBody>
          <a:bodyPr/>
          <a:lstStyle/>
          <a:p>
            <a:pPr eaLnBrk="1" hangingPunct="1">
              <a:buFont typeface="Wingdings" charset="0"/>
              <a:buNone/>
            </a:pPr>
            <a:r>
              <a:rPr lang="en-US" dirty="0" smtClean="0">
                <a:latin typeface="+mj-lt"/>
              </a:rPr>
              <a:t>CSDESCRIPTIVES</a:t>
            </a:r>
            <a:endParaRPr lang="en-US" dirty="0">
              <a:latin typeface="+mj-lt"/>
            </a:endParaRP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\ncsr_part1_weight.csaplan'</a:t>
            </a:r>
          </a:p>
          <a:p>
            <a:pPr eaLnBrk="1" hangingPunct="1">
              <a:buFont typeface="Wingdings" charset="0"/>
              <a:buNone/>
            </a:pPr>
            <a:r>
              <a:rPr lang="en-US" dirty="0">
                <a:latin typeface="+mj-lt"/>
              </a:rPr>
              <a:t>  /SUMMARY VARIABLES=mde</a:t>
            </a:r>
          </a:p>
          <a:p>
            <a:pPr eaLnBrk="1" hangingPunct="1">
              <a:buFont typeface="Wingdings" charset="0"/>
              <a:buNone/>
            </a:pPr>
            <a:r>
              <a:rPr lang="en-US" dirty="0">
                <a:latin typeface="+mj-lt"/>
              </a:rPr>
              <a:t>  /MEAN</a:t>
            </a:r>
          </a:p>
          <a:p>
            <a:pPr eaLnBrk="1" hangingPunct="1">
              <a:buFont typeface="Wingdings" charset="0"/>
              <a:buNone/>
            </a:pPr>
            <a:r>
              <a:rPr lang="en-US" dirty="0">
                <a:latin typeface="+mj-lt"/>
              </a:rPr>
              <a:t>  /STATISTICS SE CIN(95)</a:t>
            </a:r>
          </a:p>
          <a:p>
            <a:pPr eaLnBrk="1" hangingPunct="1">
              <a:buFont typeface="Wingdings" charset="0"/>
              <a:buNone/>
            </a:pPr>
            <a:r>
              <a:rPr lang="en-US" dirty="0">
                <a:latin typeface="+mj-lt"/>
              </a:rPr>
              <a:t>  /MISSING SCOPE=ANALYSIS </a:t>
            </a:r>
            <a:r>
              <a:rPr lang="en-US" dirty="0" smtClean="0">
                <a:latin typeface="+mj-lt"/>
              </a:rPr>
              <a:t>CLASS MISSING</a:t>
            </a:r>
            <a:r>
              <a:rPr lang="en-US" dirty="0">
                <a:latin typeface="+mj-lt"/>
              </a:rPr>
              <a:t>=EXCLUDE.</a:t>
            </a:r>
          </a:p>
          <a:p>
            <a:pPr eaLnBrk="1" hangingPunct="1"/>
            <a:endParaRPr lang="en-US" dirty="0">
              <a:latin typeface="+mj-lt"/>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4347AB-EEE3-D24A-B3FE-DC04966BC881}" type="slidenum">
              <a:rPr lang="en-US" sz="1440">
                <a:solidFill>
                  <a:srgbClr val="FFFFFF"/>
                </a:solidFill>
              </a:rPr>
              <a:pPr eaLnBrk="1" hangingPunct="1">
                <a:lnSpc>
                  <a:spcPct val="80000"/>
                </a:lnSpc>
              </a:pPr>
              <a:t>119</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12</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37C032F-A3D3-8F46-8BAD-B5EAB576EB23}" type="slidenum">
              <a:rPr lang="en-US" sz="1440">
                <a:solidFill>
                  <a:srgbClr val="FFFFFF"/>
                </a:solidFill>
              </a:rPr>
              <a:pPr eaLnBrk="1" hangingPunct="1">
                <a:lnSpc>
                  <a:spcPct val="80000"/>
                </a:lnSpc>
              </a:pPr>
              <a:t>120</a:t>
            </a:fld>
            <a:endParaRPr lang="en-US" sz="1440" dirty="0">
              <a:solidFill>
                <a:srgbClr val="FFFFFF"/>
              </a:solidFill>
            </a:endParaRPr>
          </a:p>
        </p:txBody>
      </p:sp>
      <p:sp>
        <p:nvSpPr>
          <p:cNvPr id="4" name="Content Placeholder 3"/>
          <p:cNvSpPr>
            <a:spLocks noGrp="1"/>
          </p:cNvSpPr>
          <p:nvPr>
            <p:ph sz="quarter" idx="1"/>
          </p:nvPr>
        </p:nvSpPr>
        <p:spPr>
          <a:xfrm>
            <a:off x="735330" y="1554480"/>
            <a:ext cx="9784080" cy="4754880"/>
          </a:xfrm>
        </p:spPr>
        <p:txBody>
          <a:bodyPr>
            <a:normAutofit/>
          </a:bodyPr>
          <a:lstStyle/>
          <a:p>
            <a:pPr eaLnBrk="1" fontAlgn="auto" hangingPunct="1">
              <a:spcAft>
                <a:spcPts val="0"/>
              </a:spcAft>
              <a:defRPr/>
            </a:pPr>
            <a:r>
              <a:rPr lang="en-US" dirty="0" smtClean="0">
                <a:latin typeface="+mj-lt"/>
                <a:ea typeface="+mn-ea"/>
              </a:rPr>
              <a:t>Comparison: correct weight without complex sample factors</a:t>
            </a:r>
          </a:p>
          <a:p>
            <a:pPr eaLnBrk="1" fontAlgn="auto" hangingPunct="1">
              <a:spcAft>
                <a:spcPts val="0"/>
              </a:spcAft>
              <a:defRPr/>
            </a:pPr>
            <a:r>
              <a:rPr lang="en-US" dirty="0" smtClean="0">
                <a:latin typeface="+mj-lt"/>
                <a:ea typeface="+mn-ea"/>
              </a:rPr>
              <a:t>Mean estimate (.19) unchanged, but the standard error smaller (.004 v .005) </a:t>
            </a:r>
          </a:p>
          <a:p>
            <a:pPr marL="384048" indent="-384048" eaLnBrk="1" fontAlgn="auto" hangingPunct="1">
              <a:spcAft>
                <a:spcPts val="0"/>
              </a:spcAft>
              <a:buNone/>
              <a:defRPr/>
            </a:pPr>
            <a:r>
              <a:rPr lang="en-US" sz="3360" dirty="0">
                <a:latin typeface="+mj-lt"/>
              </a:rPr>
              <a:t>DESCRIPTIVES VARIABLES=mde</a:t>
            </a:r>
          </a:p>
          <a:p>
            <a:pPr marL="384048" indent="-384048" eaLnBrk="1" fontAlgn="auto" hangingPunct="1">
              <a:spcAft>
                <a:spcPts val="0"/>
              </a:spcAft>
              <a:buNone/>
              <a:defRPr/>
            </a:pPr>
            <a:r>
              <a:rPr lang="en-US" sz="3360" dirty="0">
                <a:latin typeface="+mj-lt"/>
              </a:rPr>
              <a:t>  /STATISTICS=MEAN MIN MAX SEMEAN.</a:t>
            </a:r>
          </a:p>
          <a:p>
            <a:pPr marL="384048" indent="-384048" eaLnBrk="1" fontAlgn="auto" hangingPunct="1">
              <a:spcAft>
                <a:spcPts val="0"/>
              </a:spcAft>
              <a:buFont typeface="Wingdings"/>
              <a:buChar char=""/>
              <a:defRPr/>
            </a:pPr>
            <a:endParaRPr lang="en-US" dirty="0" smtClean="0">
              <a:ea typeface="+mn-ea"/>
            </a:endParaRPr>
          </a:p>
          <a:p>
            <a:pPr marL="384048" indent="-384048" eaLnBrk="1" fontAlgn="auto" hangingPunct="1">
              <a:spcAft>
                <a:spcPts val="0"/>
              </a:spcAft>
              <a:buFont typeface="Wingdings"/>
              <a:buChar char=""/>
              <a:defRPr/>
            </a:pPr>
            <a:endParaRPr lang="en-US" dirty="0">
              <a:ea typeface="+mn-ea"/>
            </a:endParaRPr>
          </a:p>
        </p:txBody>
      </p:sp>
      <p:sp>
        <p:nvSpPr>
          <p:cNvPr id="6" name="Content Placeholder 3"/>
          <p:cNvSpPr txBox="1">
            <a:spLocks/>
          </p:cNvSpPr>
          <p:nvPr/>
        </p:nvSpPr>
        <p:spPr>
          <a:xfrm>
            <a:off x="822960" y="5486400"/>
            <a:ext cx="9235440" cy="2194560"/>
          </a:xfrm>
          <a:prstGeom prst="rect">
            <a:avLst/>
          </a:prstGeom>
          <a:ln w="38100">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048" indent="-384048" eaLnBrk="1" fontAlgn="auto" hangingPunct="1">
              <a:spcAft>
                <a:spcPts val="0"/>
              </a:spcAft>
              <a:buNone/>
              <a:defRPr/>
            </a:pPr>
            <a:r>
              <a:rPr lang="en-US" sz="2880" b="1" dirty="0"/>
              <a:t>Descriptive Statistics	</a:t>
            </a:r>
          </a:p>
          <a:p>
            <a:pPr marL="384048" indent="-384048" eaLnBrk="1" fontAlgn="auto" hangingPunct="1">
              <a:spcAft>
                <a:spcPts val="0"/>
              </a:spcAft>
              <a:buNone/>
              <a:defRPr/>
            </a:pPr>
            <a:r>
              <a:rPr lang="en-US" sz="2880" dirty="0"/>
              <a:t>		N         Minimum   Maximum	Mean	Std. Error	</a:t>
            </a:r>
          </a:p>
          <a:p>
            <a:pPr marL="384048" indent="-384048" eaLnBrk="1" fontAlgn="auto" hangingPunct="1">
              <a:spcAft>
                <a:spcPts val="0"/>
              </a:spcAft>
              <a:buNone/>
              <a:defRPr/>
            </a:pPr>
            <a:r>
              <a:rPr lang="en-US" sz="2880" dirty="0"/>
              <a:t>Mde	9282	0	       1		.19	</a:t>
            </a:r>
            <a:r>
              <a:rPr lang="en-US" sz="2880" b="1" dirty="0"/>
              <a:t>.004</a:t>
            </a:r>
            <a:r>
              <a:rPr lang="en-US" sz="2880" dirty="0"/>
              <a:t>	</a:t>
            </a:r>
          </a:p>
          <a:p>
            <a:pPr marL="384048" indent="-384048" eaLnBrk="1" fontAlgn="auto" hangingPunct="1">
              <a:spcAft>
                <a:spcPts val="0"/>
              </a:spcAft>
              <a:buNone/>
              <a:defRPr/>
            </a:pPr>
            <a:r>
              <a:rPr lang="en-US" sz="2880" dirty="0"/>
              <a:t>Valid N (listwise)	9282</a:t>
            </a:r>
            <a:endParaRPr lang="en-US" sz="2880" dirty="0">
              <a:latin typeface="Tw Cen MT"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dirty="0"/>
              <a:t>Descriptive analysis - </a:t>
            </a:r>
            <a:r>
              <a:rPr lang="en-US" dirty="0" smtClean="0"/>
              <a:t>13</a:t>
            </a:r>
            <a:endParaRPr lang="en-US" dirty="0">
              <a:latin typeface="Tw Cen MT" charset="0"/>
            </a:endParaRPr>
          </a:p>
        </p:txBody>
      </p:sp>
      <p:sp>
        <p:nvSpPr>
          <p:cNvPr id="4" name="Content Placeholder 3"/>
          <p:cNvSpPr>
            <a:spLocks noGrp="1"/>
          </p:cNvSpPr>
          <p:nvPr>
            <p:ph sz="quarter" idx="2"/>
          </p:nvPr>
        </p:nvSpPr>
        <p:spPr>
          <a:xfrm>
            <a:off x="731520" y="1645920"/>
            <a:ext cx="9654540" cy="3383280"/>
          </a:xfrm>
        </p:spPr>
        <p:txBody>
          <a:bodyPr>
            <a:normAutofit fontScale="47500" lnSpcReduction="20000"/>
          </a:bodyPr>
          <a:lstStyle/>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r>
              <a:rPr lang="en-US" sz="5040" dirty="0"/>
              <a:t>* Complex Samples Descriptives.</a:t>
            </a:r>
          </a:p>
          <a:p>
            <a:pPr marL="384048" indent="-384048" eaLnBrk="1" fontAlgn="auto" hangingPunct="1">
              <a:spcAft>
                <a:spcPts val="0"/>
              </a:spcAft>
              <a:buNone/>
              <a:defRPr/>
            </a:pPr>
            <a:r>
              <a:rPr lang="en-US" sz="5040" dirty="0"/>
              <a:t>CSDESCRIPTIVES</a:t>
            </a:r>
          </a:p>
          <a:p>
            <a:pPr marL="384048" indent="-384048" eaLnBrk="1" fontAlgn="auto" hangingPunct="1">
              <a:spcAft>
                <a:spcPts val="0"/>
              </a:spcAft>
              <a:buNone/>
              <a:defRPr/>
            </a:pPr>
            <a:r>
              <a:rPr lang="en-US" sz="5040" dirty="0"/>
              <a:t>  /PLAN FILE='F:\NCES_training_2010\</a:t>
            </a:r>
            <a:r>
              <a:rPr lang="en-US" sz="5040" b="1" dirty="0"/>
              <a:t>ncsr_part2_weight.csaplan</a:t>
            </a:r>
            <a:r>
              <a:rPr lang="en-US" sz="5040" dirty="0"/>
              <a:t>'</a:t>
            </a:r>
          </a:p>
          <a:p>
            <a:pPr marL="384048" indent="-384048" eaLnBrk="1" fontAlgn="auto" hangingPunct="1">
              <a:spcAft>
                <a:spcPts val="0"/>
              </a:spcAft>
              <a:buNone/>
              <a:defRPr/>
            </a:pPr>
            <a:r>
              <a:rPr lang="en-US" sz="5040" dirty="0"/>
              <a:t>  /SUMMARY VARIABLES=HHINC</a:t>
            </a:r>
          </a:p>
          <a:p>
            <a:pPr marL="384048" indent="-384048" eaLnBrk="1" fontAlgn="auto" hangingPunct="1">
              <a:spcAft>
                <a:spcPts val="0"/>
              </a:spcAft>
              <a:buNone/>
              <a:defRPr/>
            </a:pPr>
            <a:r>
              <a:rPr lang="en-US" sz="5040" dirty="0"/>
              <a:t>  /MEAN</a:t>
            </a:r>
          </a:p>
          <a:p>
            <a:pPr marL="384048" indent="-384048" eaLnBrk="1" fontAlgn="auto" hangingPunct="1">
              <a:spcAft>
                <a:spcPts val="0"/>
              </a:spcAft>
              <a:buNone/>
              <a:defRPr/>
            </a:pPr>
            <a:r>
              <a:rPr lang="en-US" sz="5040" dirty="0"/>
              <a:t>  /STATISTICS SE DEFF CIN(95)</a:t>
            </a:r>
          </a:p>
          <a:p>
            <a:pPr marL="384048" indent="-384048" eaLnBrk="1" fontAlgn="auto" hangingPunct="1">
              <a:spcAft>
                <a:spcPts val="0"/>
              </a:spcAft>
              <a:buNone/>
              <a:defRPr/>
            </a:pPr>
            <a:r>
              <a:rPr lang="en-US" sz="5040" dirty="0"/>
              <a:t>  /MISSING SCOPE=ANALYSIS CLASSMISSING=EXCLUDE.</a:t>
            </a:r>
          </a:p>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endParaRPr lang="en-US" dirty="0" smtClean="0">
              <a:ea typeface="+mn-ea"/>
            </a:endParaRPr>
          </a:p>
          <a:p>
            <a:pPr marL="384048" indent="-384048" eaLnBrk="1" fontAlgn="auto" hangingPunct="1">
              <a:spcAft>
                <a:spcPts val="0"/>
              </a:spcAft>
              <a:buNone/>
              <a:defRPr/>
            </a:pPr>
            <a:endParaRPr lang="en-US" dirty="0">
              <a:ea typeface="+mn-ea"/>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ECBE160-0E7F-DB48-BCD6-90A68A24457E}" type="slidenum">
              <a:rPr lang="en-US" sz="1440">
                <a:solidFill>
                  <a:srgbClr val="FFFFFF"/>
                </a:solidFill>
              </a:rPr>
              <a:pPr eaLnBrk="1" hangingPunct="1">
                <a:lnSpc>
                  <a:spcPct val="80000"/>
                </a:lnSpc>
              </a:pPr>
              <a:t>121</a:t>
            </a:fld>
            <a:endParaRPr lang="en-US" sz="1440" dirty="0">
              <a:solidFill>
                <a:srgbClr val="FFFFFF"/>
              </a:solidFill>
            </a:endParaRPr>
          </a:p>
        </p:txBody>
      </p:sp>
      <p:pic>
        <p:nvPicPr>
          <p:cNvPr id="12083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5839" y="5120640"/>
            <a:ext cx="9542627" cy="2286000"/>
          </a:xfrm>
          <a:solidFill>
            <a:schemeClr val="tx1"/>
          </a:solid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14</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5639BA9-BEF9-794A-93B7-45E186A68D52}" type="slidenum">
              <a:rPr lang="en-US" sz="1440">
                <a:solidFill>
                  <a:srgbClr val="FFFFFF"/>
                </a:solidFill>
              </a:rPr>
              <a:pPr eaLnBrk="1" hangingPunct="1">
                <a:lnSpc>
                  <a:spcPct val="80000"/>
                </a:lnSpc>
              </a:pPr>
              <a:t>122</a:t>
            </a:fld>
            <a:endParaRPr lang="en-US" sz="1440" dirty="0">
              <a:solidFill>
                <a:srgbClr val="FFFFFF"/>
              </a:solidFill>
            </a:endParaRPr>
          </a:p>
        </p:txBody>
      </p:sp>
      <p:sp>
        <p:nvSpPr>
          <p:cNvPr id="121860" name="Content Placeholder 3"/>
          <p:cNvSpPr>
            <a:spLocks noGrp="1"/>
          </p:cNvSpPr>
          <p:nvPr>
            <p:ph sz="quarter" idx="1"/>
          </p:nvPr>
        </p:nvSpPr>
        <p:spPr>
          <a:xfrm>
            <a:off x="735330" y="1645920"/>
            <a:ext cx="9784080" cy="5669280"/>
          </a:xfrm>
        </p:spPr>
        <p:txBody>
          <a:bodyPr/>
          <a:lstStyle/>
          <a:p>
            <a:pPr eaLnBrk="1" hangingPunct="1"/>
            <a:r>
              <a:rPr lang="en-US" dirty="0" smtClean="0">
                <a:latin typeface="+mj-lt"/>
              </a:rPr>
              <a:t>CS </a:t>
            </a:r>
            <a:r>
              <a:rPr lang="en-US" dirty="0">
                <a:latin typeface="+mj-lt"/>
              </a:rPr>
              <a:t>Module </a:t>
            </a:r>
            <a:r>
              <a:rPr lang="en-US" dirty="0" smtClean="0">
                <a:latin typeface="+mj-lt"/>
              </a:rPr>
              <a:t>with clusters generally </a:t>
            </a:r>
            <a:r>
              <a:rPr lang="en-US" dirty="0">
                <a:latin typeface="+mj-lt"/>
              </a:rPr>
              <a:t>results in </a:t>
            </a:r>
            <a:r>
              <a:rPr lang="en-US" dirty="0" smtClean="0">
                <a:latin typeface="+mj-lt"/>
              </a:rPr>
              <a:t>standard errors that </a:t>
            </a:r>
            <a:r>
              <a:rPr lang="en-US" dirty="0">
                <a:latin typeface="+mj-lt"/>
              </a:rPr>
              <a:t>are larger than those from a simple random sample </a:t>
            </a:r>
            <a:endParaRPr lang="en-US" dirty="0" smtClean="0">
              <a:latin typeface="+mj-lt"/>
            </a:endParaRPr>
          </a:p>
          <a:p>
            <a:pPr eaLnBrk="1" hangingPunct="1"/>
            <a:r>
              <a:rPr lang="en-US" dirty="0" smtClean="0">
                <a:latin typeface="+mj-lt"/>
              </a:rPr>
              <a:t>The “design effect” describes the </a:t>
            </a:r>
            <a:r>
              <a:rPr lang="en-US" dirty="0">
                <a:latin typeface="+mj-lt"/>
              </a:rPr>
              <a:t>impact of the complex sample design on </a:t>
            </a:r>
            <a:r>
              <a:rPr lang="en-US" dirty="0" smtClean="0">
                <a:latin typeface="+mj-lt"/>
              </a:rPr>
              <a:t>precision </a:t>
            </a:r>
          </a:p>
          <a:p>
            <a:pPr eaLnBrk="1" hangingPunct="1"/>
            <a:r>
              <a:rPr lang="en-US" dirty="0" smtClean="0">
                <a:latin typeface="+mj-lt"/>
              </a:rPr>
              <a:t>Confidence </a:t>
            </a:r>
            <a:r>
              <a:rPr lang="en-US" dirty="0">
                <a:latin typeface="+mj-lt"/>
              </a:rPr>
              <a:t>intervals </a:t>
            </a:r>
            <a:r>
              <a:rPr lang="en-US" dirty="0" smtClean="0">
                <a:latin typeface="+mj-lt"/>
              </a:rPr>
              <a:t>calculated are </a:t>
            </a:r>
            <a:r>
              <a:rPr lang="en-US" dirty="0">
                <a:latin typeface="+mj-lt"/>
              </a:rPr>
              <a:t>generally wider </a:t>
            </a:r>
            <a:r>
              <a:rPr lang="en-US" dirty="0" smtClean="0">
                <a:latin typeface="+mj-lt"/>
              </a:rPr>
              <a:t>due </a:t>
            </a:r>
            <a:r>
              <a:rPr lang="en-US" dirty="0">
                <a:latin typeface="+mj-lt"/>
              </a:rPr>
              <a:t>to the larger </a:t>
            </a:r>
            <a:r>
              <a:rPr lang="en-US" dirty="0" smtClean="0">
                <a:latin typeface="+mj-lt"/>
              </a:rPr>
              <a:t>standard errors</a:t>
            </a:r>
          </a:p>
          <a:p>
            <a:pPr eaLnBrk="1" hangingPunct="1"/>
            <a:r>
              <a:rPr lang="en-US" dirty="0" smtClean="0">
                <a:latin typeface="+mj-lt"/>
              </a:rPr>
              <a:t>Examine “design effects” at the end of the seminar</a:t>
            </a:r>
            <a:endParaRPr lang="en-US" dirty="0">
              <a:latin typeface="+mj-lt"/>
            </a:endParaRPr>
          </a:p>
          <a:p>
            <a:pPr lvl="1" eaLnBrk="1" hangingPunct="1"/>
            <a:endParaRPr lang="en-US" dirty="0">
              <a:latin typeface="Tw Cen MT"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15</a:t>
            </a:r>
            <a:endParaRPr lang="en-US" dirty="0">
              <a:latin typeface="Tw Cen MT" charset="0"/>
            </a:endParaRPr>
          </a:p>
        </p:txBody>
      </p:sp>
      <p:sp>
        <p:nvSpPr>
          <p:cNvPr id="1028" name="Content Placeholder 2"/>
          <p:cNvSpPr>
            <a:spLocks noGrp="1"/>
          </p:cNvSpPr>
          <p:nvPr>
            <p:ph sz="quarter" idx="1"/>
          </p:nvPr>
        </p:nvSpPr>
        <p:spPr>
          <a:xfrm>
            <a:off x="731520" y="1645920"/>
            <a:ext cx="9784080" cy="5394960"/>
          </a:xfrm>
        </p:spPr>
        <p:txBody>
          <a:bodyPr/>
          <a:lstStyle/>
          <a:p>
            <a:pPr eaLnBrk="1" hangingPunct="1"/>
            <a:r>
              <a:rPr lang="en-US" dirty="0">
                <a:latin typeface="+mj-lt"/>
              </a:rPr>
              <a:t>B</a:t>
            </a:r>
            <a:r>
              <a:rPr lang="en-US" dirty="0" smtClean="0">
                <a:latin typeface="+mj-lt"/>
              </a:rPr>
              <a:t>inary </a:t>
            </a:r>
            <a:r>
              <a:rPr lang="en-US" dirty="0">
                <a:latin typeface="+mj-lt"/>
              </a:rPr>
              <a:t>variable of the type </a:t>
            </a:r>
            <a:r>
              <a:rPr lang="en-US" dirty="0" smtClean="0">
                <a:latin typeface="+mj-lt"/>
              </a:rPr>
              <a:t>0/1 </a:t>
            </a:r>
            <a:r>
              <a:rPr lang="en-US" dirty="0">
                <a:latin typeface="+mj-lt"/>
              </a:rPr>
              <a:t>(0=no, 1=yes</a:t>
            </a:r>
            <a:r>
              <a:rPr lang="en-US" dirty="0" smtClean="0">
                <a:latin typeface="+mj-lt"/>
              </a:rPr>
              <a:t>): </a:t>
            </a:r>
            <a:r>
              <a:rPr lang="en-US" dirty="0">
                <a:latin typeface="+mj-lt"/>
              </a:rPr>
              <a:t>estimation of a single </a:t>
            </a:r>
            <a:r>
              <a:rPr lang="en-US" dirty="0" smtClean="0">
                <a:latin typeface="+mj-lt"/>
              </a:rPr>
              <a:t>proportion</a:t>
            </a:r>
          </a:p>
          <a:p>
            <a:pPr eaLnBrk="1" hangingPunct="1"/>
            <a:r>
              <a:rPr lang="en-US" dirty="0" smtClean="0">
                <a:latin typeface="+mj-lt"/>
              </a:rPr>
              <a:t>Apply </a:t>
            </a:r>
            <a:r>
              <a:rPr lang="en-US" dirty="0">
                <a:latin typeface="+mj-lt"/>
              </a:rPr>
              <a:t>the ratio estimator to </a:t>
            </a:r>
            <a:r>
              <a:rPr lang="en-US" dirty="0" smtClean="0">
                <a:latin typeface="+mj-lt"/>
              </a:rPr>
              <a:t>the  </a:t>
            </a:r>
            <a:r>
              <a:rPr lang="en-US" dirty="0">
                <a:latin typeface="+mj-lt"/>
              </a:rPr>
              <a:t>binary variable to </a:t>
            </a:r>
            <a:r>
              <a:rPr lang="en-US" dirty="0" smtClean="0">
                <a:latin typeface="+mj-lt"/>
              </a:rPr>
              <a:t>estimate the proportion of 1</a:t>
            </a:r>
            <a:r>
              <a:rPr lang="ja-JP" altLang="en-US" dirty="0">
                <a:latin typeface="+mj-lt"/>
              </a:rPr>
              <a:t>’</a:t>
            </a:r>
            <a:r>
              <a:rPr lang="en-US" dirty="0">
                <a:latin typeface="+mj-lt"/>
              </a:rPr>
              <a:t>s (or yes) in the </a:t>
            </a:r>
            <a:r>
              <a:rPr lang="en-US" dirty="0" smtClean="0">
                <a:latin typeface="+mj-lt"/>
              </a:rPr>
              <a:t>population</a:t>
            </a:r>
            <a:endParaRPr lang="en-US" dirty="0">
              <a:latin typeface="+mj-lt"/>
            </a:endParaRPr>
          </a:p>
          <a:p>
            <a:pPr lvl="1"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D5293DF-E6C9-8A4E-9BD3-72085612D2B4}" type="slidenum">
              <a:rPr lang="en-US" sz="1440">
                <a:solidFill>
                  <a:srgbClr val="FFFFFF"/>
                </a:solidFill>
              </a:rPr>
              <a:pPr eaLnBrk="1" hangingPunct="1">
                <a:lnSpc>
                  <a:spcPct val="80000"/>
                </a:lnSpc>
              </a:pPr>
              <a:t>123</a:t>
            </a:fld>
            <a:endParaRPr lang="en-US" sz="1440" dirty="0">
              <a:solidFill>
                <a:srgbClr val="FFFFFF"/>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359297586"/>
              </p:ext>
            </p:extLst>
          </p:nvPr>
        </p:nvGraphicFramePr>
        <p:xfrm>
          <a:off x="1091566" y="4815840"/>
          <a:ext cx="5682614" cy="3004186"/>
        </p:xfrm>
        <a:graphic>
          <a:graphicData uri="http://schemas.openxmlformats.org/presentationml/2006/ole">
            <mc:AlternateContent xmlns:mc="http://schemas.openxmlformats.org/markup-compatibility/2006">
              <mc:Choice xmlns:v="urn:schemas-microsoft-com:vml" Requires="v">
                <p:oleObj spid="_x0000_s810016" name="Equation" r:id="rId3" imgW="2095500" imgH="939800" progId="Equation.DSMT4">
                  <p:embed/>
                </p:oleObj>
              </mc:Choice>
              <mc:Fallback>
                <p:oleObj name="Equation" r:id="rId3" imgW="2095500" imgH="939800" progId="Equation.DSMT4">
                  <p:embed/>
                  <p:pic>
                    <p:nvPicPr>
                      <p:cNvPr id="0" name=""/>
                      <p:cNvPicPr>
                        <a:picLocks noChangeAspect="1" noChangeArrowheads="1"/>
                      </p:cNvPicPr>
                      <p:nvPr/>
                    </p:nvPicPr>
                    <p:blipFill>
                      <a:blip r:embed="rId4"/>
                      <a:srcRect/>
                      <a:stretch>
                        <a:fillRect/>
                      </a:stretch>
                    </p:blipFill>
                    <p:spPr bwMode="auto">
                      <a:xfrm>
                        <a:off x="1091566" y="4815840"/>
                        <a:ext cx="5682614" cy="300418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16</a:t>
            </a:r>
            <a:r>
              <a:rPr lang="en-US" dirty="0">
                <a:latin typeface="Tw Cen MT" charset="0"/>
              </a:rPr>
              <a:t>	</a:t>
            </a:r>
          </a:p>
        </p:txBody>
      </p:sp>
      <p:sp>
        <p:nvSpPr>
          <p:cNvPr id="9220" name="Content Placeholder 2"/>
          <p:cNvSpPr>
            <a:spLocks noGrp="1"/>
          </p:cNvSpPr>
          <p:nvPr>
            <p:ph sz="quarter" idx="1"/>
          </p:nvPr>
        </p:nvSpPr>
        <p:spPr>
          <a:xfrm>
            <a:off x="735330" y="1463040"/>
            <a:ext cx="9784080" cy="6035040"/>
          </a:xfrm>
        </p:spPr>
        <p:txBody>
          <a:bodyPr/>
          <a:lstStyle/>
          <a:p>
            <a:pPr eaLnBrk="1" hangingPunct="1"/>
            <a:r>
              <a:rPr lang="en-US" dirty="0" smtClean="0">
                <a:latin typeface="+mj-lt"/>
              </a:rPr>
              <a:t>Consider two </a:t>
            </a:r>
            <a:r>
              <a:rPr lang="en-US" dirty="0">
                <a:latin typeface="+mj-lt"/>
              </a:rPr>
              <a:t>types of </a:t>
            </a:r>
            <a:r>
              <a:rPr lang="en-US" dirty="0" smtClean="0">
                <a:latin typeface="+mj-lt"/>
              </a:rPr>
              <a:t>totals:</a:t>
            </a:r>
            <a:endParaRPr lang="en-US" dirty="0">
              <a:latin typeface="+mj-lt"/>
            </a:endParaRPr>
          </a:p>
          <a:p>
            <a:pPr lvl="1" eaLnBrk="1" hangingPunct="1"/>
            <a:r>
              <a:rPr lang="en-US" dirty="0">
                <a:latin typeface="+mj-lt"/>
              </a:rPr>
              <a:t>Weighted totals for binary variables -- estimate of the number of people with a given attribute (for example, disease or not)</a:t>
            </a:r>
          </a:p>
          <a:p>
            <a:pPr lvl="1" eaLnBrk="1" hangingPunct="1"/>
            <a:r>
              <a:rPr lang="en-US" dirty="0" smtClean="0">
                <a:latin typeface="+mj-lt"/>
              </a:rPr>
              <a:t>Weighted </a:t>
            </a:r>
            <a:r>
              <a:rPr lang="en-US" dirty="0">
                <a:latin typeface="+mj-lt"/>
              </a:rPr>
              <a:t>totals for continuous variables </a:t>
            </a:r>
            <a:r>
              <a:rPr lang="en-US" dirty="0" smtClean="0">
                <a:latin typeface="+mj-lt"/>
              </a:rPr>
              <a:t>--population aggregate (for example, food expenditure or household income in last year</a:t>
            </a:r>
            <a:r>
              <a:rPr lang="en-US" dirty="0">
                <a:latin typeface="+mj-lt"/>
              </a:rPr>
              <a:t> </a:t>
            </a:r>
            <a:r>
              <a:rPr lang="en-US" dirty="0" smtClean="0">
                <a:latin typeface="+mj-lt"/>
              </a:rPr>
              <a:t> </a:t>
            </a:r>
            <a:r>
              <a:rPr lang="en-US" dirty="0">
                <a:latin typeface="+mj-lt"/>
              </a:rPr>
              <a:t>HH </a:t>
            </a:r>
            <a:r>
              <a:rPr lang="en-US" dirty="0" smtClean="0">
                <a:latin typeface="+mj-lt"/>
              </a:rPr>
              <a:t>income)</a:t>
            </a:r>
            <a:endParaRPr lang="en-US" sz="3840" dirty="0">
              <a:latin typeface="+mj-lt"/>
            </a:endParaRPr>
          </a:p>
          <a:p>
            <a:pPr lvl="2" eaLnBrk="1" hangingPunct="1"/>
            <a:endParaRPr lang="en-US" sz="3840" dirty="0">
              <a:latin typeface="+mj-lt"/>
            </a:endParaRPr>
          </a:p>
          <a:p>
            <a:pPr lvl="2"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ED1672-FE70-374B-AC47-E1A7253982EC}" type="slidenum">
              <a:rPr lang="en-US" sz="1440">
                <a:solidFill>
                  <a:srgbClr val="FFFFFF"/>
                </a:solidFill>
              </a:rPr>
              <a:pPr eaLnBrk="1" hangingPunct="1">
                <a:lnSpc>
                  <a:spcPct val="80000"/>
                </a:lnSpc>
              </a:pPr>
              <a:t>124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17</a:t>
            </a:r>
            <a:r>
              <a:rPr lang="en-US" dirty="0">
                <a:latin typeface="Tw Cen MT" charset="0"/>
              </a:rPr>
              <a:t>	</a:t>
            </a:r>
          </a:p>
        </p:txBody>
      </p:sp>
      <p:sp>
        <p:nvSpPr>
          <p:cNvPr id="9220" name="Content Placeholder 2"/>
          <p:cNvSpPr>
            <a:spLocks noGrp="1"/>
          </p:cNvSpPr>
          <p:nvPr>
            <p:ph sz="quarter" idx="1"/>
          </p:nvPr>
        </p:nvSpPr>
        <p:spPr>
          <a:xfrm>
            <a:off x="735330" y="1463040"/>
            <a:ext cx="9784080" cy="6035040"/>
          </a:xfrm>
        </p:spPr>
        <p:txBody>
          <a:bodyPr/>
          <a:lstStyle/>
          <a:p>
            <a:pPr eaLnBrk="1" hangingPunct="1"/>
            <a:r>
              <a:rPr lang="en-US" sz="4320" dirty="0">
                <a:latin typeface="+mj-lt"/>
              </a:rPr>
              <a:t>Total estimate:</a:t>
            </a:r>
          </a:p>
          <a:p>
            <a:pPr lvl="1" eaLnBrk="1" hangingPunct="1"/>
            <a:r>
              <a:rPr lang="en-US" altLang="ja-JP" sz="3840" dirty="0">
                <a:latin typeface="+mj-lt"/>
              </a:rPr>
              <a:t>C</a:t>
            </a:r>
            <a:r>
              <a:rPr lang="en-US" sz="3840" dirty="0">
                <a:latin typeface="+mj-lt"/>
              </a:rPr>
              <a:t>omplex sample design with stratification, clustering, and weighting:</a:t>
            </a:r>
          </a:p>
          <a:p>
            <a:pPr lvl="1" eaLnBrk="1" hangingPunct="1"/>
            <a:endParaRPr lang="en-US" sz="3840" dirty="0">
              <a:latin typeface="+mj-lt"/>
            </a:endParaRPr>
          </a:p>
          <a:p>
            <a:pPr lvl="2" eaLnBrk="1" hangingPunct="1"/>
            <a:endParaRPr lang="en-US" sz="3840" dirty="0">
              <a:latin typeface="+mj-lt"/>
            </a:endParaRPr>
          </a:p>
          <a:p>
            <a:pPr lvl="2" eaLnBrk="1" hangingPunct="1"/>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DED1672-FE70-374B-AC47-E1A7253982EC}" type="slidenum">
              <a:rPr lang="en-US" sz="1440">
                <a:solidFill>
                  <a:srgbClr val="FFFFFF"/>
                </a:solidFill>
              </a:rPr>
              <a:pPr eaLnBrk="1" hangingPunct="1">
                <a:lnSpc>
                  <a:spcPct val="80000"/>
                </a:lnSpc>
              </a:pPr>
              <a:t>125</a:t>
            </a:fld>
            <a:endParaRPr lang="en-US" sz="1440" dirty="0">
              <a:solidFill>
                <a:srgbClr val="FFFFFF"/>
              </a:solidFill>
            </a:endParaRPr>
          </a:p>
        </p:txBody>
      </p:sp>
      <p:graphicFrame>
        <p:nvGraphicFramePr>
          <p:cNvPr id="9218" name="Object 2"/>
          <p:cNvGraphicFramePr>
            <a:graphicFrameLocks noChangeAspect="1"/>
          </p:cNvGraphicFramePr>
          <p:nvPr>
            <p:extLst>
              <p:ext uri="{D42A27DB-BD31-4B8C-83A1-F6EECF244321}">
                <p14:modId xmlns:p14="http://schemas.microsoft.com/office/powerpoint/2010/main" val="1430562110"/>
              </p:ext>
            </p:extLst>
          </p:nvPr>
        </p:nvGraphicFramePr>
        <p:xfrm>
          <a:off x="1737361" y="3575686"/>
          <a:ext cx="4682490" cy="1628774"/>
        </p:xfrm>
        <a:graphic>
          <a:graphicData uri="http://schemas.openxmlformats.org/presentationml/2006/ole">
            <mc:AlternateContent xmlns:mc="http://schemas.openxmlformats.org/markup-compatibility/2006">
              <mc:Choice xmlns:v="urn:schemas-microsoft-com:vml" Requires="v">
                <p:oleObj spid="_x0000_s811040" name="Equation" r:id="rId3" imgW="1397000" imgH="495300" progId="Equation.DSMT4">
                  <p:embed/>
                </p:oleObj>
              </mc:Choice>
              <mc:Fallback>
                <p:oleObj name="Equation" r:id="rId3" imgW="1397000" imgH="495300" progId="Equation.DSMT4">
                  <p:embed/>
                  <p:pic>
                    <p:nvPicPr>
                      <p:cNvPr id="0" name=""/>
                      <p:cNvPicPr>
                        <a:picLocks noChangeAspect="1" noChangeArrowheads="1"/>
                      </p:cNvPicPr>
                      <p:nvPr/>
                    </p:nvPicPr>
                    <p:blipFill>
                      <a:blip r:embed="rId4"/>
                      <a:srcRect/>
                      <a:stretch>
                        <a:fillRect/>
                      </a:stretch>
                    </p:blipFill>
                    <p:spPr bwMode="auto">
                      <a:xfrm>
                        <a:off x="1737361" y="3575686"/>
                        <a:ext cx="4682490" cy="162877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97417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35330" y="274320"/>
            <a:ext cx="9784080" cy="1188720"/>
          </a:xfrm>
        </p:spPr>
        <p:txBody>
          <a:bodyPr/>
          <a:lstStyle/>
          <a:p>
            <a:pPr eaLnBrk="1" hangingPunct="1"/>
            <a:r>
              <a:rPr lang="en-US" dirty="0"/>
              <a:t>Descriptive analysis - 1</a:t>
            </a: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C395D40-5C21-B346-9634-B624E1D163B5}" type="slidenum">
              <a:rPr lang="en-US" sz="1440">
                <a:solidFill>
                  <a:srgbClr val="FFFFFF"/>
                </a:solidFill>
              </a:rPr>
              <a:pPr eaLnBrk="1" hangingPunct="1">
                <a:lnSpc>
                  <a:spcPct val="80000"/>
                </a:lnSpc>
              </a:pPr>
              <a:t>108</a:t>
            </a:fld>
            <a:endParaRPr lang="en-US" sz="1440" dirty="0">
              <a:solidFill>
                <a:srgbClr val="FFFFFF"/>
              </a:solidFill>
            </a:endParaRPr>
          </a:p>
        </p:txBody>
      </p:sp>
      <p:sp>
        <p:nvSpPr>
          <p:cNvPr id="4" name="Content Placeholder 3"/>
          <p:cNvSpPr>
            <a:spLocks noGrp="1"/>
          </p:cNvSpPr>
          <p:nvPr>
            <p:ph sz="quarter" idx="1"/>
          </p:nvPr>
        </p:nvSpPr>
        <p:spPr>
          <a:xfrm>
            <a:off x="731520" y="1463040"/>
            <a:ext cx="9784080" cy="5943600"/>
          </a:xfrm>
        </p:spPr>
        <p:txBody>
          <a:bodyPr>
            <a:noAutofit/>
          </a:bodyPr>
          <a:lstStyle/>
          <a:p>
            <a:pPr eaLnBrk="1" fontAlgn="auto" hangingPunct="1">
              <a:spcAft>
                <a:spcPts val="0"/>
              </a:spcAft>
              <a:defRPr/>
            </a:pPr>
            <a:r>
              <a:rPr lang="en-US" dirty="0" smtClean="0">
                <a:latin typeface="+mj-lt"/>
                <a:ea typeface="+mn-ea"/>
              </a:rPr>
              <a:t>Descriptive &amp; regression analyses in the CS module</a:t>
            </a:r>
          </a:p>
          <a:p>
            <a:pPr eaLnBrk="1" fontAlgn="auto" hangingPunct="1">
              <a:spcAft>
                <a:spcPts val="0"/>
              </a:spcAft>
              <a:defRPr/>
            </a:pPr>
            <a:r>
              <a:rPr lang="en-US" dirty="0" smtClean="0">
                <a:latin typeface="+mj-lt"/>
                <a:ea typeface="+mn-ea"/>
              </a:rPr>
              <a:t>Means and  totals  (for continuous and binary variables) </a:t>
            </a:r>
            <a:r>
              <a:rPr lang="en-US" dirty="0">
                <a:latin typeface="+mj-lt"/>
              </a:rPr>
              <a:t>&amp;</a:t>
            </a:r>
            <a:r>
              <a:rPr lang="en-US" dirty="0" smtClean="0">
                <a:latin typeface="+mj-lt"/>
                <a:ea typeface="+mn-ea"/>
              </a:rPr>
              <a:t> standard errors, </a:t>
            </a:r>
          </a:p>
          <a:p>
            <a:pPr lvl="1" eaLnBrk="1" fontAlgn="auto" hangingPunct="1">
              <a:spcAft>
                <a:spcPts val="0"/>
              </a:spcAft>
              <a:defRPr/>
            </a:pPr>
            <a:r>
              <a:rPr lang="en-US" dirty="0" smtClean="0">
                <a:latin typeface="+mj-lt"/>
              </a:rPr>
              <a:t>C</a:t>
            </a:r>
            <a:r>
              <a:rPr lang="en-US" dirty="0" smtClean="0">
                <a:latin typeface="+mj-lt"/>
                <a:ea typeface="+mn-ea"/>
              </a:rPr>
              <a:t>onfidence intervals</a:t>
            </a:r>
            <a:endParaRPr lang="en-US" dirty="0">
              <a:latin typeface="+mj-lt"/>
            </a:endParaRPr>
          </a:p>
          <a:p>
            <a:pPr lvl="1" eaLnBrk="1" fontAlgn="auto" hangingPunct="1">
              <a:spcAft>
                <a:spcPts val="0"/>
              </a:spcAft>
              <a:defRPr/>
            </a:pPr>
            <a:r>
              <a:rPr lang="en-US" dirty="0" smtClean="0">
                <a:latin typeface="+mj-lt"/>
                <a:ea typeface="+mn-ea"/>
              </a:rPr>
              <a:t>Design effects</a:t>
            </a:r>
          </a:p>
          <a:p>
            <a:pPr lvl="1" eaLnBrk="1" fontAlgn="auto" hangingPunct="1">
              <a:spcAft>
                <a:spcPts val="0"/>
              </a:spcAft>
              <a:defRPr/>
            </a:pPr>
            <a:r>
              <a:rPr lang="en-US" dirty="0">
                <a:latin typeface="+mj-lt"/>
              </a:rPr>
              <a:t>T</a:t>
            </a:r>
            <a:r>
              <a:rPr lang="en-US" dirty="0" smtClean="0">
                <a:latin typeface="+mj-lt"/>
                <a:ea typeface="+mn-ea"/>
              </a:rPr>
              <a:t>ests of differences in means</a:t>
            </a:r>
          </a:p>
          <a:p>
            <a:pPr eaLnBrk="1" fontAlgn="auto" hangingPunct="1">
              <a:spcAft>
                <a:spcPts val="0"/>
              </a:spcAft>
              <a:defRPr/>
            </a:pPr>
            <a:r>
              <a:rPr lang="en-US" dirty="0" smtClean="0">
                <a:latin typeface="+mj-lt"/>
                <a:ea typeface="+mn-ea"/>
              </a:rPr>
              <a:t>Graphical tools</a:t>
            </a:r>
          </a:p>
          <a:p>
            <a:pPr lvl="1" eaLnBrk="1" fontAlgn="auto" hangingPunct="1">
              <a:spcAft>
                <a:spcPts val="0"/>
              </a:spcAft>
              <a:defRPr/>
            </a:pPr>
            <a:r>
              <a:rPr lang="en-US" dirty="0" smtClean="0">
                <a:latin typeface="+mj-lt"/>
                <a:ea typeface="+mn-ea"/>
              </a:rPr>
              <a:t>Weighted bar charts or plots</a:t>
            </a:r>
          </a:p>
          <a:p>
            <a:pPr lvl="1" eaLnBrk="1" fontAlgn="auto" hangingPunct="1">
              <a:spcAft>
                <a:spcPts val="0"/>
              </a:spcAft>
              <a:defRPr/>
            </a:pPr>
            <a:r>
              <a:rPr lang="en-US" dirty="0" smtClean="0">
                <a:latin typeface="+mj-lt"/>
              </a:rPr>
              <a:t>W</a:t>
            </a:r>
            <a:r>
              <a:rPr lang="en-US" dirty="0" smtClean="0">
                <a:latin typeface="+mj-lt"/>
                <a:ea typeface="+mn-ea"/>
              </a:rPr>
              <a:t>eighted graphs: CS plan sp</a:t>
            </a:r>
            <a:r>
              <a:rPr lang="en-US" dirty="0" smtClean="0">
                <a:latin typeface="+mj-lt"/>
              </a:rPr>
              <a:t>ecified</a:t>
            </a:r>
            <a:endParaRPr lang="en-US" dirty="0" smtClean="0">
              <a:latin typeface="+mj-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1</a:t>
            </a:r>
            <a:r>
              <a:rPr lang="en-US" dirty="0">
                <a:latin typeface="Tw Cen MT" charset="0"/>
              </a:rPr>
              <a:t>8</a:t>
            </a: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144463F-3079-3045-A148-191B247CA082}" type="slidenum">
              <a:rPr lang="en-US" sz="1440">
                <a:solidFill>
                  <a:srgbClr val="FFFFFF"/>
                </a:solidFill>
              </a:rPr>
              <a:pPr eaLnBrk="1" hangingPunct="1">
                <a:lnSpc>
                  <a:spcPct val="80000"/>
                </a:lnSpc>
              </a:pPr>
              <a:t>126</a:t>
            </a:fld>
            <a:endParaRPr lang="en-US" sz="1440" dirty="0">
              <a:solidFill>
                <a:srgbClr val="FFFFFF"/>
              </a:solidFill>
            </a:endParaRPr>
          </a:p>
        </p:txBody>
      </p:sp>
      <p:pic>
        <p:nvPicPr>
          <p:cNvPr id="13210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94560" y="1280161"/>
            <a:ext cx="6309360" cy="6771395"/>
          </a:xfrm>
        </p:spPr>
      </p:pic>
      <p:sp>
        <p:nvSpPr>
          <p:cNvPr id="7" name="Oval 6"/>
          <p:cNvSpPr/>
          <p:nvPr/>
        </p:nvSpPr>
        <p:spPr>
          <a:xfrm>
            <a:off x="4754880" y="338328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dirty="0"/>
              <a:t>Descriptive analysis - </a:t>
            </a:r>
            <a:r>
              <a:rPr lang="en-US" dirty="0" smtClean="0"/>
              <a:t>19</a:t>
            </a:r>
            <a:endParaRPr lang="en-US" dirty="0">
              <a:latin typeface="Tw Cen MT" charset="0"/>
            </a:endParaRPr>
          </a:p>
        </p:txBody>
      </p:sp>
      <p:sp>
        <p:nvSpPr>
          <p:cNvPr id="132099" name="Content Placeholder 2"/>
          <p:cNvSpPr>
            <a:spLocks noGrp="1"/>
          </p:cNvSpPr>
          <p:nvPr>
            <p:ph sz="quarter" idx="1"/>
          </p:nvPr>
        </p:nvSpPr>
        <p:spPr>
          <a:xfrm>
            <a:off x="731520" y="1906906"/>
            <a:ext cx="9418320" cy="5956934"/>
          </a:xfrm>
        </p:spPr>
        <p:txBody>
          <a:bodyPr/>
          <a:lstStyle/>
          <a:p>
            <a:pPr eaLnBrk="1" hangingPunct="1"/>
            <a:r>
              <a:rPr lang="en-US" sz="3840" dirty="0">
                <a:latin typeface="+mj-lt"/>
              </a:rPr>
              <a:t>To obtain a total rather than a mean, use the </a:t>
            </a:r>
            <a:r>
              <a:rPr lang="ja-JP" altLang="en-US" sz="3840" dirty="0">
                <a:latin typeface="+mj-lt"/>
              </a:rPr>
              <a:t>“</a:t>
            </a:r>
            <a:r>
              <a:rPr lang="en-US" sz="3840" dirty="0">
                <a:latin typeface="+mj-lt"/>
              </a:rPr>
              <a:t>sum</a:t>
            </a:r>
            <a:r>
              <a:rPr lang="ja-JP" altLang="en-US" sz="3840" dirty="0">
                <a:latin typeface="+mj-lt"/>
              </a:rPr>
              <a:t>”</a:t>
            </a:r>
            <a:r>
              <a:rPr lang="en-US" sz="3840" dirty="0">
                <a:latin typeface="+mj-lt"/>
              </a:rPr>
              <a:t> option in CSDESCRIPTIVES </a:t>
            </a:r>
          </a:p>
          <a:p>
            <a:pPr eaLnBrk="1" hangingPunct="1"/>
            <a:r>
              <a:rPr lang="en-US" sz="3840" dirty="0">
                <a:latin typeface="+mj-lt"/>
              </a:rPr>
              <a:t>Analysis variable of interest: Household Income</a:t>
            </a:r>
          </a:p>
          <a:p>
            <a:pPr eaLnBrk="1" hangingPunct="1"/>
            <a:r>
              <a:rPr lang="en-US" sz="3840" dirty="0">
                <a:latin typeface="+mj-lt"/>
              </a:rPr>
              <a:t>The mean box could also be checked for both a mean and sum in the output </a:t>
            </a:r>
          </a:p>
          <a:p>
            <a:pPr eaLnBrk="1" hangingPunct="1"/>
            <a:r>
              <a:rPr lang="en-US" sz="3840" dirty="0">
                <a:latin typeface="+mj-lt"/>
              </a:rPr>
              <a:t>Options: SE, CI, Population Size</a:t>
            </a:r>
          </a:p>
          <a:p>
            <a:pPr eaLnBrk="1" hangingPunct="1"/>
            <a:r>
              <a:rPr lang="en-US" sz="3840" dirty="0">
                <a:latin typeface="+mj-lt"/>
              </a:rPr>
              <a:t>Standard errors account for the weights and complex sample design</a:t>
            </a:r>
          </a:p>
          <a:p>
            <a:pPr eaLnBrk="1" hangingPunct="1"/>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144463F-3079-3045-A148-191B247CA082}" type="slidenum">
              <a:rPr lang="en-US" sz="1440">
                <a:solidFill>
                  <a:srgbClr val="FFFFFF"/>
                </a:solidFill>
              </a:rPr>
              <a:pPr eaLnBrk="1" hangingPunct="1">
                <a:lnSpc>
                  <a:spcPct val="80000"/>
                </a:lnSpc>
              </a:pPr>
              <a:t>127</a:t>
            </a:fld>
            <a:endParaRPr lang="en-US" sz="1440" dirty="0">
              <a:solidFill>
                <a:srgbClr val="FFFFFF"/>
              </a:solidFill>
            </a:endParaRPr>
          </a:p>
        </p:txBody>
      </p:sp>
    </p:spTree>
    <p:extLst>
      <p:ext uri="{BB962C8B-B14F-4D97-AF65-F5344CB8AC3E}">
        <p14:creationId xmlns:p14="http://schemas.microsoft.com/office/powerpoint/2010/main" val="3505280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640080" y="365760"/>
            <a:ext cx="9784080" cy="1043940"/>
          </a:xfrm>
        </p:spPr>
        <p:txBody>
          <a:bodyPr/>
          <a:lstStyle/>
          <a:p>
            <a:pPr eaLnBrk="1" hangingPunct="1"/>
            <a:r>
              <a:rPr lang="en-US" dirty="0"/>
              <a:t>Descriptive analysis - </a:t>
            </a:r>
            <a:r>
              <a:rPr lang="en-US" dirty="0" smtClean="0"/>
              <a:t>20</a:t>
            </a:r>
            <a:endParaRPr lang="en-US" dirty="0">
              <a:latin typeface="Tw Cen MT" charset="0"/>
            </a:endParaRPr>
          </a:p>
        </p:txBody>
      </p:sp>
      <p:sp>
        <p:nvSpPr>
          <p:cNvPr id="134147" name="Content Placeholder 2"/>
          <p:cNvSpPr>
            <a:spLocks noGrp="1"/>
          </p:cNvSpPr>
          <p:nvPr>
            <p:ph sz="quarter" idx="2"/>
          </p:nvPr>
        </p:nvSpPr>
        <p:spPr>
          <a:xfrm>
            <a:off x="640080" y="1737360"/>
            <a:ext cx="9601200" cy="3840480"/>
          </a:xfrm>
        </p:spPr>
        <p:txBody>
          <a:bodyPr/>
          <a:lstStyle/>
          <a:p>
            <a:pPr eaLnBrk="1" hangingPunct="1">
              <a:buFont typeface="Wingdings" charset="0"/>
              <a:buNone/>
            </a:pPr>
            <a:r>
              <a:rPr lang="en-US" dirty="0">
                <a:latin typeface="+mj-lt"/>
              </a:rPr>
              <a:t>* Complex Samples Descriptives.</a:t>
            </a:r>
          </a:p>
          <a:p>
            <a:pPr eaLnBrk="1" hangingPunct="1">
              <a:buFont typeface="Wingdings" charset="0"/>
              <a:buNone/>
            </a:pPr>
            <a:r>
              <a:rPr lang="en-US" dirty="0">
                <a:latin typeface="+mj-lt"/>
              </a:rPr>
              <a:t>CSDESCRIPTIVES</a:t>
            </a: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\ncsr_part2_weight.csaplan'</a:t>
            </a:r>
          </a:p>
          <a:p>
            <a:pPr eaLnBrk="1" hangingPunct="1">
              <a:buFont typeface="Wingdings" charset="0"/>
              <a:buNone/>
            </a:pPr>
            <a:r>
              <a:rPr lang="en-US" dirty="0">
                <a:latin typeface="+mj-lt"/>
              </a:rPr>
              <a:t>  /SUMMARY VARIABLES=</a:t>
            </a:r>
            <a:r>
              <a:rPr lang="en-US" b="1" dirty="0">
                <a:latin typeface="+mj-lt"/>
              </a:rPr>
              <a:t>HHINC</a:t>
            </a:r>
          </a:p>
          <a:p>
            <a:pPr eaLnBrk="1" hangingPunct="1">
              <a:buFont typeface="Wingdings" charset="0"/>
              <a:buNone/>
            </a:pPr>
            <a:r>
              <a:rPr lang="en-US" dirty="0">
                <a:latin typeface="+mj-lt"/>
              </a:rPr>
              <a:t>  </a:t>
            </a:r>
            <a:r>
              <a:rPr lang="en-US" b="1" dirty="0">
                <a:latin typeface="+mj-lt"/>
              </a:rPr>
              <a:t>/SUM</a:t>
            </a:r>
          </a:p>
          <a:p>
            <a:pPr eaLnBrk="1" hangingPunct="1">
              <a:buFont typeface="Wingdings" charset="0"/>
              <a:buNone/>
            </a:pPr>
            <a:r>
              <a:rPr lang="en-US" b="1" dirty="0">
                <a:latin typeface="+mj-lt"/>
              </a:rPr>
              <a:t>  /STATISTICS SE POPSIZE CIN(95)</a:t>
            </a:r>
          </a:p>
          <a:p>
            <a:pPr eaLnBrk="1" hangingPunct="1">
              <a:buFont typeface="Wingdings" charset="0"/>
              <a:buNone/>
            </a:pPr>
            <a:r>
              <a:rPr lang="en-US" b="1" dirty="0">
                <a:latin typeface="+mj-lt"/>
              </a:rPr>
              <a:t>  </a:t>
            </a:r>
            <a:r>
              <a:rPr lang="en-US" dirty="0">
                <a:latin typeface="+mj-lt"/>
              </a:rPr>
              <a:t>/MISSING SCOPE=ANALYSIS CLASSMISSING=EXCLUDE.</a:t>
            </a:r>
          </a:p>
          <a:p>
            <a:pPr eaLnBrk="1" hangingPunct="1">
              <a:buFont typeface="Wingdings" charset="0"/>
              <a:buNone/>
            </a:pPr>
            <a:endParaRPr lang="en-US" sz="1680" dirty="0">
              <a:latin typeface="Tw Cen MT" charset="0"/>
            </a:endParaRPr>
          </a:p>
          <a:p>
            <a:pPr eaLnBrk="1" hangingPunct="1">
              <a:buFont typeface="Wingdings" charset="0"/>
              <a:buNone/>
            </a:pPr>
            <a:endParaRPr lang="en-US" sz="1680" dirty="0">
              <a:latin typeface="Tw Cen MT" charset="0"/>
            </a:endParaRPr>
          </a:p>
          <a:p>
            <a:pPr eaLnBrk="1" hangingPunct="1">
              <a:buFont typeface="Wingdings" charset="0"/>
              <a:buNone/>
            </a:pPr>
            <a:endParaRPr lang="en-US" sz="1680"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5A3FE4D-AD36-EC4D-A102-509154C5EFA1}" type="slidenum">
              <a:rPr lang="en-US" sz="1440">
                <a:solidFill>
                  <a:srgbClr val="FFFFFF"/>
                </a:solidFill>
              </a:rPr>
              <a:pPr eaLnBrk="1" hangingPunct="1">
                <a:lnSpc>
                  <a:spcPct val="80000"/>
                </a:lnSpc>
              </a:pPr>
              <a:t>128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dirty="0"/>
              <a:t>Descriptive analysis - </a:t>
            </a:r>
            <a:r>
              <a:rPr lang="en-US" dirty="0" smtClean="0"/>
              <a:t>21</a:t>
            </a:r>
            <a:endParaRPr lang="en-US" dirty="0">
              <a:latin typeface="Tw Cen MT" charset="0"/>
            </a:endParaRPr>
          </a:p>
        </p:txBody>
      </p:sp>
      <p:sp>
        <p:nvSpPr>
          <p:cNvPr id="135171" name="Content Placeholder 2"/>
          <p:cNvSpPr>
            <a:spLocks noGrp="1"/>
          </p:cNvSpPr>
          <p:nvPr>
            <p:ph sz="quarter" idx="2"/>
          </p:nvPr>
        </p:nvSpPr>
        <p:spPr>
          <a:xfrm>
            <a:off x="914400" y="4023360"/>
            <a:ext cx="9144000" cy="2194560"/>
          </a:xfrm>
        </p:spPr>
        <p:txBody>
          <a:bodyPr/>
          <a:lstStyle/>
          <a:p>
            <a:pPr eaLnBrk="1" hangingPunct="1"/>
            <a:r>
              <a:rPr lang="en-US" sz="3840" dirty="0">
                <a:latin typeface="+mj-lt"/>
              </a:rPr>
              <a:t>Estimate of the total dollars HH income for population based on the sample of 5,692 Part 2 respondents </a:t>
            </a:r>
          </a:p>
          <a:p>
            <a:pPr eaLnBrk="1" hangingPunct="1"/>
            <a:r>
              <a:rPr lang="en-US" sz="3840" dirty="0">
                <a:latin typeface="+mj-lt"/>
              </a:rPr>
              <a:t>$ amounts: $337,000,000.00 </a:t>
            </a:r>
          </a:p>
          <a:p>
            <a:pPr lvl="1" eaLnBrk="1" hangingPunct="1"/>
            <a:r>
              <a:rPr lang="en-US" sz="3840" dirty="0">
                <a:latin typeface="+mj-lt"/>
              </a:rPr>
              <a:t>Standard error: $14,783,400.00</a:t>
            </a:r>
          </a:p>
          <a:p>
            <a:pPr lvl="1" eaLnBrk="1" hangingPunct="1"/>
            <a:r>
              <a:rPr lang="en-US" sz="3840" dirty="0">
                <a:latin typeface="+mj-lt"/>
              </a:rPr>
              <a:t>Similar conversion for CI’s</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F63FB01-DD26-254A-B63B-4A7A588D27F0}" type="slidenum">
              <a:rPr lang="en-US" sz="1440">
                <a:solidFill>
                  <a:srgbClr val="FFFFFF"/>
                </a:solidFill>
              </a:rPr>
              <a:pPr eaLnBrk="1" hangingPunct="1">
                <a:lnSpc>
                  <a:spcPct val="80000"/>
                </a:lnSpc>
              </a:pPr>
              <a:t>129</a:t>
            </a:fld>
            <a:endParaRPr lang="en-US" sz="1440" dirty="0">
              <a:solidFill>
                <a:srgbClr val="FFFFFF"/>
              </a:solidFill>
            </a:endParaRPr>
          </a:p>
        </p:txBody>
      </p:sp>
      <p:pic>
        <p:nvPicPr>
          <p:cNvPr id="135175"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65761" y="1828800"/>
            <a:ext cx="10215155" cy="2103120"/>
          </a:xfrm>
          <a:solidFill>
            <a:schemeClr val="tx1"/>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22</a:t>
            </a:r>
            <a:endParaRPr lang="en-US" dirty="0">
              <a:latin typeface="Tw Cen MT" charset="0"/>
            </a:endParaRPr>
          </a:p>
        </p:txBody>
      </p:sp>
      <p:sp>
        <p:nvSpPr>
          <p:cNvPr id="8" name="Content Placeholder 7"/>
          <p:cNvSpPr>
            <a:spLocks noGrp="1"/>
          </p:cNvSpPr>
          <p:nvPr>
            <p:ph sz="quarter" idx="1"/>
          </p:nvPr>
        </p:nvSpPr>
        <p:spPr>
          <a:xfrm>
            <a:off x="735330" y="1554480"/>
            <a:ext cx="9784080" cy="5394960"/>
          </a:xfrm>
        </p:spPr>
        <p:txBody>
          <a:bodyPr/>
          <a:lstStyle/>
          <a:p>
            <a:pPr eaLnBrk="1" hangingPunct="1">
              <a:lnSpc>
                <a:spcPct val="90000"/>
              </a:lnSpc>
            </a:pPr>
            <a:r>
              <a:rPr lang="en-US" dirty="0">
                <a:latin typeface="+mj-lt"/>
              </a:rPr>
              <a:t>Other descriptive </a:t>
            </a:r>
            <a:r>
              <a:rPr lang="en-US" dirty="0" smtClean="0">
                <a:latin typeface="+mj-lt"/>
              </a:rPr>
              <a:t>statistics:</a:t>
            </a:r>
            <a:endParaRPr lang="en-US" dirty="0">
              <a:latin typeface="+mj-lt"/>
            </a:endParaRPr>
          </a:p>
          <a:p>
            <a:pPr lvl="1" eaLnBrk="1" hangingPunct="1">
              <a:lnSpc>
                <a:spcPct val="90000"/>
              </a:lnSpc>
            </a:pPr>
            <a:r>
              <a:rPr lang="en-US" dirty="0" smtClean="0">
                <a:latin typeface="+mj-lt"/>
              </a:rPr>
              <a:t>Ratio of linear </a:t>
            </a:r>
            <a:r>
              <a:rPr lang="en-US" dirty="0">
                <a:latin typeface="+mj-lt"/>
              </a:rPr>
              <a:t>variables (</a:t>
            </a:r>
            <a:r>
              <a:rPr lang="en-US" dirty="0" smtClean="0">
                <a:latin typeface="+mj-lt"/>
              </a:rPr>
              <a:t>for example, expenditure to income)</a:t>
            </a:r>
            <a:endParaRPr lang="en-US" dirty="0">
              <a:latin typeface="+mj-lt"/>
            </a:endParaRPr>
          </a:p>
          <a:p>
            <a:pPr lvl="1" eaLnBrk="1" hangingPunct="1">
              <a:lnSpc>
                <a:spcPct val="90000"/>
              </a:lnSpc>
            </a:pPr>
            <a:r>
              <a:rPr lang="en-US" dirty="0">
                <a:latin typeface="+mj-lt"/>
              </a:rPr>
              <a:t>Quantiles or percentiles </a:t>
            </a:r>
            <a:r>
              <a:rPr lang="en-US" dirty="0" smtClean="0">
                <a:latin typeface="+mj-lt"/>
              </a:rPr>
              <a:t>(not </a:t>
            </a:r>
            <a:r>
              <a:rPr lang="en-US" dirty="0">
                <a:latin typeface="+mj-lt"/>
              </a:rPr>
              <a:t>possible in PASW in this version)</a:t>
            </a:r>
          </a:p>
          <a:p>
            <a:pPr lvl="1" eaLnBrk="1" hangingPunct="1">
              <a:lnSpc>
                <a:spcPct val="90000"/>
              </a:lnSpc>
            </a:pPr>
            <a:r>
              <a:rPr lang="en-US" dirty="0">
                <a:latin typeface="+mj-lt"/>
              </a:rPr>
              <a:t>Correlations between linear variables </a:t>
            </a:r>
            <a:r>
              <a:rPr lang="en-US" dirty="0"/>
              <a:t>(for example, expenditure to income)</a:t>
            </a:r>
            <a:endParaRPr lang="en-US" dirty="0">
              <a:latin typeface="+mj-lt"/>
            </a:endParaRPr>
          </a:p>
          <a:p>
            <a:pPr lvl="1" eaLnBrk="1" hangingPunct="1">
              <a:lnSpc>
                <a:spcPct val="90000"/>
              </a:lnSpc>
            </a:pPr>
            <a:r>
              <a:rPr lang="en-US" dirty="0">
                <a:latin typeface="+mj-lt"/>
              </a:rPr>
              <a:t>Scatter plots </a:t>
            </a:r>
            <a:endParaRPr lang="en-US" dirty="0" smtClean="0">
              <a:latin typeface="+mj-lt"/>
            </a:endParaRPr>
          </a:p>
          <a:p>
            <a:pPr eaLnBrk="1" hangingPunct="1">
              <a:lnSpc>
                <a:spcPct val="90000"/>
              </a:lnSpc>
            </a:pPr>
            <a:r>
              <a:rPr lang="en-US" dirty="0" smtClean="0">
                <a:latin typeface="+mj-lt"/>
              </a:rPr>
              <a:t>Refer </a:t>
            </a:r>
            <a:r>
              <a:rPr lang="en-US" dirty="0">
                <a:latin typeface="+mj-lt"/>
              </a:rPr>
              <a:t>to </a:t>
            </a:r>
            <a:r>
              <a:rPr lang="en-US" dirty="0" smtClean="0">
                <a:latin typeface="+mj-lt"/>
              </a:rPr>
              <a:t>Heeringa, West, &amp; Berglund, </a:t>
            </a:r>
            <a:r>
              <a:rPr lang="en-US" i="1" dirty="0" smtClean="0">
                <a:latin typeface="+mj-lt"/>
              </a:rPr>
              <a:t>Applied Survey Data Analysis</a:t>
            </a:r>
            <a:r>
              <a:rPr lang="en-US" dirty="0" smtClean="0">
                <a:latin typeface="+mj-lt"/>
              </a:rPr>
              <a:t>, 2010, Chapman Hall, for analysis </a:t>
            </a:r>
            <a:r>
              <a:rPr lang="en-US" dirty="0">
                <a:latin typeface="+mj-lt"/>
              </a:rPr>
              <a:t>examples of some of these </a:t>
            </a:r>
            <a:r>
              <a:rPr lang="en-US" dirty="0" smtClean="0">
                <a:latin typeface="+mj-lt"/>
              </a:rPr>
              <a:t>techniques</a:t>
            </a:r>
            <a:endParaRPr lang="en-US" dirty="0">
              <a:latin typeface="+mj-lt"/>
            </a:endParaRPr>
          </a:p>
        </p:txBody>
      </p:sp>
      <p:sp>
        <p:nvSpPr>
          <p:cNvPr id="7" name="Slide Number Placeholder 6"/>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EDBFF5D-1294-E943-A63D-13F8A30DFA28}" type="slidenum">
              <a:rPr lang="en-US" sz="1440">
                <a:solidFill>
                  <a:srgbClr val="FFFFFF"/>
                </a:solidFill>
              </a:rPr>
              <a:pPr eaLnBrk="1" hangingPunct="1">
                <a:lnSpc>
                  <a:spcPct val="80000"/>
                </a:lnSpc>
              </a:pPr>
              <a:t>130</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23</a:t>
            </a:r>
            <a:endParaRPr lang="en-US" dirty="0">
              <a:latin typeface="Tw Cen MT" charset="0"/>
            </a:endParaRPr>
          </a:p>
        </p:txBody>
      </p:sp>
      <p:sp>
        <p:nvSpPr>
          <p:cNvPr id="123907" name="Content Placeholder 2"/>
          <p:cNvSpPr>
            <a:spLocks noGrp="1"/>
          </p:cNvSpPr>
          <p:nvPr>
            <p:ph sz="quarter" idx="1"/>
          </p:nvPr>
        </p:nvSpPr>
        <p:spPr>
          <a:xfrm>
            <a:off x="735330" y="1554480"/>
            <a:ext cx="9784080" cy="5394960"/>
          </a:xfrm>
        </p:spPr>
        <p:txBody>
          <a:bodyPr/>
          <a:lstStyle/>
          <a:p>
            <a:pPr eaLnBrk="1" hangingPunct="1"/>
            <a:r>
              <a:rPr lang="en-US" dirty="0">
                <a:latin typeface="+mj-lt"/>
              </a:rPr>
              <a:t>S</a:t>
            </a:r>
            <a:r>
              <a:rPr lang="en-US" dirty="0" smtClean="0">
                <a:latin typeface="+mj-lt"/>
              </a:rPr>
              <a:t>ubpopulation means/proportions -- use a subpopulation </a:t>
            </a:r>
            <a:r>
              <a:rPr lang="en-US" dirty="0">
                <a:latin typeface="+mj-lt"/>
              </a:rPr>
              <a:t>indicator </a:t>
            </a:r>
            <a:r>
              <a:rPr lang="en-US" dirty="0" smtClean="0">
                <a:latin typeface="+mj-lt"/>
              </a:rPr>
              <a:t>for inclusion</a:t>
            </a:r>
          </a:p>
          <a:p>
            <a:pPr eaLnBrk="1" hangingPunct="1"/>
            <a:r>
              <a:rPr lang="en-US" dirty="0" smtClean="0">
                <a:latin typeface="+mj-lt"/>
              </a:rPr>
              <a:t>Important distinction: unconditional or </a:t>
            </a:r>
            <a:r>
              <a:rPr lang="en-US" dirty="0">
                <a:latin typeface="+mj-lt"/>
              </a:rPr>
              <a:t>conditional </a:t>
            </a:r>
            <a:endParaRPr lang="en-US" dirty="0" smtClean="0">
              <a:latin typeface="+mj-lt"/>
            </a:endParaRPr>
          </a:p>
          <a:p>
            <a:pPr lvl="1" eaLnBrk="1" hangingPunct="1"/>
            <a:r>
              <a:rPr lang="en-US" dirty="0" smtClean="0">
                <a:latin typeface="+mj-lt"/>
              </a:rPr>
              <a:t>Unconditional – read all cases but include only subpopulation in analysis</a:t>
            </a:r>
          </a:p>
          <a:p>
            <a:pPr lvl="1" eaLnBrk="1" hangingPunct="1"/>
            <a:r>
              <a:rPr lang="en-US" dirty="0" smtClean="0">
                <a:latin typeface="+mj-lt"/>
              </a:rPr>
              <a:t>Conditional – read only subpopulation cases</a:t>
            </a:r>
          </a:p>
          <a:p>
            <a:pPr eaLnBrk="1" hangingPunct="1"/>
            <a:r>
              <a:rPr lang="en-US" dirty="0" smtClean="0"/>
              <a:t>Failure to </a:t>
            </a:r>
            <a:r>
              <a:rPr lang="en-US" dirty="0"/>
              <a:t>include the full complex sample </a:t>
            </a:r>
            <a:r>
              <a:rPr lang="en-US" dirty="0" smtClean="0"/>
              <a:t>array presents incomplete sample design factors to CS module for analysis</a:t>
            </a:r>
            <a:endParaRPr lang="en-US" dirty="0"/>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777565-7D1A-0447-9D83-8BD7F04CCACF}" type="slidenum">
              <a:rPr lang="en-US" sz="1440">
                <a:solidFill>
                  <a:srgbClr val="FFFFFF"/>
                </a:solidFill>
              </a:rPr>
              <a:pPr eaLnBrk="1" hangingPunct="1">
                <a:lnSpc>
                  <a:spcPct val="80000"/>
                </a:lnSpc>
              </a:pPr>
              <a:t>131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24</a:t>
            </a:r>
            <a:endParaRPr lang="en-US" dirty="0">
              <a:latin typeface="Tw Cen MT" charset="0"/>
            </a:endParaRPr>
          </a:p>
        </p:txBody>
      </p:sp>
      <p:sp>
        <p:nvSpPr>
          <p:cNvPr id="123907" name="Content Placeholder 2"/>
          <p:cNvSpPr>
            <a:spLocks noGrp="1"/>
          </p:cNvSpPr>
          <p:nvPr>
            <p:ph sz="quarter" idx="1"/>
          </p:nvPr>
        </p:nvSpPr>
        <p:spPr>
          <a:xfrm>
            <a:off x="735330" y="1737360"/>
            <a:ext cx="9784080" cy="5394960"/>
          </a:xfrm>
        </p:spPr>
        <p:txBody>
          <a:bodyPr/>
          <a:lstStyle/>
          <a:p>
            <a:pPr eaLnBrk="1" hangingPunct="1"/>
            <a:r>
              <a:rPr lang="en-US" dirty="0" smtClean="0">
                <a:latin typeface="+mj-lt"/>
              </a:rPr>
              <a:t>Example: Means </a:t>
            </a:r>
            <a:r>
              <a:rPr lang="en-US" dirty="0">
                <a:latin typeface="+mj-lt"/>
              </a:rPr>
              <a:t>analysis of Alcohol Dependence (ALD) </a:t>
            </a:r>
            <a:r>
              <a:rPr lang="en-US" dirty="0" smtClean="0">
                <a:latin typeface="+mj-lt"/>
              </a:rPr>
              <a:t>among women 50 years of age &amp; older who have MDE</a:t>
            </a:r>
            <a:endParaRPr lang="en-US" dirty="0">
              <a:latin typeface="+mj-lt"/>
            </a:endParaRPr>
          </a:p>
          <a:p>
            <a:pPr eaLnBrk="1" hangingPunct="1"/>
            <a:r>
              <a:rPr lang="en-US" dirty="0" smtClean="0">
                <a:latin typeface="+mj-lt"/>
              </a:rPr>
              <a:t>Use the </a:t>
            </a:r>
            <a:r>
              <a:rPr lang="ja-JP" altLang="en-US" dirty="0">
                <a:latin typeface="+mj-lt"/>
              </a:rPr>
              <a:t>“</a:t>
            </a:r>
            <a:r>
              <a:rPr lang="en-US" dirty="0" smtClean="0">
                <a:latin typeface="+mj-lt"/>
              </a:rPr>
              <a:t>subpopulation</a:t>
            </a:r>
            <a:r>
              <a:rPr lang="ja-JP" altLang="en-US" dirty="0" smtClean="0">
                <a:latin typeface="+mj-lt"/>
              </a:rPr>
              <a:t>”</a:t>
            </a:r>
            <a:r>
              <a:rPr lang="en-US" dirty="0" smtClean="0">
                <a:latin typeface="+mj-lt"/>
              </a:rPr>
              <a:t> </a:t>
            </a:r>
            <a:r>
              <a:rPr lang="en-US" dirty="0">
                <a:latin typeface="+mj-lt"/>
              </a:rPr>
              <a:t>option in the CSDESCRIPTIVES command dialog </a:t>
            </a:r>
            <a:r>
              <a:rPr lang="en-US" dirty="0" smtClean="0">
                <a:latin typeface="+mj-lt"/>
              </a:rPr>
              <a:t>window</a:t>
            </a:r>
          </a:p>
          <a:p>
            <a:pPr eaLnBrk="1" hangingPunct="1"/>
            <a:r>
              <a:rPr lang="en-US" dirty="0" smtClean="0">
                <a:latin typeface="+mj-lt"/>
              </a:rPr>
              <a:t>May be strata or clusters with no women 50 years of age &amp; older with MDE</a:t>
            </a:r>
          </a:p>
          <a:p>
            <a:pPr lvl="1" eaLnBrk="1" hangingPunct="1"/>
            <a:r>
              <a:rPr lang="en-US" dirty="0" smtClean="0">
                <a:latin typeface="+mj-lt"/>
              </a:rPr>
              <a:t>Subpopulation option includes all such strata &amp; clusters – unconditional approach</a:t>
            </a:r>
          </a:p>
          <a:p>
            <a:pPr lvl="1" eaLnBrk="1" hangingPunct="1"/>
            <a:r>
              <a:rPr lang="en-US" dirty="0" smtClean="0">
                <a:latin typeface="+mj-lt"/>
              </a:rPr>
              <a:t>“Filter” for such women is “conditional”</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777565-7D1A-0447-9D83-8BD7F04CCACF}" type="slidenum">
              <a:rPr lang="en-US" sz="1440">
                <a:solidFill>
                  <a:srgbClr val="FFFFFF"/>
                </a:solidFill>
              </a:rPr>
              <a:pPr eaLnBrk="1" hangingPunct="1">
                <a:lnSpc>
                  <a:spcPct val="80000"/>
                </a:lnSpc>
              </a:pPr>
              <a:t>132</a:t>
            </a:fld>
            <a:endParaRPr lang="en-US" sz="1440" dirty="0">
              <a:solidFill>
                <a:srgbClr val="FFFFFF"/>
              </a:solidFill>
            </a:endParaRPr>
          </a:p>
        </p:txBody>
      </p:sp>
    </p:spTree>
    <p:extLst>
      <p:ext uri="{BB962C8B-B14F-4D97-AF65-F5344CB8AC3E}">
        <p14:creationId xmlns:p14="http://schemas.microsoft.com/office/powerpoint/2010/main" val="658467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35330" y="0"/>
            <a:ext cx="9784080" cy="1188720"/>
          </a:xfrm>
        </p:spPr>
        <p:txBody>
          <a:bodyPr/>
          <a:lstStyle/>
          <a:p>
            <a:pPr eaLnBrk="1" hangingPunct="1"/>
            <a:r>
              <a:rPr lang="en-US" dirty="0"/>
              <a:t>Descriptive analysis - </a:t>
            </a:r>
            <a:r>
              <a:rPr lang="en-US" dirty="0" smtClean="0"/>
              <a:t>25</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691C338-5BD1-B54F-8C10-8136B65EFEBD}" type="slidenum">
              <a:rPr lang="en-US" sz="1440">
                <a:solidFill>
                  <a:srgbClr val="FFFFFF"/>
                </a:solidFill>
              </a:rPr>
              <a:pPr eaLnBrk="1" hangingPunct="1">
                <a:lnSpc>
                  <a:spcPct val="80000"/>
                </a:lnSpc>
              </a:pPr>
              <a:t>133</a:t>
            </a:fld>
            <a:endParaRPr lang="en-US" sz="1440" dirty="0">
              <a:solidFill>
                <a:srgbClr val="FFFFFF"/>
              </a:solidFill>
            </a:endParaRPr>
          </a:p>
        </p:txBody>
      </p:sp>
      <p:pic>
        <p:nvPicPr>
          <p:cNvPr id="124932"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55370" y="1371600"/>
            <a:ext cx="8778240" cy="6583680"/>
          </a:xfrm>
        </p:spPr>
      </p:pic>
      <p:sp>
        <p:nvSpPr>
          <p:cNvPr id="5" name="Oval 4"/>
          <p:cNvSpPr/>
          <p:nvPr/>
        </p:nvSpPr>
        <p:spPr>
          <a:xfrm>
            <a:off x="5029200" y="310896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6" name="Oval 5"/>
          <p:cNvSpPr/>
          <p:nvPr/>
        </p:nvSpPr>
        <p:spPr>
          <a:xfrm>
            <a:off x="4937760" y="4572000"/>
            <a:ext cx="17373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26</a:t>
            </a:r>
            <a:endParaRPr lang="en-US" dirty="0">
              <a:latin typeface="Tw Cen MT" charset="0"/>
            </a:endParaRPr>
          </a:p>
        </p:txBody>
      </p:sp>
      <p:sp>
        <p:nvSpPr>
          <p:cNvPr id="125955" name="Content Placeholder 6"/>
          <p:cNvSpPr>
            <a:spLocks noGrp="1"/>
          </p:cNvSpPr>
          <p:nvPr>
            <p:ph sz="quarter" idx="2"/>
          </p:nvPr>
        </p:nvSpPr>
        <p:spPr>
          <a:xfrm>
            <a:off x="640080" y="1463040"/>
            <a:ext cx="9601200" cy="5303520"/>
          </a:xfrm>
        </p:spPr>
        <p:txBody>
          <a:bodyPr/>
          <a:lstStyle/>
          <a:p>
            <a:pPr eaLnBrk="1" hangingPunct="1">
              <a:buFont typeface="Wingdings" charset="0"/>
              <a:buNone/>
            </a:pPr>
            <a:r>
              <a:rPr lang="en-US" dirty="0">
                <a:latin typeface="+mj-lt"/>
              </a:rPr>
              <a:t>* Complex Samples Descriptives.</a:t>
            </a:r>
          </a:p>
          <a:p>
            <a:pPr eaLnBrk="1" hangingPunct="1">
              <a:buFont typeface="Wingdings" charset="0"/>
              <a:buNone/>
            </a:pPr>
            <a:r>
              <a:rPr lang="en-US" dirty="0">
                <a:latin typeface="+mj-lt"/>
              </a:rPr>
              <a:t>CSDESCRIPTIVES</a:t>
            </a:r>
          </a:p>
          <a:p>
            <a:pPr eaLnBrk="1" hangingPunct="1">
              <a:buFont typeface="Wingdings" charset="0"/>
              <a:buNone/>
            </a:pPr>
            <a:r>
              <a:rPr lang="en-US" dirty="0">
                <a:latin typeface="+mj-lt"/>
              </a:rPr>
              <a:t>  /PLAN FILE='F:</a:t>
            </a:r>
            <a:r>
              <a:rPr lang="en-US" dirty="0" smtClean="0">
                <a:latin typeface="+mj-lt"/>
              </a:rPr>
              <a:t>\NCES_training_2010</a:t>
            </a:r>
            <a:r>
              <a:rPr lang="en-US" dirty="0">
                <a:latin typeface="+mj-lt"/>
              </a:rPr>
              <a:t>\ncsr_part1_weight.csaplan'</a:t>
            </a:r>
          </a:p>
          <a:p>
            <a:pPr eaLnBrk="1" hangingPunct="1">
              <a:buFont typeface="Wingdings" charset="0"/>
              <a:buNone/>
            </a:pPr>
            <a:r>
              <a:rPr lang="en-US" dirty="0">
                <a:latin typeface="+mj-lt"/>
              </a:rPr>
              <a:t>  /SUMMARY VARIABLES=ald</a:t>
            </a:r>
          </a:p>
          <a:p>
            <a:pPr eaLnBrk="1" hangingPunct="1">
              <a:buFont typeface="Wingdings" charset="0"/>
              <a:buNone/>
            </a:pPr>
            <a:r>
              <a:rPr lang="en-US" dirty="0">
                <a:latin typeface="+mj-lt"/>
              </a:rPr>
              <a:t>  /SUBPOP TABLE=women_50_MDE DISPLAY=LAYERED</a:t>
            </a:r>
          </a:p>
          <a:p>
            <a:pPr eaLnBrk="1" hangingPunct="1">
              <a:buFont typeface="Wingdings" charset="0"/>
              <a:buNone/>
            </a:pPr>
            <a:r>
              <a:rPr lang="en-US" dirty="0">
                <a:latin typeface="+mj-lt"/>
              </a:rPr>
              <a:t>  /MEAN</a:t>
            </a:r>
          </a:p>
          <a:p>
            <a:pPr eaLnBrk="1" hangingPunct="1">
              <a:buFont typeface="Wingdings" charset="0"/>
              <a:buNone/>
            </a:pPr>
            <a:r>
              <a:rPr lang="en-US" dirty="0">
                <a:latin typeface="+mj-lt"/>
              </a:rPr>
              <a:t>  /STATISTICS SE CIN(95)</a:t>
            </a:r>
          </a:p>
          <a:p>
            <a:pPr eaLnBrk="1" hangingPunct="1">
              <a:buFont typeface="Wingdings" charset="0"/>
              <a:buNone/>
            </a:pPr>
            <a:r>
              <a:rPr lang="en-US" dirty="0">
                <a:latin typeface="+mj-lt"/>
              </a:rPr>
              <a:t>  /MISSING SCOPE=ANALYSIS CLASSMISSING=EXCLUDE.</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B74C954-1B77-5146-BB92-FCED55A2AAF9}" type="slidenum">
              <a:rPr lang="en-US" sz="1440">
                <a:solidFill>
                  <a:srgbClr val="FFFFFF"/>
                </a:solidFill>
              </a:rPr>
              <a:pPr eaLnBrk="1" hangingPunct="1">
                <a:lnSpc>
                  <a:spcPct val="80000"/>
                </a:lnSpc>
              </a:pPr>
              <a:t>134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27</a:t>
            </a:r>
            <a:endParaRPr lang="en-US" dirty="0">
              <a:latin typeface="Tw Cen MT" charset="0"/>
            </a:endParaRPr>
          </a:p>
        </p:txBody>
      </p:sp>
      <p:sp>
        <p:nvSpPr>
          <p:cNvPr id="126979" name="Content Placeholder 2"/>
          <p:cNvSpPr>
            <a:spLocks noGrp="1"/>
          </p:cNvSpPr>
          <p:nvPr>
            <p:ph sz="quarter" idx="2"/>
          </p:nvPr>
        </p:nvSpPr>
        <p:spPr>
          <a:xfrm>
            <a:off x="914400" y="5669280"/>
            <a:ext cx="9418320" cy="1737360"/>
          </a:xfrm>
        </p:spPr>
        <p:txBody>
          <a:bodyPr/>
          <a:lstStyle/>
          <a:p>
            <a:pPr eaLnBrk="1" hangingPunct="1"/>
            <a:r>
              <a:rPr lang="en-US" sz="3360" dirty="0">
                <a:latin typeface="+mj-lt"/>
              </a:rPr>
              <a:t>Mean ALD higher among women 50+ years of age with MDE (.06) </a:t>
            </a:r>
          </a:p>
          <a:p>
            <a:pPr eaLnBrk="1" hangingPunct="1"/>
            <a:r>
              <a:rPr lang="en-US" sz="3360" dirty="0">
                <a:latin typeface="+mj-lt"/>
              </a:rPr>
              <a:t>Standard errors: .013 versus .003</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BB8477A-8A5F-D54C-B1F9-3DDEF6D2B8AE}" type="slidenum">
              <a:rPr lang="en-US" sz="1440">
                <a:solidFill>
                  <a:srgbClr val="FFFFFF"/>
                </a:solidFill>
              </a:rPr>
              <a:pPr eaLnBrk="1" hangingPunct="1">
                <a:lnSpc>
                  <a:spcPct val="80000"/>
                </a:lnSpc>
              </a:pPr>
              <a:t>135</a:t>
            </a:fld>
            <a:endParaRPr lang="en-US" sz="1440" dirty="0">
              <a:solidFill>
                <a:srgbClr val="FFFFFF"/>
              </a:solidFill>
            </a:endParaRPr>
          </a:p>
        </p:txBody>
      </p:sp>
      <p:pic>
        <p:nvPicPr>
          <p:cNvPr id="126983"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280160" y="1097280"/>
            <a:ext cx="8229600" cy="2027146"/>
          </a:xfrm>
          <a:solidFill>
            <a:schemeClr val="tx1"/>
          </a:solidFill>
        </p:spPr>
      </p:pic>
      <p:pic>
        <p:nvPicPr>
          <p:cNvPr id="126984" name="Picture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3291840"/>
            <a:ext cx="8229600" cy="2188507"/>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5330" y="274320"/>
            <a:ext cx="9784080" cy="1188720"/>
          </a:xfrm>
        </p:spPr>
        <p:txBody>
          <a:bodyPr/>
          <a:lstStyle/>
          <a:p>
            <a:pPr eaLnBrk="1" hangingPunct="1"/>
            <a:r>
              <a:rPr lang="en-US" dirty="0" smtClean="0"/>
              <a:t>Descriptive analysis - 2</a:t>
            </a:r>
            <a:endParaRPr lang="en-US" dirty="0"/>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EF9848-41D5-3E4F-B97E-9C9F474644A5}" type="slidenum">
              <a:rPr lang="en-US" sz="1440">
                <a:solidFill>
                  <a:srgbClr val="FFFFFF"/>
                </a:solidFill>
              </a:rPr>
              <a:pPr eaLnBrk="1" hangingPunct="1">
                <a:lnSpc>
                  <a:spcPct val="80000"/>
                </a:lnSpc>
              </a:pPr>
              <a:t>109</a:t>
            </a:fld>
            <a:endParaRPr lang="en-US" sz="1440" dirty="0">
              <a:solidFill>
                <a:srgbClr val="FFFFFF"/>
              </a:solidFill>
            </a:endParaRPr>
          </a:p>
        </p:txBody>
      </p:sp>
      <p:sp>
        <p:nvSpPr>
          <p:cNvPr id="71684" name="Content Placeholder 3"/>
          <p:cNvSpPr>
            <a:spLocks noGrp="1"/>
          </p:cNvSpPr>
          <p:nvPr>
            <p:ph sz="quarter" idx="1"/>
          </p:nvPr>
        </p:nvSpPr>
        <p:spPr>
          <a:xfrm>
            <a:off x="735331" y="1920240"/>
            <a:ext cx="10054590" cy="5852160"/>
          </a:xfrm>
        </p:spPr>
        <p:txBody>
          <a:bodyPr/>
          <a:lstStyle/>
          <a:p>
            <a:pPr eaLnBrk="1" hangingPunct="1"/>
            <a:r>
              <a:rPr lang="en-US" dirty="0">
                <a:latin typeface="+mj-lt"/>
              </a:rPr>
              <a:t>Read the data set into </a:t>
            </a:r>
            <a:r>
              <a:rPr lang="en-US" dirty="0" smtClean="0">
                <a:latin typeface="+mj-lt"/>
              </a:rPr>
              <a:t>PASW </a:t>
            </a:r>
          </a:p>
          <a:p>
            <a:pPr eaLnBrk="1" hangingPunct="1"/>
            <a:r>
              <a:rPr lang="en-US" dirty="0">
                <a:latin typeface="+mj-lt"/>
              </a:rPr>
              <a:t>Menus:</a:t>
            </a:r>
          </a:p>
          <a:p>
            <a:pPr lvl="1" eaLnBrk="1" hangingPunct="1"/>
            <a:r>
              <a:rPr lang="en-US" sz="3840" dirty="0">
                <a:latin typeface="+mj-lt"/>
              </a:rPr>
              <a:t>Analyze </a:t>
            </a:r>
            <a:r>
              <a:rPr lang="en-US" sz="3840" dirty="0">
                <a:latin typeface="+mj-lt"/>
                <a:sym typeface="Wingdings"/>
              </a:rPr>
              <a:t></a:t>
            </a:r>
            <a:r>
              <a:rPr lang="en-US" sz="3840" dirty="0">
                <a:latin typeface="+mj-lt"/>
              </a:rPr>
              <a:t> Descriptive statistics </a:t>
            </a:r>
            <a:r>
              <a:rPr lang="en-US" sz="3840" dirty="0">
                <a:latin typeface="+mj-lt"/>
                <a:sym typeface="Wingdings"/>
              </a:rPr>
              <a:t></a:t>
            </a:r>
            <a:r>
              <a:rPr lang="en-US" sz="3840" dirty="0">
                <a:latin typeface="+mj-lt"/>
              </a:rPr>
              <a:t> Descriptives</a:t>
            </a:r>
          </a:p>
          <a:p>
            <a:pPr lvl="1" eaLnBrk="1" hangingPunct="1"/>
            <a:r>
              <a:rPr lang="en-US" sz="3840" dirty="0">
                <a:latin typeface="+mj-lt"/>
              </a:rPr>
              <a:t>Select among two NCS-R weight variables</a:t>
            </a:r>
          </a:p>
          <a:p>
            <a:pPr lvl="2" eaLnBrk="1" hangingPunct="1"/>
            <a:r>
              <a:rPr lang="en-US" sz="3840" dirty="0">
                <a:latin typeface="+mj-lt"/>
              </a:rPr>
              <a:t>NCSRWTSH (Part 1 or </a:t>
            </a:r>
            <a:r>
              <a:rPr lang="ja-JP" altLang="en-US" sz="3840" dirty="0">
                <a:latin typeface="+mj-lt"/>
              </a:rPr>
              <a:t>“</a:t>
            </a:r>
            <a:r>
              <a:rPr lang="en-US" sz="3840" dirty="0">
                <a:latin typeface="+mj-lt"/>
              </a:rPr>
              <a:t>Short</a:t>
            </a:r>
            <a:r>
              <a:rPr lang="ja-JP" altLang="en-US" sz="3840" dirty="0">
                <a:latin typeface="+mj-lt"/>
              </a:rPr>
              <a:t>”</a:t>
            </a:r>
            <a:r>
              <a:rPr lang="en-US" sz="3840" dirty="0">
                <a:latin typeface="+mj-lt"/>
              </a:rPr>
              <a:t> Form) </a:t>
            </a:r>
          </a:p>
          <a:p>
            <a:pPr lvl="2" eaLnBrk="1" hangingPunct="1"/>
            <a:r>
              <a:rPr lang="en-US" sz="3840" dirty="0">
                <a:latin typeface="+mj-lt"/>
              </a:rPr>
              <a:t>NCSRWTLG (Part 2 or </a:t>
            </a:r>
            <a:r>
              <a:rPr lang="ja-JP" altLang="en-US" sz="3840" dirty="0">
                <a:latin typeface="+mj-lt"/>
              </a:rPr>
              <a:t>“</a:t>
            </a:r>
            <a:r>
              <a:rPr lang="en-US" sz="3840" dirty="0">
                <a:latin typeface="+mj-lt"/>
              </a:rPr>
              <a:t>Long</a:t>
            </a:r>
            <a:r>
              <a:rPr lang="ja-JP" altLang="en-US" sz="3840" dirty="0">
                <a:latin typeface="+mj-lt"/>
              </a:rPr>
              <a:t>”</a:t>
            </a:r>
            <a:r>
              <a:rPr lang="en-US" sz="3840" dirty="0">
                <a:latin typeface="+mj-lt"/>
              </a:rPr>
              <a:t> Form)</a:t>
            </a:r>
          </a:p>
          <a:p>
            <a:pPr lvl="1" eaLnBrk="1" hangingPunct="1"/>
            <a:r>
              <a:rPr lang="en-US" sz="3840" dirty="0"/>
              <a:t>Options tab allows selection of desired output </a:t>
            </a:r>
            <a:r>
              <a:rPr lang="en-US" sz="3840" dirty="0">
                <a:latin typeface="+mj-lt"/>
              </a:rPr>
              <a:t> </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endParaRPr lang="en-US" dirty="0">
              <a:latin typeface="Tw Cen MT" charset="0"/>
            </a:endParaRPr>
          </a:p>
          <a:p>
            <a:pPr eaLnBrk="1" hangingPunct="1"/>
            <a:endParaRPr lang="en-US" dirty="0">
              <a:latin typeface="Tw Cen MT"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28</a:t>
            </a:r>
            <a:endParaRPr lang="en-US" dirty="0">
              <a:latin typeface="Tw Cen MT" charset="0"/>
            </a:endParaRPr>
          </a:p>
        </p:txBody>
      </p:sp>
      <p:sp>
        <p:nvSpPr>
          <p:cNvPr id="128003" name="Content Placeholder 2"/>
          <p:cNvSpPr>
            <a:spLocks noGrp="1"/>
          </p:cNvSpPr>
          <p:nvPr>
            <p:ph sz="quarter" idx="2"/>
          </p:nvPr>
        </p:nvSpPr>
        <p:spPr>
          <a:xfrm>
            <a:off x="640080" y="1554480"/>
            <a:ext cx="9692640" cy="4846320"/>
          </a:xfrm>
        </p:spPr>
        <p:txBody>
          <a:bodyPr/>
          <a:lstStyle/>
          <a:p>
            <a:pPr eaLnBrk="1" hangingPunct="1">
              <a:buFont typeface="Wingdings" charset="0"/>
              <a:buNone/>
            </a:pPr>
            <a:r>
              <a:rPr lang="en-US" dirty="0">
                <a:latin typeface="Tw Cen MT" charset="0"/>
              </a:rPr>
              <a:t>* Complex Samples Descriptives.</a:t>
            </a:r>
          </a:p>
          <a:p>
            <a:pPr eaLnBrk="1" hangingPunct="1">
              <a:buFont typeface="Wingdings" charset="0"/>
              <a:buNone/>
            </a:pPr>
            <a:r>
              <a:rPr lang="en-US" dirty="0">
                <a:latin typeface="Tw Cen MT" charset="0"/>
              </a:rPr>
              <a:t>CSDESCRIPTIVES</a:t>
            </a:r>
          </a:p>
          <a:p>
            <a:pPr eaLnBrk="1" hangingPunct="1">
              <a:buFont typeface="Wingdings" charset="0"/>
              <a:buNone/>
            </a:pPr>
            <a:r>
              <a:rPr lang="en-US" dirty="0">
                <a:latin typeface="Tw Cen MT" charset="0"/>
              </a:rPr>
              <a:t>  /PLAN FILE='F:</a:t>
            </a:r>
            <a:r>
              <a:rPr lang="en-US" dirty="0" smtClean="0">
                <a:latin typeface="Tw Cen MT" charset="0"/>
              </a:rPr>
              <a:t>\NCES_training_2010</a:t>
            </a:r>
            <a:r>
              <a:rPr lang="en-US" dirty="0">
                <a:latin typeface="Tw Cen MT" charset="0"/>
              </a:rPr>
              <a:t>\ncsr_part1_weight.csaplan'</a:t>
            </a:r>
          </a:p>
          <a:p>
            <a:pPr eaLnBrk="1" hangingPunct="1">
              <a:buFont typeface="Wingdings" charset="0"/>
              <a:buNone/>
            </a:pPr>
            <a:r>
              <a:rPr lang="en-US" dirty="0">
                <a:latin typeface="Tw Cen MT" charset="0"/>
              </a:rPr>
              <a:t>  /SUMMARY VARIABLES=ald</a:t>
            </a:r>
          </a:p>
          <a:p>
            <a:pPr eaLnBrk="1" hangingPunct="1">
              <a:buFont typeface="Wingdings" charset="0"/>
              <a:buNone/>
            </a:pPr>
            <a:r>
              <a:rPr lang="en-US" dirty="0">
                <a:latin typeface="Tw Cen MT" charset="0"/>
              </a:rPr>
              <a:t>  /SUBPOP TABLE=women_50_MDE DISPLAY=LAYERED</a:t>
            </a:r>
          </a:p>
          <a:p>
            <a:pPr eaLnBrk="1" hangingPunct="1">
              <a:buFont typeface="Wingdings" charset="0"/>
              <a:buNone/>
            </a:pPr>
            <a:r>
              <a:rPr lang="en-US" dirty="0">
                <a:latin typeface="Tw Cen MT" charset="0"/>
              </a:rPr>
              <a:t>  /MEAN</a:t>
            </a:r>
          </a:p>
          <a:p>
            <a:pPr eaLnBrk="1" hangingPunct="1">
              <a:buFont typeface="Wingdings" charset="0"/>
              <a:buNone/>
            </a:pPr>
            <a:r>
              <a:rPr lang="en-US" dirty="0">
                <a:latin typeface="Tw Cen MT" charset="0"/>
              </a:rPr>
              <a:t>  /STATISTICS SE POPSIZE CIN(95)</a:t>
            </a:r>
          </a:p>
          <a:p>
            <a:pPr eaLnBrk="1" hangingPunct="1">
              <a:buFont typeface="Wingdings" charset="0"/>
              <a:buNone/>
            </a:pPr>
            <a:r>
              <a:rPr lang="en-US" dirty="0">
                <a:latin typeface="Tw Cen MT" charset="0"/>
              </a:rPr>
              <a:t>  /MISSING SCOPE=ANALYSIS CLASSMISSING=EXCLUDE.</a:t>
            </a: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a:p>
            <a:pPr eaLnBrk="1" hangingPunct="1">
              <a:buFont typeface="Wingdings" charset="0"/>
              <a:buNone/>
            </a:pPr>
            <a:endParaRPr lang="en-US" dirty="0">
              <a:latin typeface="Tw Cen MT" charset="0"/>
            </a:endParaRPr>
          </a:p>
        </p:txBody>
      </p:sp>
      <p:sp>
        <p:nvSpPr>
          <p:cNvPr id="128004" name="Content Placeholder 3"/>
          <p:cNvSpPr>
            <a:spLocks noGrp="1"/>
          </p:cNvSpPr>
          <p:nvPr>
            <p:ph sz="quarter" idx="4"/>
          </p:nvPr>
        </p:nvSpPr>
        <p:spPr>
          <a:xfrm>
            <a:off x="914400" y="6309360"/>
            <a:ext cx="9601200" cy="1280160"/>
          </a:xfrm>
        </p:spPr>
        <p:txBody>
          <a:bodyPr/>
          <a:lstStyle/>
          <a:p>
            <a:pPr eaLnBrk="1" hangingPunct="1"/>
            <a:r>
              <a:rPr lang="ja-JP" altLang="en-US" sz="3360" dirty="0">
                <a:latin typeface="+mj-lt"/>
              </a:rPr>
              <a:t>“</a:t>
            </a:r>
            <a:r>
              <a:rPr lang="en-US" sz="3360" dirty="0">
                <a:latin typeface="+mj-lt"/>
              </a:rPr>
              <a:t>POPSIZE</a:t>
            </a:r>
            <a:r>
              <a:rPr lang="ja-JP" altLang="en-US" sz="3360" dirty="0">
                <a:latin typeface="+mj-lt"/>
              </a:rPr>
              <a:t>”</a:t>
            </a:r>
            <a:r>
              <a:rPr lang="en-US" sz="3360" dirty="0">
                <a:latin typeface="+mj-lt"/>
              </a:rPr>
              <a:t> provides sample size -- check that the entire sample is used in the analysis.</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0CA6AEE-CEB7-5C4D-9563-DBCDECC5E482}" type="slidenum">
              <a:rPr lang="en-US" sz="1440">
                <a:solidFill>
                  <a:srgbClr val="FFFFFF"/>
                </a:solidFill>
              </a:rPr>
              <a:pPr eaLnBrk="1" hangingPunct="1">
                <a:lnSpc>
                  <a:spcPct val="80000"/>
                </a:lnSpc>
              </a:pPr>
              <a:t>136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29</a:t>
            </a:r>
            <a:endParaRPr lang="en-US" dirty="0">
              <a:latin typeface="Tw Cen MT" charset="0"/>
            </a:endParaRPr>
          </a:p>
        </p:txBody>
      </p:sp>
      <p:sp>
        <p:nvSpPr>
          <p:cNvPr id="129027" name="Content Placeholder 3"/>
          <p:cNvSpPr>
            <a:spLocks noGrp="1"/>
          </p:cNvSpPr>
          <p:nvPr>
            <p:ph sz="quarter" idx="4"/>
          </p:nvPr>
        </p:nvSpPr>
        <p:spPr>
          <a:xfrm>
            <a:off x="914400" y="5394960"/>
            <a:ext cx="9418320" cy="1463040"/>
          </a:xfrm>
        </p:spPr>
        <p:txBody>
          <a:bodyPr/>
          <a:lstStyle/>
          <a:p>
            <a:pPr eaLnBrk="1" hangingPunct="1"/>
            <a:r>
              <a:rPr lang="en-US" sz="3360" dirty="0">
                <a:latin typeface="+mj-lt"/>
              </a:rPr>
              <a:t>POPSIZE option gives weighted sample sizes for each subpopulation, totaling to full 9,282.</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FDE053E-672B-2942-913B-4DEB24855C45}" type="slidenum">
              <a:rPr lang="en-US" sz="1440">
                <a:solidFill>
                  <a:srgbClr val="FFFFFF"/>
                </a:solidFill>
              </a:rPr>
              <a:pPr eaLnBrk="1" hangingPunct="1">
                <a:lnSpc>
                  <a:spcPct val="80000"/>
                </a:lnSpc>
              </a:pPr>
              <a:t>137</a:t>
            </a:fld>
            <a:endParaRPr lang="en-US" sz="1440" dirty="0">
              <a:solidFill>
                <a:srgbClr val="FFFFFF"/>
              </a:solidFill>
            </a:endParaRPr>
          </a:p>
        </p:txBody>
      </p:sp>
      <p:pic>
        <p:nvPicPr>
          <p:cNvPr id="12903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49663" y="1371600"/>
            <a:ext cx="7294337" cy="1463040"/>
          </a:xfrm>
          <a:solidFill>
            <a:schemeClr val="tx1"/>
          </a:solidFill>
        </p:spPr>
      </p:pic>
      <p:pic>
        <p:nvPicPr>
          <p:cNvPr id="1290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1" y="3108960"/>
            <a:ext cx="9166122" cy="201168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dirty="0"/>
              <a:t>Descriptive analysis - 29</a:t>
            </a:r>
            <a:endParaRPr lang="en-US" dirty="0">
              <a:latin typeface="Tw Cen MT" charset="0"/>
            </a:endParaRPr>
          </a:p>
        </p:txBody>
      </p:sp>
      <p:sp>
        <p:nvSpPr>
          <p:cNvPr id="130051" name="Content Placeholder 2"/>
          <p:cNvSpPr>
            <a:spLocks noGrp="1"/>
          </p:cNvSpPr>
          <p:nvPr>
            <p:ph sz="quarter" idx="2"/>
          </p:nvPr>
        </p:nvSpPr>
        <p:spPr>
          <a:xfrm>
            <a:off x="640080" y="1463040"/>
            <a:ext cx="9784080" cy="5303520"/>
          </a:xfrm>
        </p:spPr>
        <p:txBody>
          <a:bodyPr/>
          <a:lstStyle/>
          <a:p>
            <a:pPr eaLnBrk="1" hangingPunct="1"/>
            <a:r>
              <a:rPr lang="en-US" sz="3840" dirty="0">
                <a:latin typeface="+mj-lt"/>
              </a:rPr>
              <a:t>Is difference between subpopulation means statistically significant?</a:t>
            </a:r>
          </a:p>
          <a:p>
            <a:pPr lvl="1" eaLnBrk="1" hangingPunct="1"/>
            <a:r>
              <a:rPr lang="en-US" sz="3360" dirty="0">
                <a:latin typeface="+mj-lt"/>
              </a:rPr>
              <a:t>0.05 v. 0.06 -- how to test this difference?</a:t>
            </a:r>
          </a:p>
          <a:p>
            <a:pPr eaLnBrk="1" hangingPunct="1"/>
            <a:r>
              <a:rPr lang="en-US" sz="3840" dirty="0">
                <a:latin typeface="+mj-lt"/>
              </a:rPr>
              <a:t>CSDESCRIPTIVES does not offer an easy way to do this test</a:t>
            </a:r>
          </a:p>
          <a:p>
            <a:pPr lvl="1" eaLnBrk="1" hangingPunct="1"/>
            <a:r>
              <a:rPr lang="en-US" sz="3360" dirty="0">
                <a:latin typeface="+mj-lt"/>
              </a:rPr>
              <a:t>Possible to do with the CSGLM command </a:t>
            </a:r>
          </a:p>
          <a:p>
            <a:pPr lvl="1" eaLnBrk="1" hangingPunct="1"/>
            <a:r>
              <a:rPr lang="en-US" sz="3360" dirty="0">
                <a:latin typeface="+mj-lt"/>
              </a:rPr>
              <a:t>Linear functions and tests shown next in the linear regression section</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B6547BB-4C90-5949-A064-78042A9387DB}" type="slidenum">
              <a:rPr lang="en-US" sz="1440">
                <a:solidFill>
                  <a:srgbClr val="FFFFFF"/>
                </a:solidFill>
              </a:rPr>
              <a:pPr eaLnBrk="1" hangingPunct="1">
                <a:lnSpc>
                  <a:spcPct val="80000"/>
                </a:lnSpc>
              </a:pPr>
              <a:t>138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FFFF00"/>
                </a:solidFill>
              </a:rPr>
              <a:t>Categorical data</a:t>
            </a:r>
          </a:p>
          <a:p>
            <a:pPr lvl="2" eaLnBrk="1" hangingPunct="1"/>
            <a:r>
              <a:rPr lang="en-US" sz="2720" u="sng" dirty="0" smtClean="0">
                <a:solidFill>
                  <a:srgbClr val="FFFF00"/>
                </a:solidFill>
              </a:rPr>
              <a:t>Model specification</a:t>
            </a:r>
          </a:p>
          <a:p>
            <a:pPr lvl="2" eaLnBrk="1" hangingPunct="1"/>
            <a:r>
              <a:rPr lang="en-US" sz="2720" u="sng" dirty="0" smtClean="0">
                <a:solidFill>
                  <a:srgbClr val="FFFF00"/>
                </a:solidFill>
              </a:rPr>
              <a:t>Linear regression</a:t>
            </a:r>
          </a:p>
          <a:p>
            <a:pPr lvl="2" eaLnBrk="1" hangingPunct="1"/>
            <a:r>
              <a:rPr lang="en-US" sz="2720" u="sng" dirty="0" smtClean="0">
                <a:solidFill>
                  <a:srgbClr val="FFFF00"/>
                </a:solidFill>
              </a:rPr>
              <a:t>Logistic regression</a:t>
            </a:r>
            <a:endParaRPr lang="en-US" sz="2720" dirty="0">
              <a:solidFill>
                <a:srgbClr val="FFFF00"/>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139</a:t>
            </a:fld>
            <a:endParaRPr lang="en-US" sz="1680" dirty="0"/>
          </a:p>
        </p:txBody>
      </p:sp>
      <p:pic>
        <p:nvPicPr>
          <p:cNvPr id="7" name="Picture 6" descr="ur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392" y="5334000"/>
            <a:ext cx="4662408" cy="2895600"/>
          </a:xfrm>
          <a:prstGeom prst="rect">
            <a:avLst/>
          </a:prstGeom>
        </p:spPr>
      </p:pic>
    </p:spTree>
    <p:extLst>
      <p:ext uri="{BB962C8B-B14F-4D97-AF65-F5344CB8AC3E}">
        <p14:creationId xmlns:p14="http://schemas.microsoft.com/office/powerpoint/2010/main" val="77821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FFFF00"/>
                </a:solidFill>
              </a:rPr>
              <a:t>Categorical data</a:t>
            </a:r>
          </a:p>
          <a:p>
            <a:pPr lvl="2" eaLnBrk="1" hangingPunct="1"/>
            <a:r>
              <a:rPr lang="en-US" sz="2720" u="sng" dirty="0" smtClean="0">
                <a:solidFill>
                  <a:schemeClr val="tx1">
                    <a:lumMod val="75000"/>
                  </a:schemeClr>
                </a:solidFill>
              </a:rPr>
              <a:t>Model specification</a:t>
            </a:r>
          </a:p>
          <a:p>
            <a:pPr lvl="2" eaLnBrk="1" hangingPunct="1"/>
            <a:r>
              <a:rPr lang="en-US" sz="2720" u="sng" dirty="0" smtClean="0">
                <a:solidFill>
                  <a:schemeClr val="tx1">
                    <a:lumMod val="75000"/>
                  </a:schemeClr>
                </a:solidFill>
              </a:rPr>
              <a:t>Linear regression</a:t>
            </a:r>
          </a:p>
          <a:p>
            <a:pPr lvl="2" eaLnBrk="1" hangingPunct="1"/>
            <a:r>
              <a:rPr lang="en-US" sz="2720" u="sng" dirty="0" smtClean="0">
                <a:solidFill>
                  <a:schemeClr val="tx1">
                    <a:lumMod val="75000"/>
                  </a:schemeClr>
                </a:solidFill>
              </a:rPr>
              <a:t>Logistic regression</a:t>
            </a:r>
            <a:endParaRPr lang="en-US" sz="2720" dirty="0">
              <a:solidFill>
                <a:schemeClr val="tx1">
                  <a:lumMod val="75000"/>
                </a:schemeClr>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140</a:t>
            </a:fld>
            <a:endParaRPr lang="en-US" sz="1680" dirty="0"/>
          </a:p>
        </p:txBody>
      </p:sp>
      <p:pic>
        <p:nvPicPr>
          <p:cNvPr id="2" name="Picture 1" descr="484x215xcdafig2.gif.pagespeed.ic.hgohJBSf9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141" y="3064732"/>
            <a:ext cx="5926696" cy="2650267"/>
          </a:xfrm>
          <a:prstGeom prst="rect">
            <a:avLst/>
          </a:prstGeom>
        </p:spPr>
      </p:pic>
    </p:spTree>
    <p:extLst>
      <p:ext uri="{BB962C8B-B14F-4D97-AF65-F5344CB8AC3E}">
        <p14:creationId xmlns:p14="http://schemas.microsoft.com/office/powerpoint/2010/main" val="75582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5400" dirty="0" smtClean="0">
                <a:latin typeface="+mn-lt"/>
              </a:rPr>
              <a:t>Categorical Data - 1</a:t>
            </a:r>
            <a:endParaRPr lang="en-US" sz="5400" dirty="0">
              <a:latin typeface="+mn-lt"/>
            </a:endParaRPr>
          </a:p>
        </p:txBody>
      </p:sp>
      <p:sp>
        <p:nvSpPr>
          <p:cNvPr id="10243" name="Rectangle 3"/>
          <p:cNvSpPr>
            <a:spLocks noGrp="1" noChangeArrowheads="1"/>
          </p:cNvSpPr>
          <p:nvPr>
            <p:ph type="body" idx="1"/>
          </p:nvPr>
        </p:nvSpPr>
        <p:spPr/>
        <p:txBody>
          <a:bodyPr/>
          <a:lstStyle/>
          <a:p>
            <a:r>
              <a:rPr lang="en-US" sz="3200" dirty="0" smtClean="0"/>
              <a:t>Nominal</a:t>
            </a:r>
          </a:p>
          <a:p>
            <a:pPr lvl="1"/>
            <a:r>
              <a:rPr lang="en-US" sz="2720" dirty="0" smtClean="0"/>
              <a:t>Categories </a:t>
            </a:r>
            <a:r>
              <a:rPr lang="en-US" sz="2720" dirty="0"/>
              <a:t>are labels, no metric implied (e.g., Gender, Region</a:t>
            </a:r>
            <a:r>
              <a:rPr lang="en-US" sz="2720" dirty="0" smtClean="0"/>
              <a:t>)</a:t>
            </a:r>
            <a:endParaRPr lang="en-US" sz="2720" dirty="0"/>
          </a:p>
          <a:p>
            <a:r>
              <a:rPr lang="en-US" sz="3200" dirty="0" smtClean="0"/>
              <a:t>Ordinal</a:t>
            </a:r>
          </a:p>
          <a:p>
            <a:pPr lvl="1"/>
            <a:r>
              <a:rPr lang="en-US" sz="2720" dirty="0" smtClean="0"/>
              <a:t>Categories </a:t>
            </a:r>
            <a:r>
              <a:rPr lang="en-US" sz="2720" dirty="0"/>
              <a:t>imply ordered metric. e.g., binary (yes, no), education, grouped underlying continuous (age brackets</a:t>
            </a:r>
            <a:r>
              <a:rPr lang="en-US" sz="2720" dirty="0" smtClean="0"/>
              <a:t>)</a:t>
            </a:r>
            <a:endParaRPr lang="en-US" sz="2720" dirty="0"/>
          </a:p>
          <a:p>
            <a:r>
              <a:rPr lang="en-US" sz="3200" dirty="0" smtClean="0"/>
              <a:t>Counts</a:t>
            </a:r>
          </a:p>
          <a:p>
            <a:pPr lvl="1"/>
            <a:r>
              <a:rPr lang="en-US" sz="2720" dirty="0" smtClean="0"/>
              <a:t>Special </a:t>
            </a:r>
            <a:r>
              <a:rPr lang="en-US" sz="2720" dirty="0"/>
              <a:t>case of </a:t>
            </a:r>
            <a:r>
              <a:rPr lang="en-US" sz="2720" dirty="0" smtClean="0"/>
              <a:t>ordinal</a:t>
            </a:r>
          </a:p>
          <a:p>
            <a:pPr lvl="1"/>
            <a:r>
              <a:rPr lang="en-US" sz="2720" dirty="0" smtClean="0"/>
              <a:t>Exact </a:t>
            </a:r>
            <a:r>
              <a:rPr lang="en-US" sz="2720" dirty="0"/>
              <a:t>metric, discrete events, </a:t>
            </a:r>
            <a:r>
              <a:rPr lang="en-US" sz="2720" dirty="0" smtClean="0"/>
              <a:t>occurrences</a:t>
            </a:r>
            <a:endParaRPr lang="en-US" sz="2720" dirty="0"/>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2F402A6D-E770-E34D-BDA1-128A5A45B788}" type="slidenum">
              <a:rPr lang="en-US" sz="1700">
                <a:latin typeface="Times New Roman" charset="0"/>
              </a:rPr>
              <a:pPr/>
              <a:t>141</a:t>
            </a:fld>
            <a:endParaRPr lang="en-US" sz="1700">
              <a:latin typeface="Times New Roman"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981200"/>
            <a:ext cx="9875520" cy="1371600"/>
          </a:xfrm>
        </p:spPr>
        <p:txBody>
          <a:bodyPr/>
          <a:lstStyle/>
          <a:p>
            <a:pPr algn="l"/>
            <a:r>
              <a:rPr lang="en-US" sz="3200" dirty="0">
                <a:latin typeface="+mn-lt"/>
              </a:rPr>
              <a:t>Nominal Categorical Data: NCS-R </a:t>
            </a:r>
            <a:r>
              <a:rPr lang="en-US" sz="3200" dirty="0" smtClean="0">
                <a:latin typeface="+mn-lt"/>
              </a:rPr>
              <a:t>Weighted </a:t>
            </a:r>
            <a:r>
              <a:rPr lang="en-US" sz="3200" dirty="0">
                <a:latin typeface="+mn-lt"/>
              </a:rPr>
              <a:t>Distribution of U.S. Adults </a:t>
            </a:r>
            <a:r>
              <a:rPr lang="en-US" sz="3200" dirty="0" smtClean="0">
                <a:latin typeface="+mn-lt"/>
              </a:rPr>
              <a:t>by </a:t>
            </a:r>
            <a:r>
              <a:rPr lang="en-US" sz="3200" dirty="0">
                <a:latin typeface="+mn-lt"/>
              </a:rPr>
              <a:t>Employment  Category</a:t>
            </a:r>
          </a:p>
        </p:txBody>
      </p:sp>
      <p:pic>
        <p:nvPicPr>
          <p:cNvPr id="11267" name="Picture 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90800" y="3581400"/>
            <a:ext cx="6137910" cy="4491990"/>
          </a:xfrm>
        </p:spPr>
      </p:pic>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2AFF82A-3C54-BB41-9F0F-CAC470BBFBD4}" type="slidenum">
              <a:rPr lang="en-US" sz="1700">
                <a:latin typeface="Times New Roman" charset="0"/>
              </a:rPr>
              <a:pPr/>
              <a:t>142</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- 2</a:t>
            </a:r>
            <a:endParaRPr lang="en-US" sz="54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05000"/>
            <a:ext cx="9875520" cy="1371600"/>
          </a:xfrm>
        </p:spPr>
        <p:txBody>
          <a:bodyPr/>
          <a:lstStyle/>
          <a:p>
            <a:pPr algn="l"/>
            <a:r>
              <a:rPr lang="en-US" sz="3200" dirty="0">
                <a:latin typeface="+mn-lt"/>
              </a:rPr>
              <a:t>Ordinal Categorical </a:t>
            </a:r>
            <a:r>
              <a:rPr lang="en-US" sz="3200" dirty="0" smtClean="0">
                <a:latin typeface="+mn-lt"/>
              </a:rPr>
              <a:t>Data: HRS 2006,  Weighted Distribution Self</a:t>
            </a:r>
            <a:r>
              <a:rPr lang="en-US" sz="3200" dirty="0">
                <a:latin typeface="+mn-lt"/>
              </a:rPr>
              <a:t>-rating of Health Status</a:t>
            </a:r>
          </a:p>
        </p:txBody>
      </p:sp>
      <p:pic>
        <p:nvPicPr>
          <p:cNvPr id="12291"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90800" y="3429000"/>
            <a:ext cx="6137910" cy="4491990"/>
          </a:xfrm>
        </p:spPr>
      </p:pic>
      <p:sp>
        <p:nvSpPr>
          <p:cNvPr id="122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AE6B94B6-C532-0E4A-BCC3-B66A549C130F}" type="slidenum">
              <a:rPr lang="en-US" sz="1700">
                <a:latin typeface="Times New Roman" charset="0"/>
              </a:rPr>
              <a:pPr/>
              <a:t>143</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- 3</a:t>
            </a:r>
            <a:endParaRPr lang="en-US" sz="54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600200"/>
            <a:ext cx="9326880" cy="822960"/>
          </a:xfrm>
        </p:spPr>
        <p:txBody>
          <a:bodyPr/>
          <a:lstStyle/>
          <a:p>
            <a:pPr algn="l"/>
            <a:r>
              <a:rPr lang="en-US" sz="3200" dirty="0">
                <a:latin typeface="+mn-lt"/>
              </a:rPr>
              <a:t>Count Data: HRS </a:t>
            </a:r>
            <a:r>
              <a:rPr lang="en-US" sz="3200" dirty="0" smtClean="0">
                <a:latin typeface="+mn-lt"/>
              </a:rPr>
              <a:t>2006, Falls </a:t>
            </a:r>
            <a:r>
              <a:rPr lang="en-US" sz="3200" dirty="0">
                <a:latin typeface="+mn-lt"/>
              </a:rPr>
              <a:t>in the Past 24 Months</a:t>
            </a:r>
          </a:p>
        </p:txBody>
      </p:sp>
      <p:pic>
        <p:nvPicPr>
          <p:cNvPr id="133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590800"/>
            <a:ext cx="7665720" cy="53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44ED098-AAB1-5642-9E33-F3D345DC6885}" type="slidenum">
              <a:rPr lang="en-US" sz="1700">
                <a:latin typeface="Times New Roman" charset="0"/>
              </a:rPr>
              <a:pPr/>
              <a:t>144</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- 4</a:t>
            </a:r>
            <a:endParaRPr lang="en-US" sz="54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645796" y="1533526"/>
            <a:ext cx="9787890" cy="6073140"/>
          </a:xfrm>
        </p:spPr>
        <p:txBody>
          <a:bodyPr lIns="109715" rIns="109715"/>
          <a:lstStyle/>
          <a:p>
            <a:r>
              <a:rPr lang="en-US" sz="3200" dirty="0" err="1"/>
              <a:t>Univariate</a:t>
            </a:r>
            <a:r>
              <a:rPr lang="en-US" sz="3200" dirty="0"/>
              <a:t> estimates and graphical analysis</a:t>
            </a:r>
          </a:p>
          <a:p>
            <a:r>
              <a:rPr lang="en-US" sz="3200" dirty="0" err="1" smtClean="0"/>
              <a:t>Univariate</a:t>
            </a:r>
            <a:r>
              <a:rPr lang="en-US" sz="3200" dirty="0" smtClean="0"/>
              <a:t> </a:t>
            </a:r>
            <a:r>
              <a:rPr lang="en-US" sz="3200" dirty="0"/>
              <a:t>Tests (e.g., H</a:t>
            </a:r>
            <a:r>
              <a:rPr lang="en-US" sz="3200" baseline="-25000" dirty="0"/>
              <a:t>0</a:t>
            </a:r>
            <a:r>
              <a:rPr lang="en-US" sz="3200" dirty="0"/>
              <a:t>: p=p</a:t>
            </a:r>
            <a:r>
              <a:rPr lang="en-US" sz="3200" baseline="-25000" dirty="0"/>
              <a:t>0</a:t>
            </a:r>
            <a:r>
              <a:rPr lang="en-US" sz="3200" dirty="0"/>
              <a:t>)</a:t>
            </a:r>
          </a:p>
          <a:p>
            <a:endParaRPr lang="en-US" sz="3200" dirty="0"/>
          </a:p>
          <a:p>
            <a:r>
              <a:rPr lang="en-US" sz="3200" dirty="0"/>
              <a:t>Bivariate and Multi-way </a:t>
            </a:r>
            <a:r>
              <a:rPr lang="en-US" sz="3200" dirty="0" smtClean="0"/>
              <a:t>Tables</a:t>
            </a:r>
          </a:p>
          <a:p>
            <a:endParaRPr lang="en-US" sz="3200" dirty="0"/>
          </a:p>
          <a:p>
            <a:r>
              <a:rPr lang="en-US" sz="3200" dirty="0" err="1"/>
              <a:t>Loglinear</a:t>
            </a:r>
            <a:r>
              <a:rPr lang="en-US" sz="3200" dirty="0"/>
              <a:t> Models (see </a:t>
            </a:r>
            <a:r>
              <a:rPr lang="en-US" sz="3200" dirty="0" err="1"/>
              <a:t>Agresti</a:t>
            </a:r>
            <a:r>
              <a:rPr lang="en-US" sz="3200" dirty="0"/>
              <a:t>, 2002)</a:t>
            </a:r>
          </a:p>
          <a:p>
            <a:r>
              <a:rPr lang="en-US" sz="3200" dirty="0" smtClean="0"/>
              <a:t>Logistic</a:t>
            </a:r>
            <a:r>
              <a:rPr lang="en-US" sz="3200" dirty="0"/>
              <a:t>, </a:t>
            </a:r>
            <a:r>
              <a:rPr lang="en-US" sz="3200" dirty="0" err="1"/>
              <a:t>Probit</a:t>
            </a:r>
            <a:r>
              <a:rPr lang="en-US" sz="3200" dirty="0"/>
              <a:t>, CLL Models</a:t>
            </a:r>
          </a:p>
          <a:p>
            <a:r>
              <a:rPr lang="en-US" sz="3200" dirty="0" smtClean="0"/>
              <a:t>Poisson</a:t>
            </a:r>
            <a:r>
              <a:rPr lang="en-US" sz="3200" dirty="0"/>
              <a:t>, Negative Binomial and other GLMs </a:t>
            </a:r>
          </a:p>
          <a:p>
            <a:pPr>
              <a:buFontTx/>
              <a:buNone/>
            </a:pPr>
            <a:r>
              <a:rPr lang="en-US" sz="3200" dirty="0"/>
              <a:t>	(see ASDA Chapter 9)</a:t>
            </a:r>
          </a:p>
          <a:p>
            <a:pPr>
              <a:buFontTx/>
              <a:buNone/>
            </a:pPr>
            <a:endParaRPr lang="en-US" sz="3200" dirty="0"/>
          </a:p>
        </p:txBody>
      </p:sp>
      <p:sp>
        <p:nvSpPr>
          <p:cNvPr id="4"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- 5</a:t>
            </a:r>
            <a:endParaRPr lang="en-US" sz="5400" dirty="0">
              <a:latin typeface="+mn-lt"/>
            </a:endParaRPr>
          </a:p>
        </p:txBody>
      </p:sp>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145</a:t>
            </a:fld>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35330" y="274320"/>
            <a:ext cx="9784080" cy="1188720"/>
          </a:xfrm>
        </p:spPr>
        <p:txBody>
          <a:bodyPr/>
          <a:lstStyle/>
          <a:p>
            <a:pPr eaLnBrk="1" hangingPunct="1"/>
            <a:r>
              <a:rPr lang="en-US" dirty="0"/>
              <a:t>Descriptive analysis - </a:t>
            </a:r>
            <a:r>
              <a:rPr lang="en-US" dirty="0" smtClean="0"/>
              <a:t>3</a:t>
            </a:r>
            <a:endParaRPr lang="en-US" dirty="0">
              <a:latin typeface="Tw Cen MT" charset="0"/>
            </a:endParaRPr>
          </a:p>
        </p:txBody>
      </p:sp>
      <p:sp>
        <p:nvSpPr>
          <p:cNvPr id="3" name="Slide Number Placeholder 2"/>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13AABE9-CB41-A54A-A45E-76FBC21D6790}" type="slidenum">
              <a:rPr lang="en-US" sz="1440">
                <a:solidFill>
                  <a:srgbClr val="FFFFFF"/>
                </a:solidFill>
              </a:rPr>
              <a:pPr eaLnBrk="1" hangingPunct="1">
                <a:lnSpc>
                  <a:spcPct val="80000"/>
                </a:lnSpc>
              </a:pPr>
              <a:t>110</a:t>
            </a:fld>
            <a:endParaRPr lang="en-US" sz="1440" dirty="0">
              <a:solidFill>
                <a:srgbClr val="FFFFFF"/>
              </a:solidFill>
            </a:endParaRPr>
          </a:p>
        </p:txBody>
      </p:sp>
      <p:pic>
        <p:nvPicPr>
          <p:cNvPr id="10650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2011680"/>
            <a:ext cx="9418320" cy="530352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r>
              <a:rPr lang="en-US" sz="4000" dirty="0" err="1"/>
              <a:t>Univariate</a:t>
            </a:r>
            <a:r>
              <a:rPr lang="en-US" sz="4000" dirty="0"/>
              <a:t> </a:t>
            </a:r>
            <a:r>
              <a:rPr lang="en-US" sz="4000" dirty="0" smtClean="0"/>
              <a:t>Methods</a:t>
            </a:r>
          </a:p>
          <a:p>
            <a:pPr lvl="1"/>
            <a:r>
              <a:rPr lang="en-US" dirty="0" smtClean="0"/>
              <a:t>Graphical </a:t>
            </a:r>
            <a:r>
              <a:rPr lang="en-US" dirty="0"/>
              <a:t>display of data</a:t>
            </a:r>
          </a:p>
          <a:p>
            <a:pPr lvl="1"/>
            <a:r>
              <a:rPr lang="en-US" dirty="0"/>
              <a:t>Primarily estimation of proportions and functions of proportions</a:t>
            </a:r>
          </a:p>
          <a:p>
            <a:pPr lvl="1"/>
            <a:r>
              <a:rPr lang="en-US" dirty="0"/>
              <a:t>Ordinal, count – descriptive statistics for continuous variables </a:t>
            </a:r>
            <a:r>
              <a:rPr lang="en-US" u="sng" dirty="0"/>
              <a:t>used with caution</a:t>
            </a:r>
          </a:p>
          <a:p>
            <a:pPr lvl="1"/>
            <a:r>
              <a:rPr lang="en-US" dirty="0"/>
              <a:t>Estimation of </a:t>
            </a:r>
            <a:r>
              <a:rPr lang="en-US" b="1" dirty="0"/>
              <a:t>p</a:t>
            </a:r>
            <a:r>
              <a:rPr lang="en-US" dirty="0"/>
              <a:t>, standard errors, CIs</a:t>
            </a:r>
          </a:p>
          <a:p>
            <a:pPr lvl="1"/>
            <a:r>
              <a:rPr lang="en-US" dirty="0"/>
              <a:t>Goodness of fit tests</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2B54DC3-5539-4D45-AB70-9CFCB01BE8E5}" type="slidenum">
              <a:rPr lang="en-US" sz="1700">
                <a:latin typeface="Times New Roman" charset="0"/>
              </a:rPr>
              <a:pPr/>
              <a:t>146</a:t>
            </a:fld>
            <a:endParaRPr lang="en-US" sz="1700">
              <a:latin typeface="Times New Roman" charset="0"/>
            </a:endParaRPr>
          </a:p>
        </p:txBody>
      </p:sp>
      <p:sp>
        <p:nvSpPr>
          <p:cNvPr id="6"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- 6</a:t>
            </a:r>
            <a:endParaRPr lang="en-US" sz="5400"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09800"/>
            <a:ext cx="9875520" cy="1371600"/>
          </a:xfrm>
        </p:spPr>
        <p:txBody>
          <a:bodyPr/>
          <a:lstStyle/>
          <a:p>
            <a:pPr algn="l"/>
            <a:r>
              <a:rPr lang="en-US" sz="3200" dirty="0">
                <a:latin typeface="+mn-lt"/>
              </a:rPr>
              <a:t>Estimated </a:t>
            </a:r>
            <a:r>
              <a:rPr lang="en-US" sz="3200" dirty="0" smtClean="0">
                <a:latin typeface="+mn-lt"/>
              </a:rPr>
              <a:t>distribution: U.S</a:t>
            </a:r>
            <a:r>
              <a:rPr lang="en-US" sz="3200" dirty="0">
                <a:latin typeface="+mn-lt"/>
              </a:rPr>
              <a:t>. Adults by Hypertension </a:t>
            </a:r>
            <a:r>
              <a:rPr lang="en-US" sz="3200" dirty="0" smtClean="0">
                <a:latin typeface="+mn-lt"/>
              </a:rPr>
              <a:t>Status (Source</a:t>
            </a:r>
            <a:r>
              <a:rPr lang="en-US" sz="3200" dirty="0">
                <a:latin typeface="+mn-lt"/>
              </a:rPr>
              <a:t>: NHANES 2005-</a:t>
            </a:r>
            <a:r>
              <a:rPr lang="en-US" sz="3200" dirty="0" smtClean="0">
                <a:latin typeface="+mn-lt"/>
              </a:rPr>
              <a:t>06)</a:t>
            </a:r>
            <a:endParaRPr lang="en-US" sz="3200" dirty="0">
              <a:latin typeface="+mn-lt"/>
            </a:endParaRPr>
          </a:p>
        </p:txBody>
      </p:sp>
      <p:pic>
        <p:nvPicPr>
          <p:cNvPr id="16387" name="Picture 1"/>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14600" y="3581400"/>
            <a:ext cx="5943600" cy="4349957"/>
          </a:xfrm>
          <a:noFill/>
        </p:spPr>
      </p:pic>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5CD2890-6FF3-4E4D-A048-5FC81728AE65}" type="slidenum">
              <a:rPr lang="en-US" sz="1700">
                <a:latin typeface="Times New Roman" charset="0"/>
              </a:rPr>
              <a:pPr/>
              <a:t>147</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- 7</a:t>
            </a:r>
            <a:endParaRPr lang="en-US" sz="5400"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822960" y="2011680"/>
            <a:ext cx="9326880" cy="4937760"/>
          </a:xfrm>
        </p:spPr>
        <p:txBody>
          <a:bodyPr/>
          <a:lstStyle/>
          <a:p>
            <a:r>
              <a:rPr lang="en-US" sz="4000" dirty="0" err="1">
                <a:latin typeface="Arial" charset="0"/>
              </a:rPr>
              <a:t>Univariate</a:t>
            </a:r>
            <a:r>
              <a:rPr lang="en-US" sz="4000" dirty="0">
                <a:latin typeface="Arial" charset="0"/>
              </a:rPr>
              <a:t> </a:t>
            </a:r>
            <a:r>
              <a:rPr lang="en-US" sz="4000" dirty="0" smtClean="0">
                <a:latin typeface="Arial" charset="0"/>
              </a:rPr>
              <a:t>Analysis</a:t>
            </a:r>
          </a:p>
          <a:p>
            <a:pPr lvl="1"/>
            <a:r>
              <a:rPr lang="en-US" dirty="0" smtClean="0">
                <a:latin typeface="Arial" charset="0"/>
              </a:rPr>
              <a:t>Estimation </a:t>
            </a:r>
            <a:r>
              <a:rPr lang="en-US" dirty="0">
                <a:latin typeface="Arial" charset="0"/>
              </a:rPr>
              <a:t>of simple proportions:</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pPr lvl="1"/>
            <a:r>
              <a:rPr lang="en-US" dirty="0" smtClean="0">
                <a:latin typeface="Arial" charset="0"/>
              </a:rPr>
              <a:t>A proportion </a:t>
            </a:r>
            <a:r>
              <a:rPr lang="en-US" dirty="0">
                <a:latin typeface="Arial" charset="0"/>
              </a:rPr>
              <a:t>is simply the mean of y = {0,1}</a:t>
            </a:r>
          </a:p>
          <a:p>
            <a:endParaRPr lang="en-US" dirty="0">
              <a:latin typeface="Arial" charset="0"/>
            </a:endParaRPr>
          </a:p>
        </p:txBody>
      </p:sp>
      <p:sp>
        <p:nvSpPr>
          <p:cNvPr id="17412" name="Rectangle 5"/>
          <p:cNvSpPr>
            <a:spLocks noChangeArrowheads="1"/>
          </p:cNvSpPr>
          <p:nvPr/>
        </p:nvSpPr>
        <p:spPr bwMode="auto">
          <a:xfrm>
            <a:off x="5375600" y="324694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17413" name="Object 4"/>
          <p:cNvGraphicFramePr>
            <a:graphicFrameLocks noChangeAspect="1"/>
          </p:cNvGraphicFramePr>
          <p:nvPr>
            <p:extLst>
              <p:ext uri="{D42A27DB-BD31-4B8C-83A1-F6EECF244321}">
                <p14:modId xmlns:p14="http://schemas.microsoft.com/office/powerpoint/2010/main" val="1835964513"/>
              </p:ext>
            </p:extLst>
          </p:nvPr>
        </p:nvGraphicFramePr>
        <p:xfrm>
          <a:off x="1608138" y="3451225"/>
          <a:ext cx="7292975" cy="3262313"/>
        </p:xfrm>
        <a:graphic>
          <a:graphicData uri="http://schemas.openxmlformats.org/presentationml/2006/ole">
            <mc:AlternateContent xmlns:mc="http://schemas.openxmlformats.org/markup-compatibility/2006">
              <mc:Choice xmlns:v="urn:schemas-microsoft-com:vml" Requires="v">
                <p:oleObj spid="_x0000_s825369" name="Equation" r:id="rId3" imgW="2108200" imgH="939800" progId="Equation.DSMT4">
                  <p:embed/>
                </p:oleObj>
              </mc:Choice>
              <mc:Fallback>
                <p:oleObj name="Equation" r:id="rId3" imgW="2108200" imgH="939800" progId="Equation.DSMT4">
                  <p:embed/>
                  <p:pic>
                    <p:nvPicPr>
                      <p:cNvPr id="0" name=""/>
                      <p:cNvPicPr>
                        <a:picLocks noChangeAspect="1" noChangeArrowheads="1"/>
                      </p:cNvPicPr>
                      <p:nvPr/>
                    </p:nvPicPr>
                    <p:blipFill>
                      <a:blip r:embed="rId4"/>
                      <a:srcRect/>
                      <a:stretch>
                        <a:fillRect/>
                      </a:stretch>
                    </p:blipFill>
                    <p:spPr bwMode="auto">
                      <a:xfrm>
                        <a:off x="1608138" y="3451225"/>
                        <a:ext cx="72929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10E0131B-2050-F047-BDEA-5DB0D432336F}" type="slidenum">
              <a:rPr lang="en-US" sz="1700">
                <a:latin typeface="Times New Roman" charset="0"/>
              </a:rPr>
              <a:pPr/>
              <a:t>148</a:t>
            </a:fld>
            <a:endParaRPr lang="en-US" sz="1700">
              <a:latin typeface="Times New Roman" charset="0"/>
            </a:endParaRPr>
          </a:p>
        </p:txBody>
      </p:sp>
      <p:sp>
        <p:nvSpPr>
          <p:cNvPr id="8"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- 8</a:t>
            </a:r>
            <a:endParaRPr lang="en-US" sz="54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822960" y="1737360"/>
            <a:ext cx="9326880" cy="4937760"/>
          </a:xfrm>
        </p:spPr>
        <p:txBody>
          <a:bodyPr/>
          <a:lstStyle/>
          <a:p>
            <a:pPr>
              <a:defRPr/>
            </a:pPr>
            <a:r>
              <a:rPr lang="en-US" sz="3200" dirty="0" err="1"/>
              <a:t>Univariate</a:t>
            </a:r>
            <a:r>
              <a:rPr lang="en-US" sz="3200" dirty="0"/>
              <a:t> </a:t>
            </a:r>
            <a:r>
              <a:rPr lang="en-US" sz="3200" dirty="0" smtClean="0"/>
              <a:t>Analysis</a:t>
            </a:r>
          </a:p>
          <a:p>
            <a:pPr lvl="1">
              <a:defRPr/>
            </a:pPr>
            <a:r>
              <a:rPr lang="en-US" sz="2720" dirty="0" smtClean="0">
                <a:ea typeface="+mn-ea"/>
              </a:rPr>
              <a:t>Taylor series linearized variance of simple proportions:</a:t>
            </a:r>
          </a:p>
          <a:p>
            <a:pPr>
              <a:defRPr/>
            </a:pPr>
            <a:endParaRPr lang="en-US" sz="3200" dirty="0">
              <a:ea typeface="+mn-ea"/>
            </a:endParaRPr>
          </a:p>
          <a:p>
            <a:pPr marL="0" indent="0">
              <a:buNone/>
              <a:defRPr/>
            </a:pPr>
            <a:endParaRPr lang="en-US" dirty="0">
              <a:ea typeface="+mn-ea"/>
            </a:endParaRPr>
          </a:p>
          <a:p>
            <a:pPr>
              <a:defRPr/>
            </a:pPr>
            <a:endParaRPr lang="en-US" dirty="0" smtClean="0">
              <a:ea typeface="+mn-ea"/>
            </a:endParaRPr>
          </a:p>
          <a:p>
            <a:pPr lvl="1">
              <a:defRPr/>
            </a:pPr>
            <a:r>
              <a:rPr lang="en-US" sz="2720" dirty="0"/>
              <a:t>Confidence intervals: asymptotic normal method (assume asymptotic normality of sampling distributions)</a:t>
            </a:r>
          </a:p>
          <a:p>
            <a:pPr>
              <a:defRPr/>
            </a:pPr>
            <a:endParaRPr lang="en-US" dirty="0" smtClean="0">
              <a:ea typeface="+mn-ea"/>
            </a:endParaRPr>
          </a:p>
          <a:p>
            <a:pPr>
              <a:defRPr/>
            </a:pPr>
            <a:endParaRPr lang="en-US" dirty="0">
              <a:ea typeface="+mn-ea"/>
            </a:endParaRPr>
          </a:p>
          <a:p>
            <a:pPr>
              <a:defRPr/>
            </a:pPr>
            <a:endParaRPr lang="en-US" dirty="0" smtClean="0">
              <a:ea typeface="+mn-ea"/>
            </a:endParaRPr>
          </a:p>
          <a:p>
            <a:pPr>
              <a:defRPr/>
            </a:pPr>
            <a:endParaRPr lang="en-US" dirty="0" smtClean="0">
              <a:ea typeface="+mn-ea"/>
            </a:endParaRPr>
          </a:p>
        </p:txBody>
      </p:sp>
      <p:sp>
        <p:nvSpPr>
          <p:cNvPr id="18436" name="Rectangle 5"/>
          <p:cNvSpPr>
            <a:spLocks noChangeArrowheads="1"/>
          </p:cNvSpPr>
          <p:nvPr/>
        </p:nvSpPr>
        <p:spPr bwMode="auto">
          <a:xfrm>
            <a:off x="5375600" y="349840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18437" name="Object 4"/>
          <p:cNvGraphicFramePr>
            <a:graphicFrameLocks noChangeAspect="1"/>
          </p:cNvGraphicFramePr>
          <p:nvPr>
            <p:extLst>
              <p:ext uri="{D42A27DB-BD31-4B8C-83A1-F6EECF244321}">
                <p14:modId xmlns:p14="http://schemas.microsoft.com/office/powerpoint/2010/main" val="2312462736"/>
              </p:ext>
            </p:extLst>
          </p:nvPr>
        </p:nvGraphicFramePr>
        <p:xfrm>
          <a:off x="1811338" y="2971800"/>
          <a:ext cx="7881937" cy="1352550"/>
        </p:xfrm>
        <a:graphic>
          <a:graphicData uri="http://schemas.openxmlformats.org/presentationml/2006/ole">
            <mc:AlternateContent xmlns:mc="http://schemas.openxmlformats.org/markup-compatibility/2006">
              <mc:Choice xmlns:v="urn:schemas-microsoft-com:vml" Requires="v">
                <p:oleObj spid="_x0000_s826412" name="Equation" r:id="rId3" imgW="2527300" imgH="431800" progId="Equation.DSMT4">
                  <p:embed/>
                </p:oleObj>
              </mc:Choice>
              <mc:Fallback>
                <p:oleObj name="Equation" r:id="rId3" imgW="2527300" imgH="431800" progId="Equation.DSMT4">
                  <p:embed/>
                  <p:pic>
                    <p:nvPicPr>
                      <p:cNvPr id="0" name=""/>
                      <p:cNvPicPr>
                        <a:picLocks noChangeAspect="1" noChangeArrowheads="1"/>
                      </p:cNvPicPr>
                      <p:nvPr/>
                    </p:nvPicPr>
                    <p:blipFill>
                      <a:blip r:embed="rId4"/>
                      <a:srcRect/>
                      <a:stretch>
                        <a:fillRect/>
                      </a:stretch>
                    </p:blipFill>
                    <p:spPr bwMode="auto">
                      <a:xfrm>
                        <a:off x="1811338" y="2971800"/>
                        <a:ext cx="7881937" cy="1352550"/>
                      </a:xfrm>
                      <a:prstGeom prst="rect">
                        <a:avLst/>
                      </a:prstGeom>
                      <a:noFill/>
                      <a:ln>
                        <a:noFill/>
                      </a:ln>
                    </p:spPr>
                  </p:pic>
                </p:oleObj>
              </mc:Fallback>
            </mc:AlternateContent>
          </a:graphicData>
        </a:graphic>
      </p:graphicFrame>
      <p:sp>
        <p:nvSpPr>
          <p:cNvPr id="18438" name="Text Box 7"/>
          <p:cNvSpPr txBox="1">
            <a:spLocks noChangeArrowheads="1"/>
          </p:cNvSpPr>
          <p:nvPr/>
        </p:nvSpPr>
        <p:spPr bwMode="auto">
          <a:xfrm>
            <a:off x="1097281" y="5535930"/>
            <a:ext cx="56769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184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ED15E5B7-C8FE-744C-AD84-3CA717328BAB}" type="slidenum">
              <a:rPr lang="en-US" sz="1700">
                <a:latin typeface="Times New Roman" charset="0"/>
              </a:rPr>
              <a:pPr/>
              <a:t>149</a:t>
            </a:fld>
            <a:endParaRPr lang="en-US" sz="1700">
              <a:latin typeface="Times New Roman" charset="0"/>
            </a:endParaRPr>
          </a:p>
        </p:txBody>
      </p:sp>
      <p:sp>
        <p:nvSpPr>
          <p:cNvPr id="9"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- 9</a:t>
            </a:r>
            <a:endParaRPr lang="en-US" sz="5400" dirty="0">
              <a:latin typeface="+mn-lt"/>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2084371044"/>
              </p:ext>
            </p:extLst>
          </p:nvPr>
        </p:nvGraphicFramePr>
        <p:xfrm>
          <a:off x="1743075" y="5935663"/>
          <a:ext cx="5724525" cy="981075"/>
        </p:xfrm>
        <a:graphic>
          <a:graphicData uri="http://schemas.openxmlformats.org/presentationml/2006/ole">
            <mc:AlternateContent xmlns:mc="http://schemas.openxmlformats.org/markup-compatibility/2006">
              <mc:Choice xmlns:v="urn:schemas-microsoft-com:vml" Requires="v">
                <p:oleObj spid="_x0000_s826413" name="Equation" r:id="rId5" imgW="1701800" imgH="292100" progId="Equation.DSMT4">
                  <p:embed/>
                </p:oleObj>
              </mc:Choice>
              <mc:Fallback>
                <p:oleObj name="Equation" r:id="rId5" imgW="1701800" imgH="292100" progId="Equation.DSMT4">
                  <p:embed/>
                  <p:pic>
                    <p:nvPicPr>
                      <p:cNvPr id="0" name=""/>
                      <p:cNvPicPr>
                        <a:picLocks noChangeAspect="1" noChangeArrowheads="1"/>
                      </p:cNvPicPr>
                      <p:nvPr/>
                    </p:nvPicPr>
                    <p:blipFill>
                      <a:blip r:embed="rId6"/>
                      <a:srcRect/>
                      <a:stretch>
                        <a:fillRect/>
                      </a:stretch>
                    </p:blipFill>
                    <p:spPr bwMode="auto">
                      <a:xfrm>
                        <a:off x="1743075" y="5935663"/>
                        <a:ext cx="57245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sz="3200" dirty="0" err="1"/>
              <a:t>Univariate</a:t>
            </a:r>
            <a:r>
              <a:rPr lang="en-US" sz="3200" dirty="0"/>
              <a:t> Analysis: </a:t>
            </a:r>
            <a:r>
              <a:rPr lang="en-US" sz="3200" dirty="0" smtClean="0"/>
              <a:t>Multinomial</a:t>
            </a:r>
          </a:p>
          <a:p>
            <a:pPr lvl="1"/>
            <a:r>
              <a:rPr lang="en-US" sz="2720" dirty="0" smtClean="0"/>
              <a:t>Estimation </a:t>
            </a:r>
            <a:r>
              <a:rPr lang="en-US" sz="2720" dirty="0"/>
              <a:t>follows </a:t>
            </a:r>
            <a:r>
              <a:rPr lang="en-US" sz="2720" dirty="0" smtClean="0"/>
              <a:t>for </a:t>
            </a:r>
            <a:r>
              <a:rPr lang="en-US" sz="2720" dirty="0"/>
              <a:t>binary proportions:</a:t>
            </a:r>
          </a:p>
          <a:p>
            <a:endParaRPr lang="en-US" dirty="0">
              <a:latin typeface="Arial" charset="0"/>
            </a:endParaRPr>
          </a:p>
        </p:txBody>
      </p:sp>
      <p:sp>
        <p:nvSpPr>
          <p:cNvPr id="22532" name="Rectangle 5"/>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sp>
        <p:nvSpPr>
          <p:cNvPr id="225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78FA0E7E-9F93-914C-BB43-67ADBD72FB7D}" type="slidenum">
              <a:rPr lang="en-US" sz="1700">
                <a:latin typeface="Times New Roman" charset="0"/>
              </a:rPr>
              <a:pPr/>
              <a:t>150</a:t>
            </a:fld>
            <a:endParaRPr lang="en-US" sz="1700">
              <a:latin typeface="Times New Roman"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504511203"/>
              </p:ext>
            </p:extLst>
          </p:nvPr>
        </p:nvGraphicFramePr>
        <p:xfrm>
          <a:off x="1543050" y="3451225"/>
          <a:ext cx="7424738" cy="3262313"/>
        </p:xfrm>
        <a:graphic>
          <a:graphicData uri="http://schemas.openxmlformats.org/presentationml/2006/ole">
            <mc:AlternateContent xmlns:mc="http://schemas.openxmlformats.org/markup-compatibility/2006">
              <mc:Choice xmlns:v="urn:schemas-microsoft-com:vml" Requires="v">
                <p:oleObj spid="_x0000_s829465" name="Equation" r:id="rId3" imgW="2146300" imgH="939800" progId="Equation.DSMT4">
                  <p:embed/>
                </p:oleObj>
              </mc:Choice>
              <mc:Fallback>
                <p:oleObj name="Equation" r:id="rId3" imgW="2146300" imgH="939800" progId="Equation.DSMT4">
                  <p:embed/>
                  <p:pic>
                    <p:nvPicPr>
                      <p:cNvPr id="0" name=""/>
                      <p:cNvPicPr>
                        <a:picLocks noChangeAspect="1" noChangeArrowheads="1"/>
                      </p:cNvPicPr>
                      <p:nvPr/>
                    </p:nvPicPr>
                    <p:blipFill>
                      <a:blip r:embed="rId4"/>
                      <a:srcRect/>
                      <a:stretch>
                        <a:fillRect/>
                      </a:stretch>
                    </p:blipFill>
                    <p:spPr bwMode="auto">
                      <a:xfrm>
                        <a:off x="1543050" y="3451225"/>
                        <a:ext cx="742473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- 10</a:t>
            </a:r>
            <a:endParaRPr lang="en-US" sz="54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822960" y="1920240"/>
            <a:ext cx="9326880" cy="4937760"/>
          </a:xfrm>
        </p:spPr>
        <p:txBody>
          <a:bodyPr/>
          <a:lstStyle/>
          <a:p>
            <a:r>
              <a:rPr lang="en-US" sz="3200" dirty="0" err="1"/>
              <a:t>Univariate</a:t>
            </a:r>
            <a:r>
              <a:rPr lang="en-US" sz="3200" dirty="0"/>
              <a:t> Analysis: </a:t>
            </a:r>
            <a:r>
              <a:rPr lang="en-US" sz="3200" dirty="0" smtClean="0"/>
              <a:t>Multinomial</a:t>
            </a:r>
          </a:p>
          <a:p>
            <a:pPr lvl="1"/>
            <a:r>
              <a:rPr lang="en-US" sz="2720" dirty="0" smtClean="0"/>
              <a:t>Variance </a:t>
            </a:r>
            <a:r>
              <a:rPr lang="en-US" sz="2720" dirty="0"/>
              <a:t>estimation by </a:t>
            </a:r>
            <a:r>
              <a:rPr lang="en-US" sz="2720" dirty="0" smtClean="0"/>
              <a:t>Taylor series linearization </a:t>
            </a:r>
            <a:r>
              <a:rPr lang="en-US" sz="2720" dirty="0"/>
              <a:t>or Replication</a:t>
            </a:r>
          </a:p>
          <a:p>
            <a:pPr lvl="1"/>
            <a:r>
              <a:rPr lang="en-US" sz="2720" dirty="0" smtClean="0"/>
              <a:t>Goodness </a:t>
            </a:r>
            <a:r>
              <a:rPr lang="en-US" sz="2720" dirty="0"/>
              <a:t>of Fit Hypothesis </a:t>
            </a:r>
            <a:r>
              <a:rPr lang="en-US" sz="2720" dirty="0" smtClean="0"/>
              <a:t>test</a:t>
            </a:r>
            <a:endParaRPr lang="en-US" sz="2720" baseline="-12000" dirty="0"/>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ABC72937-096F-6D4B-8C3A-732325DA4A32}" type="slidenum">
              <a:rPr lang="en-US" sz="1700">
                <a:latin typeface="Times New Roman" charset="0"/>
              </a:rPr>
              <a:pPr/>
              <a:t>151</a:t>
            </a:fld>
            <a:endParaRPr lang="en-US" sz="1700">
              <a:latin typeface="Times New Roman" charset="0"/>
            </a:endParaRPr>
          </a:p>
        </p:txBody>
      </p:sp>
      <p:sp>
        <p:nvSpPr>
          <p:cNvPr id="5" name="Rectangle 2"/>
          <p:cNvSpPr txBox="1">
            <a:spLocks noChangeArrowheads="1"/>
          </p:cNvSpPr>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- 11</a:t>
            </a:r>
            <a:endParaRPr lang="en-US" sz="54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33600"/>
            <a:ext cx="9875520" cy="1371600"/>
          </a:xfrm>
        </p:spPr>
        <p:txBody>
          <a:bodyPr/>
          <a:lstStyle/>
          <a:p>
            <a:r>
              <a:rPr lang="en-US" sz="3200" dirty="0">
                <a:latin typeface="+mn-lt"/>
              </a:rPr>
              <a:t>Estimated </a:t>
            </a:r>
            <a:r>
              <a:rPr lang="en-US" sz="3200" dirty="0" smtClean="0">
                <a:latin typeface="+mn-lt"/>
              </a:rPr>
              <a:t>distribution: Hypertension </a:t>
            </a:r>
            <a:r>
              <a:rPr lang="en-US" sz="3200" dirty="0">
                <a:latin typeface="+mn-lt"/>
              </a:rPr>
              <a:t>Status by </a:t>
            </a:r>
            <a:r>
              <a:rPr lang="en-US" sz="3200" dirty="0" smtClean="0">
                <a:latin typeface="+mn-lt"/>
              </a:rPr>
              <a:t>Gender (Source</a:t>
            </a:r>
            <a:r>
              <a:rPr lang="en-US" sz="3200" dirty="0">
                <a:latin typeface="+mn-lt"/>
              </a:rPr>
              <a:t>: NHANES 2005-</a:t>
            </a:r>
            <a:r>
              <a:rPr lang="en-US" sz="3200" dirty="0" smtClean="0">
                <a:latin typeface="+mn-lt"/>
              </a:rPr>
              <a:t>06)</a:t>
            </a:r>
            <a:endParaRPr lang="en-US" sz="3200" dirty="0">
              <a:latin typeface="+mn-lt"/>
            </a:endParaRPr>
          </a:p>
        </p:txBody>
      </p:sp>
      <p:pic>
        <p:nvPicPr>
          <p:cNvPr id="27651"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438400" y="3581400"/>
            <a:ext cx="6050280" cy="4428780"/>
          </a:xfrm>
        </p:spPr>
      </p:pic>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4166170-51B3-974C-BFE1-8E610E499199}" type="slidenum">
              <a:rPr lang="en-US" sz="1700">
                <a:latin typeface="Times New Roman" charset="0"/>
              </a:rPr>
              <a:pPr/>
              <a:t>152</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- 12</a:t>
            </a:r>
            <a:endParaRPr lang="en-US" sz="54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762000" y="1676400"/>
            <a:ext cx="9326880" cy="1371600"/>
          </a:xfrm>
        </p:spPr>
        <p:txBody>
          <a:bodyPr/>
          <a:lstStyle/>
          <a:p>
            <a:pPr algn="l"/>
            <a:r>
              <a:rPr lang="en-US" sz="3200" dirty="0">
                <a:latin typeface="+mn-lt"/>
              </a:rPr>
              <a:t>NCS-R: MDE x </a:t>
            </a:r>
            <a:r>
              <a:rPr lang="en-US" sz="3200" dirty="0" smtClean="0">
                <a:latin typeface="+mn-lt"/>
              </a:rPr>
              <a:t>Gender, Weighted </a:t>
            </a:r>
            <a:r>
              <a:rPr lang="en-US" sz="3200" dirty="0">
                <a:latin typeface="+mn-lt"/>
              </a:rPr>
              <a:t>Estimates of Total Proportions</a:t>
            </a:r>
          </a:p>
        </p:txBody>
      </p:sp>
      <p:graphicFrame>
        <p:nvGraphicFramePr>
          <p:cNvPr id="63545" name="Group 57"/>
          <p:cNvGraphicFramePr>
            <a:graphicFrameLocks noGrp="1"/>
          </p:cNvGraphicFramePr>
          <p:nvPr>
            <p:ph type="tbl" idx="1"/>
            <p:extLst>
              <p:ext uri="{D42A27DB-BD31-4B8C-83A1-F6EECF244321}">
                <p14:modId xmlns:p14="http://schemas.microsoft.com/office/powerpoint/2010/main" val="3531466621"/>
              </p:ext>
            </p:extLst>
          </p:nvPr>
        </p:nvGraphicFramePr>
        <p:xfrm>
          <a:off x="1143000" y="3048000"/>
          <a:ext cx="8625840" cy="4601174"/>
        </p:xfrm>
        <a:graphic>
          <a:graphicData uri="http://schemas.openxmlformats.org/drawingml/2006/table">
            <a:tbl>
              <a:tblPr/>
              <a:tblGrid>
                <a:gridCol w="2156460"/>
                <a:gridCol w="2156460"/>
                <a:gridCol w="2156460"/>
                <a:gridCol w="2156460"/>
              </a:tblGrid>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MDE=NO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MDE=YES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(1)</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Total</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MEN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(A)</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2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WOMEN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(B)</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3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mn-lt"/>
                        </a:rPr>
                        <a:t>Total</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mn-lt"/>
                      </a:endParaRP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26" name="Rectangle 34"/>
          <p:cNvSpPr>
            <a:spLocks noChangeArrowheads="1"/>
          </p:cNvSpPr>
          <p:nvPr/>
        </p:nvSpPr>
        <p:spPr bwMode="auto">
          <a:xfrm>
            <a:off x="5375600" y="3475549"/>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sp>
        <p:nvSpPr>
          <p:cNvPr id="297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C7122134-9549-E64E-A24E-B0793DB20735}" type="slidenum">
              <a:rPr lang="en-US" sz="1700">
                <a:latin typeface="Times New Roman" charset="0"/>
              </a:rPr>
              <a:pPr/>
              <a:t>153</a:t>
            </a:fld>
            <a:endParaRPr lang="en-US" sz="1700">
              <a:latin typeface="Times New Roman" charset="0"/>
            </a:endParaRPr>
          </a:p>
        </p:txBody>
      </p:sp>
      <p:sp>
        <p:nvSpPr>
          <p:cNvPr id="6"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- 13</a:t>
            </a:r>
            <a:endParaRPr lang="en-US" sz="54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Object 4"/>
          <p:cNvGraphicFramePr>
            <a:graphicFrameLocks noGrp="1" noChangeAspect="1"/>
          </p:cNvGraphicFramePr>
          <p:nvPr>
            <p:ph idx="1"/>
            <p:extLst>
              <p:ext uri="{D42A27DB-BD31-4B8C-83A1-F6EECF244321}">
                <p14:modId xmlns:p14="http://schemas.microsoft.com/office/powerpoint/2010/main" val="4022204662"/>
              </p:ext>
            </p:extLst>
          </p:nvPr>
        </p:nvGraphicFramePr>
        <p:xfrm>
          <a:off x="2506663" y="2438400"/>
          <a:ext cx="5892800" cy="4876800"/>
        </p:xfrm>
        <a:graphic>
          <a:graphicData uri="http://schemas.openxmlformats.org/presentationml/2006/ole">
            <mc:AlternateContent xmlns:mc="http://schemas.openxmlformats.org/markup-compatibility/2006">
              <mc:Choice xmlns:v="urn:schemas-microsoft-com:vml" Requires="v">
                <p:oleObj spid="_x0000_s834585" name="Equation" r:id="rId3" imgW="1841500" imgH="1524000" progId="Equation.DSMT4">
                  <p:embed/>
                </p:oleObj>
              </mc:Choice>
              <mc:Fallback>
                <p:oleObj name="Equation" r:id="rId3" imgW="1841500" imgH="1524000" progId="Equation.DSMT4">
                  <p:embed/>
                  <p:pic>
                    <p:nvPicPr>
                      <p:cNvPr id="0" name=""/>
                      <p:cNvPicPr>
                        <a:picLocks noChangeAspect="1" noChangeArrowheads="1"/>
                      </p:cNvPicPr>
                      <p:nvPr/>
                    </p:nvPicPr>
                    <p:blipFill>
                      <a:blip r:embed="rId4"/>
                      <a:srcRect/>
                      <a:stretch>
                        <a:fillRect/>
                      </a:stretch>
                    </p:blipFill>
                    <p:spPr bwMode="auto">
                      <a:xfrm>
                        <a:off x="2506663" y="2438400"/>
                        <a:ext cx="58928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FEF5DFDE-04F0-8844-829B-15CEB9EBE46A}" type="slidenum">
              <a:rPr lang="en-US" sz="1700">
                <a:latin typeface="Times New Roman" charset="0"/>
              </a:rPr>
              <a:pPr/>
              <a:t>154</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- 14</a:t>
            </a:r>
            <a:endParaRPr lang="en-US" sz="54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atin typeface="Arial" charset="0"/>
              </a:rPr>
              <a:t> </a:t>
            </a:r>
          </a:p>
        </p:txBody>
      </p:sp>
      <p:sp>
        <p:nvSpPr>
          <p:cNvPr id="35843" name="Rectangle 3"/>
          <p:cNvSpPr>
            <a:spLocks noGrp="1" noChangeArrowheads="1"/>
          </p:cNvSpPr>
          <p:nvPr>
            <p:ph type="body" idx="1"/>
          </p:nvPr>
        </p:nvSpPr>
        <p:spPr>
          <a:xfrm>
            <a:off x="838200" y="1752600"/>
            <a:ext cx="9311640" cy="5920740"/>
          </a:xfrm>
        </p:spPr>
        <p:txBody>
          <a:bodyPr/>
          <a:lstStyle/>
          <a:p>
            <a:r>
              <a:rPr lang="en-US" sz="3200" dirty="0"/>
              <a:t>The logistic regression (or </a:t>
            </a:r>
            <a:r>
              <a:rPr lang="en-US" sz="3200" dirty="0" err="1"/>
              <a:t>Probit</a:t>
            </a:r>
            <a:r>
              <a:rPr lang="en-US" sz="3200" dirty="0"/>
              <a:t>, CLL) model framework can be used analyze categorical data when one variable can be designated as the dependent variable and other variables as explanatory or predictor variables. </a:t>
            </a:r>
          </a:p>
          <a:p>
            <a:r>
              <a:rPr lang="en-US" sz="3200" dirty="0"/>
              <a:t>Many times we are interested only in investigating associations between a set of categorical variables.</a:t>
            </a:r>
          </a:p>
          <a:p>
            <a:r>
              <a:rPr lang="en-US" sz="3200" dirty="0"/>
              <a:t>A common approach is to compute a chi-square statistic under the null hypothesis, and fail to reject the null hypothesis if this chi-square statistic is within the range of values that would be expected.</a:t>
            </a: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21F151B5-B077-A648-B05E-50483E3667FA}" type="slidenum">
              <a:rPr lang="en-US" sz="1700">
                <a:latin typeface="Times New Roman" charset="0"/>
              </a:rPr>
              <a:pPr/>
              <a:t>155</a:t>
            </a:fld>
            <a:endParaRPr lang="en-US" sz="1700">
              <a:latin typeface="Times New Roman" charset="0"/>
            </a:endParaRPr>
          </a:p>
        </p:txBody>
      </p:sp>
      <p:sp>
        <p:nvSpPr>
          <p:cNvPr id="5"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- 15</a:t>
            </a:r>
            <a:endParaRPr lang="en-US" sz="54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Descriptive analysis - </a:t>
            </a:r>
            <a:r>
              <a:rPr lang="en-US" dirty="0" smtClean="0"/>
              <a:t>4</a:t>
            </a:r>
            <a:endParaRPr lang="en-US" dirty="0">
              <a:ea typeface="+mj-ea"/>
            </a:endParaRPr>
          </a:p>
        </p:txBody>
      </p:sp>
      <p:pic>
        <p:nvPicPr>
          <p:cNvPr id="10752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2960" y="2011680"/>
            <a:ext cx="4663440" cy="5394960"/>
          </a:xfrm>
        </p:spPr>
      </p:pic>
      <p:sp>
        <p:nvSpPr>
          <p:cNvPr id="107524" name="Content Placeholder 4"/>
          <p:cNvSpPr>
            <a:spLocks noGrp="1"/>
          </p:cNvSpPr>
          <p:nvPr>
            <p:ph sz="quarter" idx="2"/>
          </p:nvPr>
        </p:nvSpPr>
        <p:spPr>
          <a:xfrm>
            <a:off x="5814060" y="2089786"/>
            <a:ext cx="4663440" cy="4768214"/>
          </a:xfrm>
        </p:spPr>
        <p:txBody>
          <a:bodyPr/>
          <a:lstStyle/>
          <a:p>
            <a:pPr eaLnBrk="1" hangingPunct="1">
              <a:buFont typeface="Wingdings" charset="0"/>
              <a:buNone/>
            </a:pPr>
            <a:r>
              <a:rPr lang="en-US" sz="2880" dirty="0">
                <a:latin typeface="+mj-lt"/>
              </a:rPr>
              <a:t>WEIGHT BY NCSRWTSH.</a:t>
            </a:r>
          </a:p>
          <a:p>
            <a:pPr eaLnBrk="1" hangingPunct="1">
              <a:buFont typeface="Wingdings" charset="0"/>
              <a:buNone/>
            </a:pPr>
            <a:r>
              <a:rPr lang="en-US" sz="2880" dirty="0">
                <a:latin typeface="+mj-lt"/>
              </a:rPr>
              <a:t>GRAPH</a:t>
            </a:r>
          </a:p>
          <a:p>
            <a:pPr eaLnBrk="1" hangingPunct="1">
              <a:buFont typeface="Wingdings" charset="0"/>
              <a:buNone/>
            </a:pPr>
            <a:r>
              <a:rPr lang="en-US" sz="2880" dirty="0">
                <a:latin typeface="+mj-lt"/>
              </a:rPr>
              <a:t>  /BAR(SIMPLE)=PCT BY mde.</a:t>
            </a:r>
          </a:p>
          <a:p>
            <a:pPr eaLnBrk="1" hangingPunct="1">
              <a:buFont typeface="Wingdings" charset="0"/>
              <a:buNone/>
            </a:pPr>
            <a:endParaRPr lang="en-US" sz="2880" dirty="0">
              <a:latin typeface="+mj-lt"/>
            </a:endParaRPr>
          </a:p>
          <a:p>
            <a:pPr eaLnBrk="1" hangingPunct="1">
              <a:buFont typeface="Wingdings" charset="0"/>
              <a:buNone/>
            </a:pPr>
            <a:r>
              <a:rPr lang="en-US" sz="2880" dirty="0">
                <a:latin typeface="+mj-lt"/>
              </a:rPr>
              <a:t>Weighted percentages for MDE (0,1)</a:t>
            </a:r>
          </a:p>
          <a:p>
            <a:pPr eaLnBrk="1" hangingPunct="1">
              <a:buFont typeface="Wingdings" charset="0"/>
              <a:buNone/>
            </a:pPr>
            <a:endParaRPr lang="en-US" sz="2880" dirty="0">
              <a:latin typeface="+mj-lt"/>
            </a:endParaRPr>
          </a:p>
          <a:p>
            <a:pPr eaLnBrk="1" hangingPunct="1">
              <a:buFont typeface="Wingdings" charset="0"/>
              <a:buNone/>
            </a:pPr>
            <a:r>
              <a:rPr lang="en-US" sz="2880" dirty="0">
                <a:latin typeface="+mj-lt"/>
              </a:rPr>
              <a:t>Nearly 20% responded yes (1)</a:t>
            </a:r>
          </a:p>
          <a:p>
            <a:pPr eaLnBrk="1" hangingPunct="1"/>
            <a:endParaRPr lang="en-US" sz="2400" dirty="0">
              <a:latin typeface="Tw Cen MT" charset="0"/>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E64D317-BD50-3146-9524-BE02E133D8E0}" type="slidenum">
              <a:rPr lang="en-US" sz="1440">
                <a:solidFill>
                  <a:srgbClr val="FFFFFF"/>
                </a:solidFill>
              </a:rPr>
              <a:pPr eaLnBrk="1" hangingPunct="1">
                <a:lnSpc>
                  <a:spcPct val="80000"/>
                </a:lnSpc>
              </a:pPr>
              <a:t>111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31520" y="1770188"/>
            <a:ext cx="10088880" cy="7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p>
            <a:pPr marL="457200" indent="-457200" algn="l">
              <a:lnSpc>
                <a:spcPct val="90000"/>
              </a:lnSpc>
              <a:spcBef>
                <a:spcPct val="50000"/>
              </a:spcBef>
              <a:buFont typeface="Arial"/>
              <a:buChar char="•"/>
            </a:pPr>
            <a:r>
              <a:rPr lang="en-US" sz="3400" dirty="0">
                <a:latin typeface="Times New Roman" charset="0"/>
              </a:rPr>
              <a:t> </a:t>
            </a:r>
            <a:r>
              <a:rPr lang="en-US" sz="3200" dirty="0">
                <a:latin typeface="+mn-lt"/>
              </a:rPr>
              <a:t>Chi-square Tests: Pearson and Likelihood </a:t>
            </a:r>
            <a:r>
              <a:rPr lang="en-US" sz="3200" dirty="0" smtClean="0">
                <a:latin typeface="+mn-lt"/>
              </a:rPr>
              <a:t>Ratio</a:t>
            </a:r>
          </a:p>
          <a:p>
            <a:pPr marL="1005840" lvl="1" indent="-457200" algn="l">
              <a:lnSpc>
                <a:spcPct val="90000"/>
              </a:lnSpc>
              <a:spcBef>
                <a:spcPct val="50000"/>
              </a:spcBef>
              <a:buFont typeface="Arial"/>
              <a:buChar char="•"/>
            </a:pPr>
            <a:r>
              <a:rPr lang="en-US" sz="2400" dirty="0" smtClean="0">
                <a:latin typeface="+mn-lt"/>
              </a:rPr>
              <a:t>The </a:t>
            </a:r>
            <a:r>
              <a:rPr lang="en-US" sz="2400" dirty="0">
                <a:latin typeface="+mn-lt"/>
              </a:rPr>
              <a:t>chi-square test statistic is a measure of distance between the expected and observed counts in </a:t>
            </a:r>
            <a:r>
              <a:rPr lang="en-US" sz="2400" dirty="0" smtClean="0">
                <a:latin typeface="+mn-lt"/>
              </a:rPr>
              <a:t>cells.</a:t>
            </a:r>
          </a:p>
          <a:p>
            <a:pPr marL="891540" lvl="1" indent="-342900" algn="l">
              <a:lnSpc>
                <a:spcPct val="90000"/>
              </a:lnSpc>
              <a:spcBef>
                <a:spcPct val="50000"/>
              </a:spcBef>
              <a:buFont typeface="Arial"/>
              <a:buChar char="•"/>
            </a:pPr>
            <a:r>
              <a:rPr lang="en-US" sz="2400" dirty="0" smtClean="0">
                <a:latin typeface="+mn-lt"/>
              </a:rPr>
              <a:t>Pearson</a:t>
            </a: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endParaRPr lang="en-US" sz="2400" dirty="0" smtClean="0">
              <a:latin typeface="+mn-lt"/>
            </a:endParaRPr>
          </a:p>
          <a:p>
            <a:pPr marL="891540" lvl="1" indent="-342900" algn="l">
              <a:lnSpc>
                <a:spcPct val="90000"/>
              </a:lnSpc>
              <a:spcBef>
                <a:spcPct val="50000"/>
              </a:spcBef>
              <a:buFont typeface="Arial"/>
              <a:buChar char="•"/>
            </a:pPr>
            <a:r>
              <a:rPr lang="en-US" sz="2400" dirty="0" smtClean="0">
                <a:latin typeface="+mn-lt"/>
              </a:rPr>
              <a:t>Likelihood Ratio</a:t>
            </a: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endParaRPr lang="en-US" sz="2400" dirty="0" smtClean="0">
              <a:latin typeface="+mn-lt"/>
            </a:endParaRPr>
          </a:p>
          <a:p>
            <a:pPr marL="891540" lvl="1" indent="-342900" algn="l">
              <a:lnSpc>
                <a:spcPct val="90000"/>
              </a:lnSpc>
              <a:spcBef>
                <a:spcPct val="50000"/>
              </a:spcBef>
              <a:buFont typeface="Arial"/>
              <a:buChar char="•"/>
            </a:pPr>
            <a:endParaRPr lang="en-US" sz="2400" dirty="0">
              <a:latin typeface="+mn-lt"/>
            </a:endParaRPr>
          </a:p>
          <a:p>
            <a:pPr marL="891540" lvl="1" indent="-342900" algn="l">
              <a:lnSpc>
                <a:spcPct val="90000"/>
              </a:lnSpc>
              <a:spcBef>
                <a:spcPct val="50000"/>
              </a:spcBef>
              <a:buFont typeface="Arial"/>
              <a:buChar char="•"/>
            </a:pPr>
            <a:r>
              <a:rPr lang="en-US" sz="2400" dirty="0" smtClean="0">
                <a:latin typeface="+mn-lt"/>
              </a:rPr>
              <a:t>If </a:t>
            </a:r>
            <a:r>
              <a:rPr lang="en-US" sz="2400" dirty="0">
                <a:latin typeface="+mn-lt"/>
              </a:rPr>
              <a:t>the observed data are consistent with the null hypothesis, then we would expect this distance measure (the test statistic) to be small.</a:t>
            </a:r>
          </a:p>
          <a:p>
            <a:pPr>
              <a:lnSpc>
                <a:spcPct val="90000"/>
              </a:lnSpc>
              <a:spcBef>
                <a:spcPct val="50000"/>
              </a:spcBef>
              <a:buFontTx/>
              <a:buChar char="•"/>
            </a:pPr>
            <a:endParaRPr lang="en-US" sz="3400" dirty="0">
              <a:latin typeface="Times New Roman" charset="0"/>
            </a:endParaRPr>
          </a:p>
          <a:p>
            <a:pPr>
              <a:lnSpc>
                <a:spcPct val="90000"/>
              </a:lnSpc>
              <a:spcBef>
                <a:spcPct val="50000"/>
              </a:spcBef>
              <a:buFontTx/>
              <a:buChar char="•"/>
            </a:pPr>
            <a:endParaRPr lang="en-US" sz="3400" dirty="0">
              <a:latin typeface="Times New Roman" charset="0"/>
            </a:endParaRPr>
          </a:p>
        </p:txBody>
      </p:sp>
      <p:sp>
        <p:nvSpPr>
          <p:cNvPr id="36867" name="Text Box 5"/>
          <p:cNvSpPr txBox="1">
            <a:spLocks noChangeArrowheads="1"/>
          </p:cNvSpPr>
          <p:nvPr/>
        </p:nvSpPr>
        <p:spPr bwMode="auto">
          <a:xfrm>
            <a:off x="914401" y="506730"/>
            <a:ext cx="468249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36869" name="Rectangle 8"/>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36870" name="Object 7"/>
          <p:cNvGraphicFramePr>
            <a:graphicFrameLocks noChangeAspect="1"/>
          </p:cNvGraphicFramePr>
          <p:nvPr>
            <p:extLst>
              <p:ext uri="{D42A27DB-BD31-4B8C-83A1-F6EECF244321}">
                <p14:modId xmlns:p14="http://schemas.microsoft.com/office/powerpoint/2010/main" val="1404170964"/>
              </p:ext>
            </p:extLst>
          </p:nvPr>
        </p:nvGraphicFramePr>
        <p:xfrm>
          <a:off x="1752600" y="3657600"/>
          <a:ext cx="6702425" cy="1201737"/>
        </p:xfrm>
        <a:graphic>
          <a:graphicData uri="http://schemas.openxmlformats.org/presentationml/2006/ole">
            <mc:AlternateContent xmlns:mc="http://schemas.openxmlformats.org/markup-compatibility/2006">
              <mc:Choice xmlns:v="urn:schemas-microsoft-com:vml" Requires="v">
                <p:oleObj spid="_x0000_s837676" name="Equation" r:id="rId3" imgW="2120900" imgH="381000" progId="Equation.DSMT4">
                  <p:embed/>
                </p:oleObj>
              </mc:Choice>
              <mc:Fallback>
                <p:oleObj name="Equation" r:id="rId3" imgW="2120900" imgH="381000" progId="Equation.DSMT4">
                  <p:embed/>
                  <p:pic>
                    <p:nvPicPr>
                      <p:cNvPr id="0" name=""/>
                      <p:cNvPicPr>
                        <a:picLocks noChangeAspect="1" noChangeArrowheads="1"/>
                      </p:cNvPicPr>
                      <p:nvPr/>
                    </p:nvPicPr>
                    <p:blipFill>
                      <a:blip r:embed="rId4"/>
                      <a:srcRect/>
                      <a:stretch>
                        <a:fillRect/>
                      </a:stretch>
                    </p:blipFill>
                    <p:spPr bwMode="auto">
                      <a:xfrm>
                        <a:off x="1752600" y="3657600"/>
                        <a:ext cx="67024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Rectangle 10"/>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36872" name="Object 9"/>
          <p:cNvGraphicFramePr>
            <a:graphicFrameLocks noChangeAspect="1"/>
          </p:cNvGraphicFramePr>
          <p:nvPr>
            <p:extLst>
              <p:ext uri="{D42A27DB-BD31-4B8C-83A1-F6EECF244321}">
                <p14:modId xmlns:p14="http://schemas.microsoft.com/office/powerpoint/2010/main" val="3006578335"/>
              </p:ext>
            </p:extLst>
          </p:nvPr>
        </p:nvGraphicFramePr>
        <p:xfrm>
          <a:off x="1752600" y="5257800"/>
          <a:ext cx="4932363" cy="1571625"/>
        </p:xfrm>
        <a:graphic>
          <a:graphicData uri="http://schemas.openxmlformats.org/presentationml/2006/ole">
            <mc:AlternateContent xmlns:mc="http://schemas.openxmlformats.org/markup-compatibility/2006">
              <mc:Choice xmlns:v="urn:schemas-microsoft-com:vml" Requires="v">
                <p:oleObj spid="_x0000_s837677" name="Equation" r:id="rId5" imgW="1930400" imgH="533400" progId="Equation.DSMT4">
                  <p:embed/>
                </p:oleObj>
              </mc:Choice>
              <mc:Fallback>
                <p:oleObj name="Equation" r:id="rId5" imgW="1930400" imgH="533400" progId="Equation.DSMT4">
                  <p:embed/>
                  <p:pic>
                    <p:nvPicPr>
                      <p:cNvPr id="0" name=""/>
                      <p:cNvPicPr>
                        <a:picLocks noChangeAspect="1" noChangeArrowheads="1"/>
                      </p:cNvPicPr>
                      <p:nvPr/>
                    </p:nvPicPr>
                    <p:blipFill>
                      <a:blip r:embed="rId6"/>
                      <a:srcRect/>
                      <a:stretch>
                        <a:fillRect/>
                      </a:stretch>
                    </p:blipFill>
                    <p:spPr bwMode="auto">
                      <a:xfrm>
                        <a:off x="1752600" y="5257800"/>
                        <a:ext cx="49323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FAFDD8B2-EBD4-7940-917C-994D977EC18D}" type="slidenum">
              <a:rPr lang="en-US" sz="1700">
                <a:latin typeface="Times New Roman" charset="0"/>
              </a:rPr>
              <a:pPr/>
              <a:t>156</a:t>
            </a:fld>
            <a:endParaRPr lang="en-US" sz="1700">
              <a:latin typeface="Times New Roman" charset="0"/>
            </a:endParaRPr>
          </a:p>
        </p:txBody>
      </p:sp>
      <p:sp>
        <p:nvSpPr>
          <p:cNvPr id="10" name="Rectangle 2"/>
          <p:cNvSpPr txBox="1">
            <a:spLocks noChangeArrowheads="1"/>
          </p:cNvSpPr>
          <p:nvPr/>
        </p:nvSpPr>
        <p:spPr bwMode="auto">
          <a:xfrm>
            <a:off x="609600" y="2286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- 16</a:t>
            </a:r>
            <a:endParaRPr lang="en-US" sz="54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97280" y="2286000"/>
            <a:ext cx="9052560" cy="2377440"/>
          </a:xfrm>
        </p:spPr>
        <p:txBody>
          <a:bodyPr/>
          <a:lstStyle/>
          <a:p>
            <a:pPr>
              <a:lnSpc>
                <a:spcPct val="90000"/>
              </a:lnSpc>
            </a:pPr>
            <a:r>
              <a:rPr lang="en-US" sz="3600" dirty="0"/>
              <a:t>Adjusting for Design </a:t>
            </a:r>
            <a:r>
              <a:rPr lang="en-US" sz="3600" dirty="0" smtClean="0"/>
              <a:t>Effects</a:t>
            </a:r>
          </a:p>
          <a:p>
            <a:pPr lvl="1">
              <a:lnSpc>
                <a:spcPct val="90000"/>
              </a:lnSpc>
            </a:pPr>
            <a:r>
              <a:rPr lang="en-US" sz="2920" dirty="0" smtClean="0"/>
              <a:t>How </a:t>
            </a:r>
            <a:r>
              <a:rPr lang="en-US" sz="2920" dirty="0"/>
              <a:t>to incorporate the design features into this analysis? </a:t>
            </a:r>
            <a:endParaRPr lang="en-US" sz="2920" dirty="0" smtClean="0"/>
          </a:p>
          <a:p>
            <a:pPr lvl="1">
              <a:lnSpc>
                <a:spcPct val="90000"/>
              </a:lnSpc>
            </a:pPr>
            <a:r>
              <a:rPr lang="en-US" sz="2920" dirty="0" smtClean="0"/>
              <a:t>Since </a:t>
            </a:r>
            <a:r>
              <a:rPr lang="en-US" sz="2920" dirty="0"/>
              <a:t>ignoring the design features (weighting) can introduce bias in the estimated proportions that goes into making the Chi-square statistics, the above analysis is not valid.</a:t>
            </a:r>
          </a:p>
          <a:p>
            <a:pPr>
              <a:lnSpc>
                <a:spcPct val="90000"/>
              </a:lnSpc>
            </a:pPr>
            <a:r>
              <a:rPr lang="en-US" sz="3400" dirty="0"/>
              <a:t>Two approaches:</a:t>
            </a:r>
          </a:p>
          <a:p>
            <a:pPr lvl="1">
              <a:lnSpc>
                <a:spcPct val="90000"/>
              </a:lnSpc>
            </a:pPr>
            <a:r>
              <a:rPr lang="en-US" sz="2900" dirty="0" err="1"/>
              <a:t>Fellegi</a:t>
            </a:r>
            <a:r>
              <a:rPr lang="en-US" sz="2900" dirty="0"/>
              <a:t> (JASA, 1980) corrects the SRS Chi-square statistic. </a:t>
            </a:r>
          </a:p>
          <a:p>
            <a:pPr lvl="1">
              <a:lnSpc>
                <a:spcPct val="90000"/>
              </a:lnSpc>
            </a:pPr>
            <a:r>
              <a:rPr lang="en-US" sz="2900" dirty="0" err="1"/>
              <a:t>Rao</a:t>
            </a:r>
            <a:r>
              <a:rPr lang="en-US" sz="2900" dirty="0"/>
              <a:t>-Scott (1984, </a:t>
            </a:r>
            <a:r>
              <a:rPr lang="en-US" sz="2900" dirty="0" err="1"/>
              <a:t>Biometrika</a:t>
            </a:r>
            <a:r>
              <a:rPr lang="en-US" sz="2900" dirty="0"/>
              <a:t>), </a:t>
            </a:r>
            <a:r>
              <a:rPr lang="en-US" sz="2900" dirty="0" err="1"/>
              <a:t>Rao</a:t>
            </a:r>
            <a:r>
              <a:rPr lang="en-US" sz="2900" dirty="0"/>
              <a:t>-Thomas (1987)</a:t>
            </a:r>
          </a:p>
        </p:txBody>
      </p:sp>
      <p:graphicFrame>
        <p:nvGraphicFramePr>
          <p:cNvPr id="37892" name="Object 4"/>
          <p:cNvGraphicFramePr>
            <a:graphicFrameLocks noChangeAspect="1"/>
          </p:cNvGraphicFramePr>
          <p:nvPr/>
        </p:nvGraphicFramePr>
        <p:xfrm>
          <a:off x="480060" y="11430"/>
          <a:ext cx="137160" cy="213360"/>
        </p:xfrm>
        <a:graphic>
          <a:graphicData uri="http://schemas.openxmlformats.org/presentationml/2006/ole">
            <mc:AlternateContent xmlns:mc="http://schemas.openxmlformats.org/markup-compatibility/2006">
              <mc:Choice xmlns:v="urn:schemas-microsoft-com:vml" Requires="v">
                <p:oleObj spid="_x0000_s838698" name="Equation" r:id="rId3" imgW="114102" imgH="177492" progId="Equation.DSMT4">
                  <p:embed/>
                </p:oleObj>
              </mc:Choice>
              <mc:Fallback>
                <p:oleObj name="Equation" r:id="rId3" imgW="114102" imgH="17749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 y="11430"/>
                        <a:ext cx="137160"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0" y="0"/>
          <a:ext cx="1097280" cy="238126"/>
        </p:xfrm>
        <a:graphic>
          <a:graphicData uri="http://schemas.openxmlformats.org/presentationml/2006/ole">
            <mc:AlternateContent xmlns:mc="http://schemas.openxmlformats.org/markup-compatibility/2006">
              <mc:Choice xmlns:v="urn:schemas-microsoft-com:vml" Requires="v">
                <p:oleObj spid="_x0000_s838699"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97280" cy="238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8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3D97941-A19D-5B4E-A90B-68679FF09803}" type="slidenum">
              <a:rPr lang="en-US" sz="1700">
                <a:latin typeface="Times New Roman" charset="0"/>
              </a:rPr>
              <a:pPr/>
              <a:t>157</a:t>
            </a:fld>
            <a:endParaRPr lang="en-US" sz="1700">
              <a:latin typeface="Times New Roman" charset="0"/>
            </a:endParaRPr>
          </a:p>
        </p:txBody>
      </p:sp>
      <p:sp>
        <p:nvSpPr>
          <p:cNvPr id="7" name="Rectangle 2"/>
          <p:cNvSpPr txBox="1">
            <a:spLocks noChangeArrowheads="1"/>
          </p:cNvSpPr>
          <p:nvPr/>
        </p:nvSpPr>
        <p:spPr bwMode="auto">
          <a:xfrm>
            <a:off x="685800" y="3810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- 16</a:t>
            </a:r>
            <a:endParaRPr lang="en-US" sz="5400"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54480" y="548640"/>
            <a:ext cx="7772400" cy="1005840"/>
          </a:xfrm>
        </p:spPr>
        <p:txBody>
          <a:bodyPr lIns="109715" rIns="109715"/>
          <a:lstStyle/>
          <a:p>
            <a:r>
              <a:rPr lang="en-US" sz="3000" dirty="0">
                <a:latin typeface="Arial" charset="0"/>
              </a:rPr>
              <a:t> </a:t>
            </a:r>
            <a:endParaRPr lang="en-US" sz="4300" dirty="0">
              <a:latin typeface="Arial" charset="0"/>
            </a:endParaRPr>
          </a:p>
        </p:txBody>
      </p:sp>
      <p:sp>
        <p:nvSpPr>
          <p:cNvPr id="38915" name="Rectangle 3"/>
          <p:cNvSpPr>
            <a:spLocks noGrp="1" noChangeArrowheads="1"/>
          </p:cNvSpPr>
          <p:nvPr>
            <p:ph type="body" idx="4294967295"/>
          </p:nvPr>
        </p:nvSpPr>
        <p:spPr>
          <a:xfrm>
            <a:off x="1005840" y="2011680"/>
            <a:ext cx="8961120" cy="4754880"/>
          </a:xfrm>
        </p:spPr>
        <p:txBody>
          <a:bodyPr lIns="109715" rIns="109715"/>
          <a:lstStyle/>
          <a:p>
            <a:pPr>
              <a:lnSpc>
                <a:spcPct val="90000"/>
              </a:lnSpc>
            </a:pPr>
            <a:r>
              <a:rPr lang="en-US" sz="3200" dirty="0" err="1"/>
              <a:t>Rao</a:t>
            </a:r>
            <a:r>
              <a:rPr lang="en-US" sz="3200" dirty="0"/>
              <a:t>-Scott </a:t>
            </a:r>
            <a:r>
              <a:rPr lang="en-US" sz="3200" dirty="0" smtClean="0"/>
              <a:t>Method</a:t>
            </a:r>
          </a:p>
          <a:p>
            <a:pPr lvl="1">
              <a:lnSpc>
                <a:spcPct val="90000"/>
              </a:lnSpc>
            </a:pPr>
            <a:r>
              <a:rPr lang="en-US" sz="2720" dirty="0" smtClean="0"/>
              <a:t>Use </a:t>
            </a:r>
            <a:r>
              <a:rPr lang="en-US" sz="2720" dirty="0"/>
              <a:t>the weighted proportions in the construction of Chi-square statistics. </a:t>
            </a:r>
            <a:endParaRPr lang="en-US" sz="2720" dirty="0" smtClean="0"/>
          </a:p>
          <a:p>
            <a:pPr lvl="1">
              <a:lnSpc>
                <a:spcPct val="90000"/>
              </a:lnSpc>
            </a:pPr>
            <a:r>
              <a:rPr lang="en-US" sz="2720" dirty="0" smtClean="0"/>
              <a:t>Develop </a:t>
            </a:r>
            <a:r>
              <a:rPr lang="en-US" sz="2720" dirty="0"/>
              <a:t>an approximate F-reference distribution for determining a p-</a:t>
            </a:r>
            <a:r>
              <a:rPr lang="en-US" sz="2720" dirty="0" smtClean="0"/>
              <a:t>value.</a:t>
            </a:r>
          </a:p>
          <a:p>
            <a:pPr lvl="1">
              <a:lnSpc>
                <a:spcPct val="90000"/>
              </a:lnSpc>
            </a:pPr>
            <a:r>
              <a:rPr lang="en-US" sz="2720" dirty="0" smtClean="0"/>
              <a:t>This </a:t>
            </a:r>
            <a:r>
              <a:rPr lang="en-US" sz="2720" dirty="0"/>
              <a:t>is analytically complicated and requires computation of </a:t>
            </a:r>
            <a:r>
              <a:rPr lang="en-US" sz="2720" b="1" dirty="0"/>
              <a:t>generalized design effects</a:t>
            </a:r>
            <a:r>
              <a:rPr lang="en-US" sz="2720" dirty="0"/>
              <a:t>. </a:t>
            </a:r>
            <a:endParaRPr lang="en-US" sz="2720" dirty="0" smtClean="0"/>
          </a:p>
          <a:p>
            <a:pPr lvl="1">
              <a:lnSpc>
                <a:spcPct val="90000"/>
              </a:lnSpc>
            </a:pPr>
            <a:r>
              <a:rPr lang="en-US" sz="2720" dirty="0" smtClean="0"/>
              <a:t>These </a:t>
            </a:r>
            <a:r>
              <a:rPr lang="en-US" sz="2720" dirty="0"/>
              <a:t>are the eigenvalues of the “design effect” matrix for the proportions used to compute the Chi-square </a:t>
            </a:r>
            <a:r>
              <a:rPr lang="en-US" sz="2720" dirty="0" smtClean="0"/>
              <a:t>statistic.</a:t>
            </a:r>
          </a:p>
          <a:p>
            <a:pPr lvl="1">
              <a:lnSpc>
                <a:spcPct val="90000"/>
              </a:lnSpc>
            </a:pPr>
            <a:r>
              <a:rPr lang="en-US" sz="2720" dirty="0" smtClean="0"/>
              <a:t>Most </a:t>
            </a:r>
            <a:r>
              <a:rPr lang="en-US" sz="2720" dirty="0"/>
              <a:t>software packages enabling analysis of complex sample survey data have implemented this approach. </a:t>
            </a:r>
          </a:p>
        </p:txBody>
      </p:sp>
      <p:sp>
        <p:nvSpPr>
          <p:cNvPr id="4" name="Rectangle 2"/>
          <p:cNvSpPr txBox="1">
            <a:spLocks noChangeArrowheads="1"/>
          </p:cNvSpPr>
          <p:nvPr/>
        </p:nvSpPr>
        <p:spPr bwMode="auto">
          <a:xfrm>
            <a:off x="685800" y="3810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- 17</a:t>
            </a:r>
            <a:endParaRPr lang="en-US" sz="5400" dirty="0">
              <a:latin typeface="+mn-lt"/>
            </a:endParaRPr>
          </a:p>
        </p:txBody>
      </p:sp>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158</a:t>
            </a:fld>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extLst>
              <p:ext uri="{D42A27DB-BD31-4B8C-83A1-F6EECF244321}">
                <p14:modId xmlns:p14="http://schemas.microsoft.com/office/powerpoint/2010/main" val="3217981595"/>
              </p:ext>
            </p:extLst>
          </p:nvPr>
        </p:nvGraphicFramePr>
        <p:xfrm>
          <a:off x="1447800" y="2633663"/>
          <a:ext cx="7607300" cy="5027612"/>
        </p:xfrm>
        <a:graphic>
          <a:graphicData uri="http://schemas.openxmlformats.org/presentationml/2006/ole">
            <mc:AlternateContent xmlns:mc="http://schemas.openxmlformats.org/markup-compatibility/2006">
              <mc:Choice xmlns:v="urn:schemas-microsoft-com:vml" Requires="v">
                <p:oleObj spid="_x0000_s840728" name="Equation" r:id="rId3" imgW="2540000" imgH="1879600" progId="Equation.DSMT4">
                  <p:embed/>
                </p:oleObj>
              </mc:Choice>
              <mc:Fallback>
                <p:oleObj name="Equation" r:id="rId3" imgW="2540000" imgH="1879600" progId="Equation.DSMT4">
                  <p:embed/>
                  <p:pic>
                    <p:nvPicPr>
                      <p:cNvPr id="0" name=""/>
                      <p:cNvPicPr>
                        <a:picLocks noChangeAspect="1" noChangeArrowheads="1"/>
                      </p:cNvPicPr>
                      <p:nvPr/>
                    </p:nvPicPr>
                    <p:blipFill>
                      <a:blip r:embed="rId4"/>
                      <a:srcRect/>
                      <a:stretch>
                        <a:fillRect/>
                      </a:stretch>
                    </p:blipFill>
                    <p:spPr bwMode="auto">
                      <a:xfrm>
                        <a:off x="1447800" y="2633663"/>
                        <a:ext cx="7607300" cy="502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39" name="Text Box 3"/>
          <p:cNvSpPr txBox="1">
            <a:spLocks noChangeArrowheads="1"/>
          </p:cNvSpPr>
          <p:nvPr/>
        </p:nvSpPr>
        <p:spPr bwMode="auto">
          <a:xfrm>
            <a:off x="1280160" y="1097280"/>
            <a:ext cx="832104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889000">
              <a:defRPr>
                <a:solidFill>
                  <a:schemeClr val="tx1"/>
                </a:solidFill>
                <a:latin typeface="Arial" charset="0"/>
                <a:ea typeface="ＭＳ Ｐゴシック" charset="0"/>
              </a:defRPr>
            </a:lvl6pPr>
            <a:lvl7pPr marL="2971800" indent="-228600" defTabSz="889000">
              <a:defRPr>
                <a:solidFill>
                  <a:schemeClr val="tx1"/>
                </a:solidFill>
                <a:latin typeface="Arial" charset="0"/>
                <a:ea typeface="ＭＳ Ｐゴシック" charset="0"/>
              </a:defRPr>
            </a:lvl7pPr>
            <a:lvl8pPr marL="3429000" indent="-228600" defTabSz="889000">
              <a:defRPr>
                <a:solidFill>
                  <a:schemeClr val="tx1"/>
                </a:solidFill>
                <a:latin typeface="Arial" charset="0"/>
                <a:ea typeface="ＭＳ Ｐゴシック" charset="0"/>
              </a:defRPr>
            </a:lvl8pPr>
            <a:lvl9pPr marL="3886200" indent="-228600" defTabSz="889000">
              <a:defRPr>
                <a:solidFill>
                  <a:schemeClr val="tx1"/>
                </a:solidFill>
                <a:latin typeface="Arial" charset="0"/>
                <a:ea typeface="ＭＳ Ｐゴシック" charset="0"/>
              </a:defRPr>
            </a:lvl9pPr>
          </a:lstStyle>
          <a:p>
            <a:endParaRPr lang="en-US" sz="2900">
              <a:latin typeface="Times New Roman" charset="0"/>
            </a:endParaRPr>
          </a:p>
        </p:txBody>
      </p:sp>
      <p:sp>
        <p:nvSpPr>
          <p:cNvPr id="39940" name="Rectangle 4"/>
          <p:cNvSpPr>
            <a:spLocks noGrp="1" noChangeArrowheads="1"/>
          </p:cNvSpPr>
          <p:nvPr>
            <p:ph type="title" idx="4294967295"/>
          </p:nvPr>
        </p:nvSpPr>
        <p:spPr>
          <a:xfrm>
            <a:off x="609600" y="1524000"/>
            <a:ext cx="9326880" cy="1005840"/>
          </a:xfrm>
        </p:spPr>
        <p:txBody>
          <a:bodyPr/>
          <a:lstStyle/>
          <a:p>
            <a:pPr algn="l"/>
            <a:r>
              <a:rPr lang="en-US" sz="3200" dirty="0" err="1">
                <a:latin typeface="+mn-lt"/>
              </a:rPr>
              <a:t>Rao</a:t>
            </a:r>
            <a:r>
              <a:rPr lang="en-US" sz="3200" dirty="0">
                <a:latin typeface="+mn-lt"/>
              </a:rPr>
              <a:t>-Scott Generalized Design Effect</a:t>
            </a:r>
          </a:p>
        </p:txBody>
      </p:sp>
      <p:sp>
        <p:nvSpPr>
          <p:cNvPr id="399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55280F9B-288B-2A49-A677-A97FB4B910EB}" type="slidenum">
              <a:rPr lang="en-US" sz="1700">
                <a:latin typeface="Times New Roman" charset="0"/>
              </a:rPr>
              <a:pPr/>
              <a:t>159</a:t>
            </a:fld>
            <a:endParaRPr lang="en-US" sz="1700">
              <a:latin typeface="Times New Roman" charset="0"/>
            </a:endParaRPr>
          </a:p>
        </p:txBody>
      </p:sp>
      <p:sp>
        <p:nvSpPr>
          <p:cNvPr id="6"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- 18</a:t>
            </a:r>
            <a:endParaRPr lang="en-US" sz="54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endParaRPr lang="en-US" dirty="0">
              <a:latin typeface="Arial" charset="0"/>
            </a:endParaRPr>
          </a:p>
          <a:p>
            <a:r>
              <a:rPr lang="en-US" sz="3200" dirty="0"/>
              <a:t>Design-adjusted X</a:t>
            </a:r>
            <a:r>
              <a:rPr lang="en-US" sz="3200" baseline="30000" dirty="0"/>
              <a:t>2</a:t>
            </a:r>
            <a:r>
              <a:rPr lang="en-US" sz="3200" dirty="0"/>
              <a:t> Test </a:t>
            </a:r>
            <a:r>
              <a:rPr lang="en-US" sz="3200" dirty="0" smtClean="0"/>
              <a:t>Statistics</a:t>
            </a:r>
          </a:p>
          <a:p>
            <a:pPr lvl="1"/>
            <a:r>
              <a:rPr lang="en-US" sz="2720" dirty="0" smtClean="0"/>
              <a:t>First </a:t>
            </a:r>
            <a:r>
              <a:rPr lang="en-US" sz="2720" dirty="0"/>
              <a:t>order correction (SAS system default)</a:t>
            </a:r>
            <a:r>
              <a:rPr lang="en-US" sz="2720" dirty="0" smtClean="0"/>
              <a:t>:</a:t>
            </a:r>
          </a:p>
          <a:p>
            <a:pPr lvl="1"/>
            <a:endParaRPr lang="en-US" sz="2720" dirty="0"/>
          </a:p>
          <a:p>
            <a:pPr lvl="1"/>
            <a:endParaRPr lang="en-US" sz="2720" dirty="0"/>
          </a:p>
          <a:p>
            <a:endParaRPr lang="en-US" sz="3200" dirty="0"/>
          </a:p>
          <a:p>
            <a:endParaRPr lang="en-US" sz="3200" dirty="0"/>
          </a:p>
          <a:p>
            <a:endParaRPr lang="en-US" sz="3200" dirty="0"/>
          </a:p>
          <a:p>
            <a:pPr lvl="1"/>
            <a:r>
              <a:rPr lang="en-US" sz="2720" i="1" dirty="0"/>
              <a:t>GDEFF: the mean of the eigenvalues, or the “average design effect” (see ASDA, p. 166)</a:t>
            </a:r>
          </a:p>
          <a:p>
            <a:endParaRPr lang="en-US" dirty="0">
              <a:latin typeface="Arial" charset="0"/>
            </a:endParaRPr>
          </a:p>
        </p:txBody>
      </p:sp>
      <p:sp>
        <p:nvSpPr>
          <p:cNvPr id="40964" name="Rectangle 5"/>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40965" name="Object 4"/>
          <p:cNvGraphicFramePr>
            <a:graphicFrameLocks noChangeAspect="1"/>
          </p:cNvGraphicFramePr>
          <p:nvPr>
            <p:extLst>
              <p:ext uri="{D42A27DB-BD31-4B8C-83A1-F6EECF244321}">
                <p14:modId xmlns:p14="http://schemas.microsoft.com/office/powerpoint/2010/main" val="2425085232"/>
              </p:ext>
            </p:extLst>
          </p:nvPr>
        </p:nvGraphicFramePr>
        <p:xfrm>
          <a:off x="1447800" y="3505200"/>
          <a:ext cx="3482975" cy="2824163"/>
        </p:xfrm>
        <a:graphic>
          <a:graphicData uri="http://schemas.openxmlformats.org/presentationml/2006/ole">
            <mc:AlternateContent xmlns:mc="http://schemas.openxmlformats.org/markup-compatibility/2006">
              <mc:Choice xmlns:v="urn:schemas-microsoft-com:vml" Requires="v">
                <p:oleObj spid="_x0000_s841752" name="Equation" r:id="rId3" imgW="1054100" imgH="850900" progId="Equation.DSMT4">
                  <p:embed/>
                </p:oleObj>
              </mc:Choice>
              <mc:Fallback>
                <p:oleObj name="Equation" r:id="rId3" imgW="1054100" imgH="850900" progId="Equation.DSMT4">
                  <p:embed/>
                  <p:pic>
                    <p:nvPicPr>
                      <p:cNvPr id="0" name=""/>
                      <p:cNvPicPr>
                        <a:picLocks noChangeAspect="1" noChangeArrowheads="1"/>
                      </p:cNvPicPr>
                      <p:nvPr/>
                    </p:nvPicPr>
                    <p:blipFill>
                      <a:blip r:embed="rId4"/>
                      <a:srcRect/>
                      <a:stretch>
                        <a:fillRect/>
                      </a:stretch>
                    </p:blipFill>
                    <p:spPr bwMode="auto">
                      <a:xfrm>
                        <a:off x="1447800" y="3505200"/>
                        <a:ext cx="348297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900FF9EF-6ED9-8B42-9FFE-5C36ED33C567}" type="slidenum">
              <a:rPr lang="en-US" sz="1700">
                <a:latin typeface="Times New Roman" charset="0"/>
              </a:rPr>
              <a:pPr/>
              <a:t>160</a:t>
            </a:fld>
            <a:endParaRPr lang="en-US" sz="1700">
              <a:latin typeface="Times New Roman" charset="0"/>
            </a:endParaRPr>
          </a:p>
        </p:txBody>
      </p:sp>
      <p:sp>
        <p:nvSpPr>
          <p:cNvPr id="7"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- 19</a:t>
            </a:r>
            <a:endParaRPr lang="en-US" sz="54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r>
              <a:rPr lang="en-US" sz="3200" dirty="0"/>
              <a:t>Design-adjusted X</a:t>
            </a:r>
            <a:r>
              <a:rPr lang="en-US" sz="3200" baseline="30000" dirty="0"/>
              <a:t>2</a:t>
            </a:r>
            <a:r>
              <a:rPr lang="en-US" sz="3200" dirty="0"/>
              <a:t> Test </a:t>
            </a:r>
            <a:r>
              <a:rPr lang="en-US" sz="3200" dirty="0" smtClean="0"/>
              <a:t>Statistics</a:t>
            </a:r>
          </a:p>
          <a:p>
            <a:pPr lvl="1"/>
            <a:r>
              <a:rPr lang="en-US" sz="2720" dirty="0" smtClean="0"/>
              <a:t>Second </a:t>
            </a:r>
            <a:r>
              <a:rPr lang="en-US" sz="2720" dirty="0"/>
              <a:t>order correction</a:t>
            </a:r>
          </a:p>
          <a:p>
            <a:pPr lvl="1"/>
            <a:endParaRPr lang="en-US" sz="2720" dirty="0" smtClean="0"/>
          </a:p>
          <a:p>
            <a:pPr lvl="1"/>
            <a:endParaRPr lang="en-US" sz="2720" dirty="0"/>
          </a:p>
          <a:p>
            <a:pPr lvl="1"/>
            <a:endParaRPr lang="en-US" sz="2720" dirty="0" smtClean="0"/>
          </a:p>
          <a:p>
            <a:pPr lvl="1"/>
            <a:endParaRPr lang="en-US" sz="2720" dirty="0"/>
          </a:p>
          <a:p>
            <a:pPr lvl="1"/>
            <a:endParaRPr lang="en-US" sz="2720" dirty="0" smtClean="0"/>
          </a:p>
          <a:p>
            <a:pPr lvl="1"/>
            <a:endParaRPr lang="en-US" sz="2720" dirty="0"/>
          </a:p>
          <a:p>
            <a:pPr lvl="1"/>
            <a:endParaRPr lang="en-US" sz="2720" dirty="0" smtClean="0"/>
          </a:p>
          <a:p>
            <a:pPr lvl="1"/>
            <a:endParaRPr lang="en-US" sz="2720" dirty="0"/>
          </a:p>
          <a:p>
            <a:pPr lvl="1"/>
            <a:r>
              <a:rPr lang="en-US" sz="2720" dirty="0" err="1" smtClean="0"/>
              <a:t>Stata</a:t>
            </a:r>
            <a:r>
              <a:rPr lang="en-US" sz="2720" dirty="0" smtClean="0"/>
              <a:t> </a:t>
            </a:r>
            <a:r>
              <a:rPr lang="en-US" sz="2720" dirty="0"/>
              <a:t>system default, SAS V9.3 option:</a:t>
            </a:r>
          </a:p>
        </p:txBody>
      </p:sp>
      <p:sp>
        <p:nvSpPr>
          <p:cNvPr id="41988" name="Rectangle 4"/>
          <p:cNvSpPr>
            <a:spLocks noChangeArrowheads="1"/>
          </p:cNvSpPr>
          <p:nvPr/>
        </p:nvSpPr>
        <p:spPr bwMode="auto">
          <a:xfrm>
            <a:off x="5375600" y="-347787"/>
            <a:ext cx="221599"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nchor="ctr">
            <a:spAutoFit/>
          </a:bodyPr>
          <a:lstStyle/>
          <a:p>
            <a:endParaRPr lang="en-US" sz="3800">
              <a:latin typeface="Times New Roman" charset="0"/>
            </a:endParaRPr>
          </a:p>
        </p:txBody>
      </p:sp>
      <p:graphicFrame>
        <p:nvGraphicFramePr>
          <p:cNvPr id="41989" name="Object 5"/>
          <p:cNvGraphicFramePr>
            <a:graphicFrameLocks noChangeAspect="1"/>
          </p:cNvGraphicFramePr>
          <p:nvPr>
            <p:extLst>
              <p:ext uri="{D42A27DB-BD31-4B8C-83A1-F6EECF244321}">
                <p14:modId xmlns:p14="http://schemas.microsoft.com/office/powerpoint/2010/main" val="2036479220"/>
              </p:ext>
            </p:extLst>
          </p:nvPr>
        </p:nvGraphicFramePr>
        <p:xfrm>
          <a:off x="1509713" y="2919413"/>
          <a:ext cx="7470775" cy="3938587"/>
        </p:xfrm>
        <a:graphic>
          <a:graphicData uri="http://schemas.openxmlformats.org/presentationml/2006/ole">
            <mc:AlternateContent xmlns:mc="http://schemas.openxmlformats.org/markup-compatibility/2006">
              <mc:Choice xmlns:v="urn:schemas-microsoft-com:vml" Requires="v">
                <p:oleObj spid="_x0000_s842776" name="Equation" r:id="rId3" imgW="2260600" imgH="1308100" progId="Equation.DSMT4">
                  <p:embed/>
                </p:oleObj>
              </mc:Choice>
              <mc:Fallback>
                <p:oleObj name="Equation" r:id="rId3" imgW="2260600" imgH="1308100" progId="Equation.DSMT4">
                  <p:embed/>
                  <p:pic>
                    <p:nvPicPr>
                      <p:cNvPr id="0" name=""/>
                      <p:cNvPicPr>
                        <a:picLocks noChangeAspect="1" noChangeArrowheads="1"/>
                      </p:cNvPicPr>
                      <p:nvPr/>
                    </p:nvPicPr>
                    <p:blipFill>
                      <a:blip r:embed="rId4"/>
                      <a:srcRect/>
                      <a:stretch>
                        <a:fillRect/>
                      </a:stretch>
                    </p:blipFill>
                    <p:spPr bwMode="auto">
                      <a:xfrm>
                        <a:off x="1509713" y="2919413"/>
                        <a:ext cx="74707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891540" indent="-342900">
              <a:defRPr>
                <a:solidFill>
                  <a:schemeClr val="tx1"/>
                </a:solidFill>
                <a:latin typeface="Arial" charset="0"/>
                <a:ea typeface="ＭＳ Ｐゴシック" charset="0"/>
              </a:defRPr>
            </a:lvl2pPr>
            <a:lvl3pPr marL="1371600" indent="-274320">
              <a:defRPr>
                <a:solidFill>
                  <a:schemeClr val="tx1"/>
                </a:solidFill>
                <a:latin typeface="Arial" charset="0"/>
                <a:ea typeface="ＭＳ Ｐゴシック" charset="0"/>
              </a:defRPr>
            </a:lvl3pPr>
            <a:lvl4pPr marL="1920240" indent="-274320">
              <a:defRPr>
                <a:solidFill>
                  <a:schemeClr val="tx1"/>
                </a:solidFill>
                <a:latin typeface="Arial" charset="0"/>
                <a:ea typeface="ＭＳ Ｐゴシック" charset="0"/>
              </a:defRPr>
            </a:lvl4pPr>
            <a:lvl5pPr marL="2468880" indent="-274320">
              <a:defRPr>
                <a:solidFill>
                  <a:schemeClr val="tx1"/>
                </a:solidFill>
                <a:latin typeface="Arial" charset="0"/>
                <a:ea typeface="ＭＳ Ｐゴシック" charset="0"/>
              </a:defRPr>
            </a:lvl5pPr>
            <a:lvl6pPr marL="3017520" indent="-274320" defTabSz="1066800">
              <a:defRPr>
                <a:solidFill>
                  <a:schemeClr val="tx1"/>
                </a:solidFill>
                <a:latin typeface="Arial" charset="0"/>
                <a:ea typeface="ＭＳ Ｐゴシック" charset="0"/>
              </a:defRPr>
            </a:lvl6pPr>
            <a:lvl7pPr marL="3566160" indent="-274320" defTabSz="1066800">
              <a:defRPr>
                <a:solidFill>
                  <a:schemeClr val="tx1"/>
                </a:solidFill>
                <a:latin typeface="Arial" charset="0"/>
                <a:ea typeface="ＭＳ Ｐゴシック" charset="0"/>
              </a:defRPr>
            </a:lvl7pPr>
            <a:lvl8pPr marL="4114800" indent="-274320" defTabSz="1066800">
              <a:defRPr>
                <a:solidFill>
                  <a:schemeClr val="tx1"/>
                </a:solidFill>
                <a:latin typeface="Arial" charset="0"/>
                <a:ea typeface="ＭＳ Ｐゴシック" charset="0"/>
              </a:defRPr>
            </a:lvl8pPr>
            <a:lvl9pPr marL="4663440" indent="-274320" defTabSz="1066800">
              <a:defRPr>
                <a:solidFill>
                  <a:schemeClr val="tx1"/>
                </a:solidFill>
                <a:latin typeface="Arial" charset="0"/>
                <a:ea typeface="ＭＳ Ｐゴシック" charset="0"/>
              </a:defRPr>
            </a:lvl9pPr>
          </a:lstStyle>
          <a:p>
            <a:fld id="{3DF3788F-87F4-294A-A9BA-AD25548D8340}" type="slidenum">
              <a:rPr lang="en-US" sz="1700">
                <a:latin typeface="Times New Roman" charset="0"/>
              </a:rPr>
              <a:pPr/>
              <a:t>161</a:t>
            </a:fld>
            <a:endParaRPr lang="en-US" sz="1700">
              <a:latin typeface="Times New Roman" charset="0"/>
            </a:endParaRPr>
          </a:p>
        </p:txBody>
      </p:sp>
      <p:sp>
        <p:nvSpPr>
          <p:cNvPr id="8" name="Rectangle 2"/>
          <p:cNvSpPr txBox="1">
            <a:spLocks noChangeArrowheads="1"/>
          </p:cNvSpPr>
          <p:nvPr/>
        </p:nvSpPr>
        <p:spPr bwMode="auto">
          <a:xfrm>
            <a:off x="685800" y="304800"/>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r>
              <a:rPr lang="en-US" sz="5400" dirty="0" smtClean="0">
                <a:latin typeface="+mn-lt"/>
              </a:rPr>
              <a:t>Categorical Data - 20</a:t>
            </a:r>
            <a:endParaRPr lang="en-US" sz="54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FFFF00"/>
                </a:solidFill>
              </a:rPr>
              <a:t>Model specification</a:t>
            </a:r>
          </a:p>
          <a:p>
            <a:pPr lvl="2" eaLnBrk="1" hangingPunct="1"/>
            <a:r>
              <a:rPr lang="en-US" sz="2720" u="sng" dirty="0" smtClean="0">
                <a:solidFill>
                  <a:srgbClr val="BFBFBF"/>
                </a:solidFill>
              </a:rPr>
              <a:t>Linear regression</a:t>
            </a:r>
          </a:p>
          <a:p>
            <a:pPr lvl="2" eaLnBrk="1" hangingPunct="1"/>
            <a:r>
              <a:rPr lang="en-US" sz="2720" u="sng" dirty="0" smtClean="0">
                <a:solidFill>
                  <a:srgbClr val="BFBFBF"/>
                </a:solidFill>
              </a:rPr>
              <a:t>Logistic regression</a:t>
            </a:r>
            <a:endParaRPr lang="en-US" sz="272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162</a:t>
            </a:fld>
            <a:endParaRPr lang="en-US" sz="1680" dirty="0"/>
          </a:p>
        </p:txBody>
      </p:sp>
      <p:pic>
        <p:nvPicPr>
          <p:cNvPr id="2" name="Picture 1" descr="lismod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5378964" cy="2743200"/>
          </a:xfrm>
          <a:prstGeom prst="rect">
            <a:avLst/>
          </a:prstGeom>
        </p:spPr>
      </p:pic>
    </p:spTree>
    <p:extLst>
      <p:ext uri="{BB962C8B-B14F-4D97-AF65-F5344CB8AC3E}">
        <p14:creationId xmlns:p14="http://schemas.microsoft.com/office/powerpoint/2010/main" val="119918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163</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smtClean="0"/>
              <a:t>Model specification - 2</a:t>
            </a:r>
          </a:p>
        </p:txBody>
      </p:sp>
      <p:sp>
        <p:nvSpPr>
          <p:cNvPr id="5124" name="Rectangle 5"/>
          <p:cNvSpPr>
            <a:spLocks noGrp="1" noChangeArrowheads="1"/>
          </p:cNvSpPr>
          <p:nvPr>
            <p:ph type="body" idx="4294967295"/>
          </p:nvPr>
        </p:nvSpPr>
        <p:spPr>
          <a:xfrm>
            <a:off x="548640" y="1604011"/>
            <a:ext cx="9875520" cy="5436870"/>
          </a:xfrm>
        </p:spPr>
        <p:txBody>
          <a:bodyPr/>
          <a:lstStyle/>
          <a:p>
            <a:pPr eaLnBrk="1" hangingPunct="1"/>
            <a:r>
              <a:rPr lang="en-US" dirty="0" smtClean="0"/>
              <a:t>Correlation</a:t>
            </a:r>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163</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25171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5492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164</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- 3</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Correlation</a:t>
            </a:r>
          </a:p>
          <a:p>
            <a:pPr eaLnBrk="1" hangingPunct="1"/>
            <a:endParaRPr lang="en-US" dirty="0"/>
          </a:p>
          <a:p>
            <a:pPr eaLnBrk="1" hangingPunct="1"/>
            <a:r>
              <a:rPr lang="en-US" dirty="0" smtClean="0"/>
              <a:t>Regression</a:t>
            </a:r>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164</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01168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79" y="3291840"/>
            <a:ext cx="2160270" cy="61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2141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165</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- 4</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Correlation</a:t>
            </a:r>
          </a:p>
          <a:p>
            <a:pPr eaLnBrk="1" hangingPunct="1"/>
            <a:endParaRPr lang="en-US" dirty="0"/>
          </a:p>
          <a:p>
            <a:pPr eaLnBrk="1" hangingPunct="1"/>
            <a:r>
              <a:rPr lang="en-US" dirty="0" smtClean="0"/>
              <a:t>Regression</a:t>
            </a:r>
          </a:p>
          <a:p>
            <a:pPr eaLnBrk="1" hangingPunct="1"/>
            <a:endParaRPr lang="en-US" dirty="0"/>
          </a:p>
          <a:p>
            <a:pPr eaLnBrk="1" hangingPunct="1"/>
            <a:r>
              <a:rPr lang="en-US" dirty="0" smtClean="0"/>
              <a:t>Multiple regression</a:t>
            </a:r>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165</a:t>
            </a:fld>
            <a:endParaRPr lang="en-US" alt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041" y="2011681"/>
            <a:ext cx="2800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79" y="3291840"/>
            <a:ext cx="2160270" cy="61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526" y="4846320"/>
            <a:ext cx="208026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0032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548640" y="0"/>
            <a:ext cx="9875520" cy="1371600"/>
          </a:xfrm>
        </p:spPr>
        <p:txBody>
          <a:bodyPr/>
          <a:lstStyle/>
          <a:p>
            <a:pPr eaLnBrk="1" hangingPunct="1"/>
            <a:r>
              <a:rPr lang="en-US" dirty="0"/>
              <a:t>Descriptive analysis - </a:t>
            </a:r>
            <a:r>
              <a:rPr lang="en-US" dirty="0" smtClean="0"/>
              <a:t>5</a:t>
            </a:r>
            <a:endParaRPr lang="en-US" dirty="0">
              <a:latin typeface="Tw Cen MT" charset="0"/>
            </a:endParaRPr>
          </a:p>
        </p:txBody>
      </p:sp>
      <p:pic>
        <p:nvPicPr>
          <p:cNvPr id="10854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20240" y="2275243"/>
            <a:ext cx="7315200" cy="5862918"/>
          </a:xfrm>
        </p:spPr>
      </p:pic>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CBD4E7F-81DA-E647-8F82-1AF348D0F9CB}" type="slidenum">
              <a:rPr lang="en-US" sz="1440">
                <a:solidFill>
                  <a:srgbClr val="FFFFFF"/>
                </a:solidFill>
              </a:rPr>
              <a:pPr eaLnBrk="1" hangingPunct="1">
                <a:lnSpc>
                  <a:spcPct val="80000"/>
                </a:lnSpc>
              </a:pPr>
              <a:t>112</a:t>
            </a:fld>
            <a:endParaRPr lang="en-US" sz="1440" dirty="0">
              <a:solidFill>
                <a:srgbClr val="FFFFFF"/>
              </a:solidFill>
            </a:endParaRPr>
          </a:p>
        </p:txBody>
      </p:sp>
      <p:sp>
        <p:nvSpPr>
          <p:cNvPr id="12" name="Content Placeholder 4"/>
          <p:cNvSpPr>
            <a:spLocks noGrp="1"/>
          </p:cNvSpPr>
          <p:nvPr>
            <p:ph sz="quarter" idx="4"/>
          </p:nvPr>
        </p:nvSpPr>
        <p:spPr>
          <a:xfrm>
            <a:off x="731520" y="1188720"/>
            <a:ext cx="9509760" cy="1005840"/>
          </a:xfrm>
        </p:spPr>
        <p:txBody>
          <a:bodyPr/>
          <a:lstStyle/>
          <a:p>
            <a:pPr eaLnBrk="1" hangingPunct="1">
              <a:buFont typeface="Wingdings" charset="0"/>
              <a:buNone/>
            </a:pPr>
            <a:r>
              <a:rPr lang="en-US" b="1" dirty="0" smtClean="0">
                <a:latin typeface="+mj-lt"/>
              </a:rPr>
              <a:t>GRAPH</a:t>
            </a:r>
            <a:endParaRPr lang="en-US" b="1" dirty="0">
              <a:latin typeface="+mj-lt"/>
            </a:endParaRPr>
          </a:p>
          <a:p>
            <a:pPr eaLnBrk="1" hangingPunct="1">
              <a:buFont typeface="Wingdings" charset="0"/>
              <a:buNone/>
            </a:pPr>
            <a:r>
              <a:rPr lang="en-US" b="1" dirty="0">
                <a:latin typeface="+mj-lt"/>
              </a:rPr>
              <a:t>  /HISTOGRAM(NORMAL)=HHINC</a:t>
            </a:r>
            <a:r>
              <a:rPr lang="en-US" b="1" dirty="0" smtClean="0">
                <a:latin typeface="+mj-lt"/>
              </a:rPr>
              <a:t>.</a:t>
            </a:r>
            <a:endParaRPr lang="en-US" sz="1920" dirty="0">
              <a:latin typeface="Tw Cen MT" charset="0"/>
            </a:endParaRPr>
          </a:p>
          <a:p>
            <a:pPr eaLnBrk="1" hangingPunct="1"/>
            <a:endParaRPr lang="en-US" sz="1920" dirty="0">
              <a:latin typeface="Tw Cen MT"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166</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- 5</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effect modification</a:t>
            </a:r>
          </a:p>
          <a:p>
            <a:pPr eaLnBrk="1" hangingPunct="1"/>
            <a:endParaRPr lang="en-US" dirty="0"/>
          </a:p>
          <a:p>
            <a:pPr eaLnBrk="1" hangingPunct="1"/>
            <a:endParaRPr lang="en-US" dirty="0" smtClean="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166</a:t>
            </a:fld>
            <a:endParaRPr lang="en-US" alt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540" y="2571751"/>
            <a:ext cx="2331720" cy="190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602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167</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- 6</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effect modification</a:t>
            </a:r>
          </a:p>
          <a:p>
            <a:pPr eaLnBrk="1" hangingPunct="1"/>
            <a:endParaRPr lang="en-US" dirty="0" smtClean="0"/>
          </a:p>
          <a:p>
            <a:pPr eaLnBrk="1" hangingPunct="1"/>
            <a:endParaRPr lang="en-US" dirty="0"/>
          </a:p>
          <a:p>
            <a:pPr eaLnBrk="1" hangingPunct="1"/>
            <a:r>
              <a:rPr lang="en-US" dirty="0" smtClean="0"/>
              <a:t>Multiple regression, categorical (dummy variable) predictors</a:t>
            </a:r>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167</a:t>
            </a:fld>
            <a:endParaRPr lang="en-US" alt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540" y="2103120"/>
            <a:ext cx="1787186"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96" y="4800600"/>
            <a:ext cx="2594610" cy="333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9888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168</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- 7</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ANCOVA</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168</a:t>
            </a:fld>
            <a:endParaRPr lang="en-US" alt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2263140"/>
            <a:ext cx="2388870"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4018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169</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- 8</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Multiple regression, ANCOVA</a:t>
            </a:r>
          </a:p>
          <a:p>
            <a:pPr eaLnBrk="1" hangingPunct="1"/>
            <a:endParaRPr lang="en-US" dirty="0"/>
          </a:p>
          <a:p>
            <a:pPr eaLnBrk="1" hangingPunct="1"/>
            <a:endParaRPr lang="en-US" dirty="0" smtClean="0"/>
          </a:p>
          <a:p>
            <a:pPr eaLnBrk="1" hangingPunct="1"/>
            <a:endParaRPr lang="en-US" dirty="0"/>
          </a:p>
          <a:p>
            <a:pPr eaLnBrk="1" hangingPunct="1"/>
            <a:r>
              <a:rPr lang="en-US" dirty="0" smtClean="0"/>
              <a:t>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169</a:t>
            </a:fld>
            <a:endParaRPr lang="en-US" alt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241" y="2080260"/>
            <a:ext cx="2388870" cy="203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920" y="4869180"/>
            <a:ext cx="2583180" cy="3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4856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170</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- 9</a:t>
            </a:r>
            <a:endParaRPr lang="en-US" dirty="0" smtClean="0"/>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Ordered 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170</a:t>
            </a:fld>
            <a:endParaRPr lang="en-US" alt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748" y="2263140"/>
            <a:ext cx="315468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9495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00FF">
                <a:alpha val="50000"/>
              </a:srgbClr>
            </a:gs>
            <a:gs pos="100000">
              <a:srgbClr val="FFFFFF"/>
            </a:gs>
            <a:gs pos="89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171</a:t>
            </a:fld>
            <a:endParaRPr lang="en-US" altLang="en-US" sz="1440" dirty="0">
              <a:latin typeface="+mj-lt"/>
            </a:endParaRPr>
          </a:p>
        </p:txBody>
      </p:sp>
      <p:sp>
        <p:nvSpPr>
          <p:cNvPr id="5123" name="Rectangle 4"/>
          <p:cNvSpPr>
            <a:spLocks noGrp="1" noChangeArrowheads="1"/>
          </p:cNvSpPr>
          <p:nvPr>
            <p:ph type="title" idx="4294967295"/>
          </p:nvPr>
        </p:nvSpPr>
        <p:spPr>
          <a:xfrm>
            <a:off x="548640" y="0"/>
            <a:ext cx="9875520" cy="1371600"/>
          </a:xfrm>
        </p:spPr>
        <p:txBody>
          <a:bodyPr/>
          <a:lstStyle/>
          <a:p>
            <a:pPr eaLnBrk="1" hangingPunct="1"/>
            <a:r>
              <a:rPr lang="en-US" dirty="0"/>
              <a:t>Model specification - </a:t>
            </a:r>
            <a:r>
              <a:rPr lang="en-US" dirty="0" smtClean="0"/>
              <a:t>10</a:t>
            </a:r>
          </a:p>
        </p:txBody>
      </p:sp>
      <p:sp>
        <p:nvSpPr>
          <p:cNvPr id="5124" name="Rectangle 5"/>
          <p:cNvSpPr>
            <a:spLocks noGrp="1" noChangeArrowheads="1"/>
          </p:cNvSpPr>
          <p:nvPr>
            <p:ph type="body" idx="4294967295"/>
          </p:nvPr>
        </p:nvSpPr>
        <p:spPr>
          <a:xfrm>
            <a:off x="548640" y="1371601"/>
            <a:ext cx="9875520" cy="5436870"/>
          </a:xfrm>
        </p:spPr>
        <p:txBody>
          <a:bodyPr/>
          <a:lstStyle/>
          <a:p>
            <a:pPr eaLnBrk="1" hangingPunct="1"/>
            <a:r>
              <a:rPr lang="en-US" dirty="0" smtClean="0"/>
              <a:t>Multinomial logistic regression</a:t>
            </a:r>
          </a:p>
          <a:p>
            <a:pPr eaLnBrk="1" hangingPunct="1"/>
            <a:endParaRPr lang="en-US" dirty="0" smtClean="0"/>
          </a:p>
          <a:p>
            <a:pPr eaLnBrk="1" hangingPunct="1"/>
            <a:endParaRPr lang="en-US" dirty="0"/>
          </a:p>
          <a:p>
            <a:pPr eaLnBrk="1" hangingPunct="1"/>
            <a:endParaRPr lang="en-US" dirty="0"/>
          </a:p>
          <a:p>
            <a:pPr marL="0" indent="0" eaLnBrk="1" hangingPunct="1">
              <a:buNone/>
            </a:pPr>
            <a:endParaRPr lang="en-US" dirty="0" smtClean="0"/>
          </a:p>
          <a:p>
            <a:pPr marL="0" indent="0" eaLnBrk="1" hangingPunct="1">
              <a:buNone/>
            </a:pPr>
            <a:endParaRPr lang="en-US" dirty="0"/>
          </a:p>
        </p:txBody>
      </p:sp>
      <p:sp>
        <p:nvSpPr>
          <p:cNvPr id="7" name="Slide Number Placeholder 6"/>
          <p:cNvSpPr>
            <a:spLocks noGrp="1"/>
          </p:cNvSpPr>
          <p:nvPr>
            <p:ph type="sldNum" sz="quarter" idx="12"/>
          </p:nvPr>
        </p:nvSpPr>
        <p:spPr/>
        <p:txBody>
          <a:bodyPr/>
          <a:lstStyle/>
          <a:p>
            <a:pPr>
              <a:defRPr/>
            </a:pPr>
            <a:fld id="{42C301F8-C89E-4C6C-B27C-67586D77B6C8}" type="slidenum">
              <a:rPr lang="en-US" altLang="en-US" smtClean="0"/>
              <a:pPr>
                <a:defRPr/>
              </a:pPr>
              <a:t>171</a:t>
            </a:fld>
            <a:endParaRPr lang="en-US" altLang="en-US"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770" y="2286000"/>
            <a:ext cx="322326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7126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BFBFBF"/>
                </a:solidFill>
              </a:rPr>
              <a:t>Model specification</a:t>
            </a:r>
          </a:p>
          <a:p>
            <a:pPr lvl="2" eaLnBrk="1" hangingPunct="1"/>
            <a:r>
              <a:rPr lang="en-US" sz="2720" u="sng" dirty="0" smtClean="0">
                <a:solidFill>
                  <a:srgbClr val="FFFF00"/>
                </a:solidFill>
              </a:rPr>
              <a:t>Linear regression</a:t>
            </a:r>
          </a:p>
          <a:p>
            <a:pPr lvl="2" eaLnBrk="1" hangingPunct="1"/>
            <a:r>
              <a:rPr lang="en-US" sz="2720" u="sng" dirty="0" smtClean="0">
                <a:solidFill>
                  <a:srgbClr val="BFBFBF"/>
                </a:solidFill>
              </a:rPr>
              <a:t>Logistic regression</a:t>
            </a:r>
            <a:endParaRPr lang="en-US" sz="2720" dirty="0">
              <a:solidFill>
                <a:srgbClr val="BFBFBF"/>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172</a:t>
            </a:fld>
            <a:endParaRPr lang="en-US" sz="1680" dirty="0"/>
          </a:p>
        </p:txBody>
      </p:sp>
      <p:pic>
        <p:nvPicPr>
          <p:cNvPr id="8" name="Picture 7" descr="Linear_regressi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4648200" cy="3067812"/>
          </a:xfrm>
          <a:prstGeom prst="rect">
            <a:avLst/>
          </a:prstGeom>
        </p:spPr>
      </p:pic>
    </p:spTree>
    <p:extLst>
      <p:ext uri="{BB962C8B-B14F-4D97-AF65-F5344CB8AC3E}">
        <p14:creationId xmlns:p14="http://schemas.microsoft.com/office/powerpoint/2010/main" val="318681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Linear regression – 1</a:t>
            </a:r>
            <a:r>
              <a:rPr lang="en-US" dirty="0">
                <a:latin typeface="Tw Cen MT" charset="0"/>
              </a:rPr>
              <a:t>	</a:t>
            </a:r>
          </a:p>
        </p:txBody>
      </p:sp>
      <p:sp>
        <p:nvSpPr>
          <p:cNvPr id="66563" name="Content Placeholder 2"/>
          <p:cNvSpPr>
            <a:spLocks noGrp="1"/>
          </p:cNvSpPr>
          <p:nvPr>
            <p:ph sz="quarter" idx="1"/>
          </p:nvPr>
        </p:nvSpPr>
        <p:spPr>
          <a:xfrm>
            <a:off x="182880" y="1737360"/>
            <a:ext cx="4754880" cy="5486400"/>
          </a:xfrm>
        </p:spPr>
        <p:txBody>
          <a:bodyPr/>
          <a:lstStyle/>
          <a:p>
            <a:r>
              <a:rPr lang="en-US" dirty="0">
                <a:latin typeface="+mj-lt"/>
              </a:rPr>
              <a:t>Linear regression </a:t>
            </a:r>
            <a:r>
              <a:rPr lang="en-US" dirty="0" smtClean="0">
                <a:latin typeface="+mj-lt"/>
              </a:rPr>
              <a:t>examines the </a:t>
            </a:r>
            <a:r>
              <a:rPr lang="en-US" dirty="0">
                <a:latin typeface="+mj-lt"/>
              </a:rPr>
              <a:t>relationship between </a:t>
            </a:r>
            <a:r>
              <a:rPr lang="en-US" dirty="0" smtClean="0">
                <a:latin typeface="+mj-lt"/>
              </a:rPr>
              <a:t>dependent </a:t>
            </a:r>
            <a:r>
              <a:rPr lang="en-US" dirty="0">
                <a:latin typeface="+mj-lt"/>
              </a:rPr>
              <a:t>and </a:t>
            </a:r>
            <a:r>
              <a:rPr lang="en-US" dirty="0" smtClean="0">
                <a:latin typeface="+mj-lt"/>
              </a:rPr>
              <a:t>independent variables</a:t>
            </a:r>
          </a:p>
          <a:p>
            <a:pPr lvl="1"/>
            <a:r>
              <a:rPr lang="en-US" dirty="0" smtClean="0">
                <a:latin typeface="+mj-lt"/>
              </a:rPr>
              <a:t>y </a:t>
            </a:r>
            <a:r>
              <a:rPr lang="en-US" dirty="0">
                <a:latin typeface="+mj-lt"/>
              </a:rPr>
              <a:t>represents the outcome/dependent </a:t>
            </a:r>
            <a:r>
              <a:rPr lang="en-US" dirty="0" smtClean="0">
                <a:latin typeface="+mj-lt"/>
              </a:rPr>
              <a:t>variable</a:t>
            </a:r>
          </a:p>
          <a:p>
            <a:pPr lvl="1"/>
            <a:r>
              <a:rPr lang="en-US" dirty="0" smtClean="0">
                <a:latin typeface="+mj-lt"/>
              </a:rPr>
              <a:t>x </a:t>
            </a:r>
            <a:r>
              <a:rPr lang="en-US" dirty="0">
                <a:latin typeface="+mj-lt"/>
              </a:rPr>
              <a:t>represents the independent variable</a:t>
            </a:r>
          </a:p>
          <a:p>
            <a:endParaRPr lang="en-US" dirty="0">
              <a:latin typeface="Tw Cen MT" charset="0"/>
            </a:endParaRPr>
          </a:p>
          <a:p>
            <a:endParaRPr lang="en-US" dirty="0">
              <a:latin typeface="Tw Cen MT" charset="0"/>
            </a:endParaRPr>
          </a:p>
          <a:p>
            <a:endParaRPr lang="en-US" dirty="0">
              <a:latin typeface="Tw Cen MT" charset="0"/>
            </a:endParaRPr>
          </a:p>
        </p:txBody>
      </p:sp>
      <p:sp>
        <p:nvSpPr>
          <p:cNvPr id="4" name="Slide Number Placeholder 3"/>
          <p:cNvSpPr>
            <a:spLocks noGrp="1"/>
          </p:cNvSpPr>
          <p:nvPr>
            <p:ph type="sldNum" sz="quarter" idx="11"/>
          </p:nvPr>
        </p:nvSpPr>
        <p:spPr>
          <a:xfrm>
            <a:off x="7461210" y="7696200"/>
            <a:ext cx="3474720" cy="438150"/>
          </a:xfrm>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A59F1C0-6DFD-D048-B28C-84475D33AA31}" type="slidenum">
              <a:rPr lang="en-US" sz="1440">
                <a:solidFill>
                  <a:srgbClr val="FFFFFF"/>
                </a:solidFill>
              </a:rPr>
              <a:pPr eaLnBrk="1" hangingPunct="1">
                <a:lnSpc>
                  <a:spcPct val="80000"/>
                </a:lnSpc>
              </a:pPr>
              <a:t>173</a:t>
            </a:fld>
            <a:endParaRPr lang="en-US" sz="1440" dirty="0">
              <a:solidFill>
                <a:srgbClr val="FFFFFF"/>
              </a:solidFill>
            </a:endParaRPr>
          </a:p>
        </p:txBody>
      </p:sp>
      <p:pic>
        <p:nvPicPr>
          <p:cNvPr id="3" name="Picture 2" descr="Linear_regressi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737360"/>
            <a:ext cx="6096000" cy="402336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5"/>
          <p:cNvSpPr>
            <a:spLocks noGrp="1"/>
          </p:cNvSpPr>
          <p:nvPr>
            <p:ph type="title"/>
          </p:nvPr>
        </p:nvSpPr>
        <p:spPr>
          <a:xfrm>
            <a:off x="735330" y="274320"/>
            <a:ext cx="9784080" cy="1188720"/>
          </a:xfrm>
        </p:spPr>
        <p:txBody>
          <a:bodyPr/>
          <a:lstStyle/>
          <a:p>
            <a:r>
              <a:rPr lang="en-US" dirty="0"/>
              <a:t>Linear regression – </a:t>
            </a:r>
            <a:r>
              <a:rPr lang="en-US" dirty="0" smtClean="0"/>
              <a:t>2</a:t>
            </a:r>
            <a:endParaRPr lang="en-US" dirty="0">
              <a:latin typeface="Tw Cen MT" charset="0"/>
            </a:endParaRPr>
          </a:p>
        </p:txBody>
      </p:sp>
      <p:sp>
        <p:nvSpPr>
          <p:cNvPr id="4103" name="Content Placeholder 6"/>
          <p:cNvSpPr>
            <a:spLocks noGrp="1"/>
          </p:cNvSpPr>
          <p:nvPr>
            <p:ph sz="quarter" idx="1"/>
          </p:nvPr>
        </p:nvSpPr>
        <p:spPr>
          <a:xfrm>
            <a:off x="735330" y="1371600"/>
            <a:ext cx="9784080" cy="5394960"/>
          </a:xfrm>
        </p:spPr>
        <p:txBody>
          <a:bodyPr/>
          <a:lstStyle/>
          <a:p>
            <a:r>
              <a:rPr lang="en-US" dirty="0" smtClean="0">
                <a:latin typeface="+mj-lt"/>
              </a:rPr>
              <a:t>The </a:t>
            </a:r>
            <a:r>
              <a:rPr lang="en-US" dirty="0">
                <a:latin typeface="+mj-lt"/>
              </a:rPr>
              <a:t>regression relationship among the observed values of </a:t>
            </a:r>
            <a:r>
              <a:rPr lang="en-US" i="1" dirty="0">
                <a:latin typeface="+mj-lt"/>
              </a:rPr>
              <a:t>y</a:t>
            </a:r>
            <a:r>
              <a:rPr lang="en-US" dirty="0">
                <a:latin typeface="+mj-lt"/>
              </a:rPr>
              <a:t> and </a:t>
            </a:r>
            <a:r>
              <a:rPr lang="en-US" i="1" dirty="0">
                <a:latin typeface="+mj-lt"/>
              </a:rPr>
              <a:t>x</a:t>
            </a:r>
            <a:r>
              <a:rPr lang="en-US" dirty="0">
                <a:latin typeface="+mj-lt"/>
              </a:rPr>
              <a:t> is expressed </a:t>
            </a:r>
            <a:r>
              <a:rPr lang="en-US" dirty="0" smtClean="0">
                <a:latin typeface="+mj-lt"/>
              </a:rPr>
              <a:t>as</a:t>
            </a:r>
          </a:p>
          <a:p>
            <a:endParaRPr lang="en-US" dirty="0">
              <a:latin typeface="+mj-lt"/>
            </a:endParaRPr>
          </a:p>
          <a:p>
            <a:r>
              <a:rPr lang="en-US" dirty="0">
                <a:latin typeface="+mj-lt"/>
              </a:rPr>
              <a:t>Here                are model parameters</a:t>
            </a:r>
            <a:endParaRPr lang="en-US" dirty="0" smtClean="0">
              <a:latin typeface="+mj-lt"/>
            </a:endParaRPr>
          </a:p>
          <a:p>
            <a:r>
              <a:rPr lang="en-US" dirty="0">
                <a:latin typeface="+mj-lt"/>
              </a:rPr>
              <a:t>And        is an error term</a:t>
            </a:r>
          </a:p>
          <a:p>
            <a:r>
              <a:rPr lang="en-US" dirty="0" smtClean="0">
                <a:latin typeface="+mj-lt"/>
              </a:rPr>
              <a:t>The error term represents</a:t>
            </a:r>
            <a:r>
              <a:rPr lang="en-US" dirty="0">
                <a:latin typeface="+mj-lt"/>
              </a:rPr>
              <a:t> the difference between the observed value of </a:t>
            </a:r>
            <a:r>
              <a:rPr lang="en-US" i="1" dirty="0">
                <a:latin typeface="+mj-lt"/>
              </a:rPr>
              <a:t>y</a:t>
            </a:r>
            <a:r>
              <a:rPr lang="en-US" dirty="0">
                <a:latin typeface="+mj-lt"/>
              </a:rPr>
              <a:t> and its conditional expectation under the model,</a:t>
            </a:r>
          </a:p>
          <a:p>
            <a:pPr lvl="1">
              <a:buFont typeface="Wingdings 2" charset="0"/>
              <a:buNone/>
            </a:pPr>
            <a:endParaRPr lang="en-US" sz="2880" dirty="0">
              <a:latin typeface="Tw Cen MT" charset="0"/>
            </a:endParaRPr>
          </a:p>
          <a:p>
            <a:pPr lvl="2">
              <a:buFont typeface="Wingdings" charset="0"/>
              <a:buNone/>
            </a:pPr>
            <a:endParaRPr lang="en-US" dirty="0">
              <a:latin typeface="Tw Cen MT" charset="0"/>
            </a:endParaRPr>
          </a:p>
        </p:txBody>
      </p:sp>
      <p:sp>
        <p:nvSpPr>
          <p:cNvPr id="5" name="Slide Number Placeholder 4"/>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A0C15C9-A5A6-5249-BA92-18CDA848CBBA}" type="slidenum">
              <a:rPr lang="en-US" sz="1440">
                <a:solidFill>
                  <a:srgbClr val="FFFFFF"/>
                </a:solidFill>
              </a:rPr>
              <a:pPr eaLnBrk="1" hangingPunct="1">
                <a:lnSpc>
                  <a:spcPct val="80000"/>
                </a:lnSpc>
              </a:pPr>
              <a:t>174</a:t>
            </a:fld>
            <a:endParaRPr lang="en-US" sz="1440" dirty="0">
              <a:solidFill>
                <a:srgbClr val="FFFFFF"/>
              </a:solidFill>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2300472440"/>
              </p:ext>
            </p:extLst>
          </p:nvPr>
        </p:nvGraphicFramePr>
        <p:xfrm>
          <a:off x="1148716" y="2630806"/>
          <a:ext cx="3699510" cy="773430"/>
        </p:xfrm>
        <a:graphic>
          <a:graphicData uri="http://schemas.openxmlformats.org/presentationml/2006/ole">
            <mc:AlternateContent xmlns:mc="http://schemas.openxmlformats.org/markup-compatibility/2006">
              <mc:Choice xmlns:v="urn:schemas-microsoft-com:vml" Requires="v">
                <p:oleObj spid="_x0000_s812139" name="Equation" r:id="rId3" imgW="1079500" imgH="241300" progId="Equation.DSMT4">
                  <p:embed/>
                </p:oleObj>
              </mc:Choice>
              <mc:Fallback>
                <p:oleObj name="Equation" r:id="rId3" imgW="1079500" imgH="241300" progId="Equation.DSMT4">
                  <p:embed/>
                  <p:pic>
                    <p:nvPicPr>
                      <p:cNvPr id="0" name=""/>
                      <p:cNvPicPr>
                        <a:picLocks noChangeAspect="1" noChangeArrowheads="1"/>
                      </p:cNvPicPr>
                      <p:nvPr/>
                    </p:nvPicPr>
                    <p:blipFill>
                      <a:blip r:embed="rId4"/>
                      <a:srcRect/>
                      <a:stretch>
                        <a:fillRect/>
                      </a:stretch>
                    </p:blipFill>
                    <p:spPr bwMode="auto">
                      <a:xfrm>
                        <a:off x="1148716" y="2630806"/>
                        <a:ext cx="3699510" cy="77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9" name="Object 11"/>
          <p:cNvGraphicFramePr>
            <a:graphicFrameLocks noChangeAspect="1"/>
          </p:cNvGraphicFramePr>
          <p:nvPr>
            <p:extLst>
              <p:ext uri="{D42A27DB-BD31-4B8C-83A1-F6EECF244321}">
                <p14:modId xmlns:p14="http://schemas.microsoft.com/office/powerpoint/2010/main" val="3518135795"/>
              </p:ext>
            </p:extLst>
          </p:nvPr>
        </p:nvGraphicFramePr>
        <p:xfrm>
          <a:off x="1280160" y="6583680"/>
          <a:ext cx="5057539" cy="1005840"/>
        </p:xfrm>
        <a:graphic>
          <a:graphicData uri="http://schemas.openxmlformats.org/presentationml/2006/ole">
            <mc:AlternateContent xmlns:mc="http://schemas.openxmlformats.org/markup-compatibility/2006">
              <mc:Choice xmlns:v="urn:schemas-microsoft-com:vml" Requires="v">
                <p:oleObj spid="_x0000_s812140" name="Equation" r:id="rId5" imgW="1625600" imgH="241300" progId="Equation.DSMT4">
                  <p:embed/>
                </p:oleObj>
              </mc:Choice>
              <mc:Fallback>
                <p:oleObj name="Equation" r:id="rId5" imgW="1625600" imgH="241300" progId="Equation.DSMT4">
                  <p:embed/>
                  <p:pic>
                    <p:nvPicPr>
                      <p:cNvPr id="0" name=""/>
                      <p:cNvPicPr>
                        <a:picLocks noChangeAspect="1" noChangeArrowheads="1"/>
                      </p:cNvPicPr>
                      <p:nvPr/>
                    </p:nvPicPr>
                    <p:blipFill>
                      <a:blip r:embed="rId6"/>
                      <a:srcRect/>
                      <a:stretch>
                        <a:fillRect/>
                      </a:stretch>
                    </p:blipFill>
                    <p:spPr bwMode="auto">
                      <a:xfrm>
                        <a:off x="1280160" y="6583680"/>
                        <a:ext cx="5057539" cy="1005840"/>
                      </a:xfrm>
                      <a:prstGeom prst="rect">
                        <a:avLst/>
                      </a:prstGeom>
                      <a:noFill/>
                      <a:ln>
                        <a:noFill/>
                      </a:ln>
                      <a:effectLst/>
                      <a:extLst/>
                    </p:spPr>
                  </p:pic>
                </p:oleObj>
              </mc:Fallback>
            </mc:AlternateContent>
          </a:graphicData>
        </a:graphic>
      </p:graphicFrame>
      <p:graphicFrame>
        <p:nvGraphicFramePr>
          <p:cNvPr id="4100" name="Object 12"/>
          <p:cNvGraphicFramePr>
            <a:graphicFrameLocks noChangeAspect="1"/>
          </p:cNvGraphicFramePr>
          <p:nvPr>
            <p:extLst>
              <p:ext uri="{D42A27DB-BD31-4B8C-83A1-F6EECF244321}">
                <p14:modId xmlns:p14="http://schemas.microsoft.com/office/powerpoint/2010/main" val="1763856209"/>
              </p:ext>
            </p:extLst>
          </p:nvPr>
        </p:nvGraphicFramePr>
        <p:xfrm>
          <a:off x="2377440" y="3457576"/>
          <a:ext cx="1529716" cy="643890"/>
        </p:xfrm>
        <a:graphic>
          <a:graphicData uri="http://schemas.openxmlformats.org/presentationml/2006/ole">
            <mc:AlternateContent xmlns:mc="http://schemas.openxmlformats.org/markup-compatibility/2006">
              <mc:Choice xmlns:v="urn:schemas-microsoft-com:vml" Requires="v">
                <p:oleObj spid="_x0000_s812141" name="Equation" r:id="rId7" imgW="520700" imgH="241300" progId="Equation.DSMT4">
                  <p:embed/>
                </p:oleObj>
              </mc:Choice>
              <mc:Fallback>
                <p:oleObj name="Equation" r:id="rId7" imgW="520700" imgH="241300" progId="Equation.DSMT4">
                  <p:embed/>
                  <p:pic>
                    <p:nvPicPr>
                      <p:cNvPr id="0" name=""/>
                      <p:cNvPicPr>
                        <a:picLocks noChangeAspect="1" noChangeArrowheads="1"/>
                      </p:cNvPicPr>
                      <p:nvPr/>
                    </p:nvPicPr>
                    <p:blipFill>
                      <a:blip r:embed="rId8"/>
                      <a:srcRect/>
                      <a:stretch>
                        <a:fillRect/>
                      </a:stretch>
                    </p:blipFill>
                    <p:spPr bwMode="auto">
                      <a:xfrm>
                        <a:off x="2377440" y="3457576"/>
                        <a:ext cx="1529716" cy="643890"/>
                      </a:xfrm>
                      <a:prstGeom prst="rect">
                        <a:avLst/>
                      </a:prstGeom>
                      <a:noFill/>
                      <a:ln>
                        <a:noFill/>
                      </a:ln>
                      <a:effectLst/>
                      <a:extLst/>
                    </p:spPr>
                  </p:pic>
                </p:oleObj>
              </mc:Fallback>
            </mc:AlternateContent>
          </a:graphicData>
        </a:graphic>
      </p:graphicFrame>
      <p:graphicFrame>
        <p:nvGraphicFramePr>
          <p:cNvPr id="4101" name="Object 13"/>
          <p:cNvGraphicFramePr>
            <a:graphicFrameLocks noChangeAspect="1"/>
          </p:cNvGraphicFramePr>
          <p:nvPr>
            <p:extLst>
              <p:ext uri="{D42A27DB-BD31-4B8C-83A1-F6EECF244321}">
                <p14:modId xmlns:p14="http://schemas.microsoft.com/office/powerpoint/2010/main" val="4281700025"/>
              </p:ext>
            </p:extLst>
          </p:nvPr>
        </p:nvGraphicFramePr>
        <p:xfrm>
          <a:off x="2194561" y="4023360"/>
          <a:ext cx="613410" cy="902885"/>
        </p:xfrm>
        <a:graphic>
          <a:graphicData uri="http://schemas.openxmlformats.org/presentationml/2006/ole">
            <mc:AlternateContent xmlns:mc="http://schemas.openxmlformats.org/markup-compatibility/2006">
              <mc:Choice xmlns:v="urn:schemas-microsoft-com:vml" Requires="v">
                <p:oleObj spid="_x0000_s812142" name="Equation" r:id="rId9" imgW="152400" imgH="241300" progId="Equation.DSMT4">
                  <p:embed/>
                </p:oleObj>
              </mc:Choice>
              <mc:Fallback>
                <p:oleObj name="Equation" r:id="rId9" imgW="152400" imgH="241300" progId="Equation.DSMT4">
                  <p:embed/>
                  <p:pic>
                    <p:nvPicPr>
                      <p:cNvPr id="0" name=""/>
                      <p:cNvPicPr>
                        <a:picLocks noChangeAspect="1" noChangeArrowheads="1"/>
                      </p:cNvPicPr>
                      <p:nvPr/>
                    </p:nvPicPr>
                    <p:blipFill>
                      <a:blip r:embed="rId10"/>
                      <a:srcRect/>
                      <a:stretch>
                        <a:fillRect/>
                      </a:stretch>
                    </p:blipFill>
                    <p:spPr bwMode="auto">
                      <a:xfrm>
                        <a:off x="2194561" y="4023360"/>
                        <a:ext cx="613410" cy="90288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35330" y="274320"/>
            <a:ext cx="9784080" cy="1188720"/>
          </a:xfrm>
        </p:spPr>
        <p:txBody>
          <a:bodyPr/>
          <a:lstStyle/>
          <a:p>
            <a:r>
              <a:rPr lang="en-US" dirty="0"/>
              <a:t>Linear regression </a:t>
            </a:r>
            <a:r>
              <a:rPr lang="en-US" dirty="0" smtClean="0"/>
              <a:t>– 3 </a:t>
            </a:r>
            <a:endParaRPr lang="en-US" dirty="0">
              <a:latin typeface="Tw Cen MT" charset="0"/>
            </a:endParaRPr>
          </a:p>
        </p:txBody>
      </p:sp>
      <p:sp>
        <p:nvSpPr>
          <p:cNvPr id="3" name="Content Placeholder 2"/>
          <p:cNvSpPr>
            <a:spLocks noGrp="1"/>
          </p:cNvSpPr>
          <p:nvPr>
            <p:ph sz="quarter" idx="1"/>
          </p:nvPr>
        </p:nvSpPr>
        <p:spPr>
          <a:xfrm>
            <a:off x="735330" y="1463040"/>
            <a:ext cx="9784080" cy="5394960"/>
          </a:xfrm>
        </p:spPr>
        <p:txBody>
          <a:bodyPr/>
          <a:lstStyle/>
          <a:p>
            <a:pPr>
              <a:lnSpc>
                <a:spcPct val="80000"/>
              </a:lnSpc>
            </a:pPr>
            <a:r>
              <a:rPr lang="en-US" dirty="0" smtClean="0">
                <a:latin typeface="+mj-lt"/>
              </a:rPr>
              <a:t>Assumptions:</a:t>
            </a:r>
            <a:endParaRPr lang="en-US" dirty="0">
              <a:latin typeface="+mj-lt"/>
            </a:endParaRPr>
          </a:p>
          <a:p>
            <a:pPr lvl="1">
              <a:lnSpc>
                <a:spcPct val="80000"/>
              </a:lnSpc>
            </a:pPr>
            <a:r>
              <a:rPr lang="en-US" dirty="0">
                <a:latin typeface="+mj-lt"/>
              </a:rPr>
              <a:t>The model for </a:t>
            </a:r>
            <a:r>
              <a:rPr lang="en-US" i="1" dirty="0">
                <a:latin typeface="+mj-lt"/>
              </a:rPr>
              <a:t>E</a:t>
            </a:r>
            <a:r>
              <a:rPr lang="en-US" dirty="0">
                <a:latin typeface="+mj-lt"/>
              </a:rPr>
              <a:t>(</a:t>
            </a:r>
            <a:r>
              <a:rPr lang="en-US" i="1" dirty="0">
                <a:latin typeface="+mj-lt"/>
              </a:rPr>
              <a:t>y </a:t>
            </a:r>
            <a:r>
              <a:rPr lang="en-US" dirty="0">
                <a:latin typeface="+mj-lt"/>
              </a:rPr>
              <a:t>| </a:t>
            </a:r>
            <a:r>
              <a:rPr lang="en-US" i="1" dirty="0">
                <a:latin typeface="+mj-lt"/>
              </a:rPr>
              <a:t>x</a:t>
            </a:r>
            <a:r>
              <a:rPr lang="en-US" dirty="0">
                <a:latin typeface="+mj-lt"/>
              </a:rPr>
              <a:t>) is linear in the parameters;</a:t>
            </a:r>
          </a:p>
          <a:p>
            <a:pPr lvl="1">
              <a:lnSpc>
                <a:spcPct val="80000"/>
              </a:lnSpc>
            </a:pPr>
            <a:r>
              <a:rPr lang="en-US" dirty="0">
                <a:latin typeface="+mj-lt"/>
              </a:rPr>
              <a:t>Correct model specification </a:t>
            </a:r>
            <a:r>
              <a:rPr lang="en-US" dirty="0" smtClean="0">
                <a:latin typeface="+mj-lt"/>
              </a:rPr>
              <a:t>–the </a:t>
            </a:r>
            <a:r>
              <a:rPr lang="en-US" dirty="0">
                <a:latin typeface="+mj-lt"/>
              </a:rPr>
              <a:t>model includes the </a:t>
            </a:r>
            <a:r>
              <a:rPr lang="en-US" dirty="0" smtClean="0">
                <a:latin typeface="+mj-lt"/>
              </a:rPr>
              <a:t>effects (predictors) of </a:t>
            </a:r>
            <a:r>
              <a:rPr lang="en-US" dirty="0">
                <a:latin typeface="+mj-lt"/>
              </a:rPr>
              <a:t>the true model under which the data were </a:t>
            </a:r>
            <a:r>
              <a:rPr lang="en-US" dirty="0" smtClean="0">
                <a:latin typeface="+mj-lt"/>
              </a:rPr>
              <a:t>generated</a:t>
            </a:r>
            <a:endParaRPr lang="en-US" dirty="0">
              <a:latin typeface="+mj-lt"/>
            </a:endParaRPr>
          </a:p>
          <a:p>
            <a:pPr lvl="1">
              <a:lnSpc>
                <a:spcPct val="80000"/>
              </a:lnSpc>
            </a:pPr>
            <a:r>
              <a:rPr lang="en-US" i="1" dirty="0">
                <a:latin typeface="+mj-lt"/>
              </a:rPr>
              <a:t>E</a:t>
            </a:r>
            <a:r>
              <a:rPr lang="en-US" dirty="0">
                <a:latin typeface="+mj-lt"/>
              </a:rPr>
              <a:t>(</a:t>
            </a:r>
            <a:r>
              <a:rPr lang="en-US" i="1" dirty="0">
                <a:latin typeface="+mj-lt"/>
              </a:rPr>
              <a:t>ε</a:t>
            </a:r>
            <a:r>
              <a:rPr lang="en-US" i="1" baseline="-25000" dirty="0">
                <a:latin typeface="+mj-lt"/>
              </a:rPr>
              <a:t>i</a:t>
            </a:r>
            <a:r>
              <a:rPr lang="en-US" i="1" dirty="0">
                <a:latin typeface="+mj-lt"/>
              </a:rPr>
              <a:t> </a:t>
            </a:r>
            <a:r>
              <a:rPr lang="en-US" dirty="0">
                <a:latin typeface="+mj-lt"/>
              </a:rPr>
              <a:t>| </a:t>
            </a:r>
            <a:r>
              <a:rPr lang="en-US" b="1" i="1" dirty="0">
                <a:latin typeface="+mj-lt"/>
              </a:rPr>
              <a:t>x</a:t>
            </a:r>
            <a:r>
              <a:rPr lang="en-US" b="1" i="1" baseline="-25000" dirty="0">
                <a:latin typeface="+mj-lt"/>
              </a:rPr>
              <a:t>i</a:t>
            </a:r>
            <a:r>
              <a:rPr lang="en-US" dirty="0">
                <a:latin typeface="+mj-lt"/>
              </a:rPr>
              <a:t>) = 0, </a:t>
            </a:r>
            <a:r>
              <a:rPr lang="en-US" dirty="0" smtClean="0">
                <a:latin typeface="+mj-lt"/>
              </a:rPr>
              <a:t>the </a:t>
            </a:r>
            <a:r>
              <a:rPr lang="en-US" dirty="0">
                <a:latin typeface="+mj-lt"/>
              </a:rPr>
              <a:t>expected value of the residuals given </a:t>
            </a:r>
            <a:r>
              <a:rPr lang="en-US" dirty="0" smtClean="0">
                <a:latin typeface="+mj-lt"/>
              </a:rPr>
              <a:t>the </a:t>
            </a:r>
            <a:r>
              <a:rPr lang="en-US" dirty="0">
                <a:latin typeface="+mj-lt"/>
              </a:rPr>
              <a:t>predictor </a:t>
            </a:r>
            <a:r>
              <a:rPr lang="en-US" dirty="0" smtClean="0">
                <a:latin typeface="+mj-lt"/>
              </a:rPr>
              <a:t>variable values </a:t>
            </a:r>
            <a:r>
              <a:rPr lang="en-US" dirty="0">
                <a:latin typeface="+mj-lt"/>
              </a:rPr>
              <a:t>is equal 0</a:t>
            </a:r>
          </a:p>
          <a:p>
            <a:pPr lvl="1">
              <a:lnSpc>
                <a:spcPct val="80000"/>
              </a:lnSpc>
            </a:pPr>
            <a:r>
              <a:rPr lang="en-US" i="1" dirty="0" smtClean="0">
                <a:latin typeface="+mj-lt"/>
              </a:rPr>
              <a:t>Var</a:t>
            </a:r>
            <a:r>
              <a:rPr lang="en-US" dirty="0">
                <a:latin typeface="+mj-lt"/>
              </a:rPr>
              <a:t>(</a:t>
            </a:r>
            <a:r>
              <a:rPr lang="en-US" i="1" dirty="0">
                <a:latin typeface="+mj-lt"/>
              </a:rPr>
              <a:t>ε</a:t>
            </a:r>
            <a:r>
              <a:rPr lang="en-US" i="1" baseline="-25000" dirty="0">
                <a:latin typeface="+mj-lt"/>
              </a:rPr>
              <a:t>i</a:t>
            </a:r>
            <a:r>
              <a:rPr lang="en-US" dirty="0">
                <a:latin typeface="+mj-lt"/>
              </a:rPr>
              <a:t> | </a:t>
            </a:r>
            <a:r>
              <a:rPr lang="en-US" b="1" i="1" dirty="0">
                <a:latin typeface="+mj-lt"/>
              </a:rPr>
              <a:t>x</a:t>
            </a:r>
            <a:r>
              <a:rPr lang="en-US" b="1" i="1" baseline="-25000" dirty="0">
                <a:latin typeface="+mj-lt"/>
              </a:rPr>
              <a:t>i</a:t>
            </a:r>
            <a:r>
              <a:rPr lang="en-US" dirty="0">
                <a:latin typeface="+mj-lt"/>
              </a:rPr>
              <a:t>) </a:t>
            </a:r>
            <a:r>
              <a:rPr lang="en-US" dirty="0" smtClean="0">
                <a:latin typeface="+mj-lt"/>
              </a:rPr>
              <a:t>constant </a:t>
            </a:r>
          </a:p>
          <a:p>
            <a:pPr lvl="1">
              <a:lnSpc>
                <a:spcPct val="80000"/>
              </a:lnSpc>
            </a:pPr>
            <a:r>
              <a:rPr lang="en-US" dirty="0" smtClean="0">
                <a:latin typeface="+mj-lt"/>
              </a:rPr>
              <a:t>Normality </a:t>
            </a:r>
            <a:r>
              <a:rPr lang="en-US" dirty="0">
                <a:latin typeface="+mj-lt"/>
              </a:rPr>
              <a:t>of </a:t>
            </a:r>
            <a:r>
              <a:rPr lang="en-US" dirty="0" smtClean="0">
                <a:latin typeface="+mj-lt"/>
              </a:rPr>
              <a:t>residuals, </a:t>
            </a:r>
            <a:r>
              <a:rPr lang="en-US" dirty="0">
                <a:latin typeface="+mj-lt"/>
              </a:rPr>
              <a:t>the residuals are independently and identically distributed (i.i.d.) </a:t>
            </a:r>
            <a:r>
              <a:rPr lang="en-US" dirty="0" smtClean="0">
                <a:latin typeface="+mj-lt"/>
              </a:rPr>
              <a:t>with </a:t>
            </a:r>
            <a:r>
              <a:rPr lang="en-US" dirty="0">
                <a:latin typeface="+mj-lt"/>
              </a:rPr>
              <a:t>mean 0 and constant variance;</a:t>
            </a:r>
          </a:p>
          <a:p>
            <a:pPr lvl="1">
              <a:lnSpc>
                <a:spcPct val="80000"/>
              </a:lnSpc>
            </a:pPr>
            <a:r>
              <a:rPr lang="en-US" i="1" dirty="0" smtClean="0">
                <a:latin typeface="+mj-lt"/>
              </a:rPr>
              <a:t>Cov</a:t>
            </a:r>
            <a:r>
              <a:rPr lang="en-US" dirty="0">
                <a:latin typeface="+mj-lt"/>
              </a:rPr>
              <a:t>(</a:t>
            </a:r>
            <a:r>
              <a:rPr lang="en-US" i="1" dirty="0">
                <a:latin typeface="+mj-lt"/>
              </a:rPr>
              <a:t>ε</a:t>
            </a:r>
            <a:r>
              <a:rPr lang="en-US" i="1" baseline="-25000" dirty="0">
                <a:latin typeface="+mj-lt"/>
              </a:rPr>
              <a:t>i</a:t>
            </a:r>
            <a:r>
              <a:rPr lang="en-US" dirty="0">
                <a:latin typeface="+mj-lt"/>
              </a:rPr>
              <a:t>,</a:t>
            </a:r>
            <a:r>
              <a:rPr lang="en-US" i="1" dirty="0">
                <a:latin typeface="+mj-lt"/>
              </a:rPr>
              <a:t> ε</a:t>
            </a:r>
            <a:r>
              <a:rPr lang="en-US" i="1" baseline="-25000" dirty="0">
                <a:latin typeface="+mj-lt"/>
              </a:rPr>
              <a:t>j</a:t>
            </a:r>
            <a:r>
              <a:rPr lang="en-US" i="1" dirty="0">
                <a:latin typeface="+mj-lt"/>
              </a:rPr>
              <a:t> </a:t>
            </a:r>
            <a:r>
              <a:rPr lang="en-US" dirty="0">
                <a:latin typeface="+mj-lt"/>
              </a:rPr>
              <a:t>| </a:t>
            </a:r>
            <a:r>
              <a:rPr lang="en-US" b="1" i="1" dirty="0">
                <a:latin typeface="+mj-lt"/>
              </a:rPr>
              <a:t>x</a:t>
            </a:r>
            <a:r>
              <a:rPr lang="en-US" b="1" i="1" baseline="-25000" dirty="0">
                <a:latin typeface="+mj-lt"/>
              </a:rPr>
              <a:t>i</a:t>
            </a:r>
            <a:r>
              <a:rPr lang="en-US" dirty="0">
                <a:latin typeface="+mj-lt"/>
              </a:rPr>
              <a:t>, </a:t>
            </a:r>
            <a:r>
              <a:rPr lang="en-US" b="1" i="1" dirty="0">
                <a:latin typeface="+mj-lt"/>
              </a:rPr>
              <a:t>x</a:t>
            </a:r>
            <a:r>
              <a:rPr lang="en-US" b="1" i="1" baseline="-25000" dirty="0">
                <a:latin typeface="+mj-lt"/>
              </a:rPr>
              <a:t>j</a:t>
            </a:r>
            <a:r>
              <a:rPr lang="en-US" dirty="0">
                <a:latin typeface="+mj-lt"/>
              </a:rPr>
              <a:t>) = 0, </a:t>
            </a:r>
            <a:r>
              <a:rPr lang="en-US" i="1" dirty="0">
                <a:latin typeface="+mj-lt"/>
              </a:rPr>
              <a:t>i </a:t>
            </a:r>
            <a:r>
              <a:rPr lang="en-US" dirty="0">
                <a:latin typeface="+mj-lt"/>
              </a:rPr>
              <a:t>≠ </a:t>
            </a:r>
            <a:r>
              <a:rPr lang="en-US" i="1" dirty="0">
                <a:latin typeface="+mj-lt"/>
              </a:rPr>
              <a:t>j</a:t>
            </a:r>
            <a:r>
              <a:rPr lang="en-US" dirty="0">
                <a:latin typeface="+mj-lt"/>
              </a:rPr>
              <a:t>, </a:t>
            </a:r>
            <a:r>
              <a:rPr lang="en-US" dirty="0" smtClean="0">
                <a:latin typeface="+mj-lt"/>
              </a:rPr>
              <a:t>residuals are </a:t>
            </a:r>
            <a:r>
              <a:rPr lang="en-US" i="1" dirty="0" smtClean="0">
                <a:latin typeface="+mj-lt"/>
              </a:rPr>
              <a:t>uncorrelated</a:t>
            </a:r>
            <a:endParaRPr lang="en-US" dirty="0">
              <a:latin typeface="+mj-lt"/>
            </a:endParaRPr>
          </a:p>
          <a:p>
            <a:pPr lvl="1">
              <a:lnSpc>
                <a:spcPct val="80000"/>
              </a:lnSpc>
            </a:pP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05B402C-3361-AD4E-A2CC-F868E5932C51}" type="slidenum">
              <a:rPr lang="en-US" sz="1440">
                <a:solidFill>
                  <a:srgbClr val="FFFFFF"/>
                </a:solidFill>
              </a:rPr>
              <a:pPr eaLnBrk="1" hangingPunct="1">
                <a:lnSpc>
                  <a:spcPct val="80000"/>
                </a:lnSpc>
              </a:pPr>
              <a:t>175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dirty="0"/>
              <a:t>Descriptive analysis - </a:t>
            </a:r>
            <a:r>
              <a:rPr lang="en-US" dirty="0" smtClean="0"/>
              <a:t>5</a:t>
            </a:r>
            <a:endParaRPr lang="en-US" dirty="0">
              <a:latin typeface="Tw Cen MT" charset="0"/>
            </a:endParaRPr>
          </a:p>
        </p:txBody>
      </p:sp>
      <p:sp>
        <p:nvSpPr>
          <p:cNvPr id="108548" name="Content Placeholder 4"/>
          <p:cNvSpPr>
            <a:spLocks noGrp="1"/>
          </p:cNvSpPr>
          <p:nvPr>
            <p:ph sz="quarter" idx="4"/>
          </p:nvPr>
        </p:nvSpPr>
        <p:spPr>
          <a:xfrm>
            <a:off x="731520" y="1554480"/>
            <a:ext cx="9509760" cy="5029200"/>
          </a:xfrm>
        </p:spPr>
        <p:txBody>
          <a:bodyPr/>
          <a:lstStyle/>
          <a:p>
            <a:pPr eaLnBrk="1" hangingPunct="1"/>
            <a:r>
              <a:rPr lang="en-US" sz="3840" dirty="0">
                <a:latin typeface="+mj-lt"/>
              </a:rPr>
              <a:t>Weighted (Part 2 weight) histogram --income in Part 2 only</a:t>
            </a:r>
          </a:p>
          <a:p>
            <a:pPr eaLnBrk="1" hangingPunct="1"/>
            <a:r>
              <a:rPr lang="en-US" sz="3840" dirty="0">
                <a:latin typeface="+mj-lt"/>
              </a:rPr>
              <a:t>Part 2 weight positive for 5,692 cases:</a:t>
            </a:r>
          </a:p>
          <a:p>
            <a:pPr eaLnBrk="1" hangingPunct="1">
              <a:buFont typeface="Wingdings" charset="0"/>
              <a:buNone/>
            </a:pPr>
            <a:r>
              <a:rPr lang="en-US" sz="3360" b="1" dirty="0">
                <a:solidFill>
                  <a:srgbClr val="FFFF00"/>
                </a:solidFill>
                <a:latin typeface="+mj-lt"/>
              </a:rPr>
              <a:t>Warning # 3211</a:t>
            </a:r>
          </a:p>
          <a:p>
            <a:pPr eaLnBrk="1" hangingPunct="1">
              <a:buFont typeface="Wingdings" charset="0"/>
              <a:buNone/>
            </a:pPr>
            <a:r>
              <a:rPr lang="en-US" sz="3360" b="1" dirty="0">
                <a:solidFill>
                  <a:srgbClr val="FFFF00"/>
                </a:solidFill>
                <a:latin typeface="+mj-lt"/>
              </a:rPr>
              <a:t>On at least one case, the value of the weight variable was zero, negative, or missing.  Such cases are invisible to statistical procedures and graphs which need positively weighted cases, but remain on the file and are processed by non-statistical facilities such as LIST and SAVE.</a:t>
            </a:r>
          </a:p>
          <a:p>
            <a:pPr eaLnBrk="1" hangingPunct="1"/>
            <a:endParaRPr lang="en-US" sz="1920" b="1" dirty="0">
              <a:latin typeface="Tw Cen MT" charset="0"/>
            </a:endParaRPr>
          </a:p>
          <a:p>
            <a:pPr eaLnBrk="1" hangingPunct="1"/>
            <a:endParaRPr lang="en-US" sz="1920" dirty="0">
              <a:latin typeface="Tw Cen MT" charset="0"/>
            </a:endParaRPr>
          </a:p>
          <a:p>
            <a:pPr eaLnBrk="1" hangingPunct="1"/>
            <a:endParaRPr lang="en-US" sz="1920" dirty="0">
              <a:latin typeface="Tw Cen MT" charset="0"/>
            </a:endParaRP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CBD4E7F-81DA-E647-8F82-1AF348D0F9CB}" type="slidenum">
              <a:rPr lang="en-US" sz="1440">
                <a:solidFill>
                  <a:srgbClr val="FFFFFF"/>
                </a:solidFill>
              </a:rPr>
              <a:pPr eaLnBrk="1" hangingPunct="1">
                <a:lnSpc>
                  <a:spcPct val="80000"/>
                </a:lnSpc>
              </a:pPr>
              <a:t>113</a:t>
            </a:fld>
            <a:endParaRPr lang="en-US" sz="1440" dirty="0">
              <a:solidFill>
                <a:srgbClr val="FFFFFF"/>
              </a:solidFill>
            </a:endParaRPr>
          </a:p>
        </p:txBody>
      </p:sp>
    </p:spTree>
    <p:extLst>
      <p:ext uri="{BB962C8B-B14F-4D97-AF65-F5344CB8AC3E}">
        <p14:creationId xmlns:p14="http://schemas.microsoft.com/office/powerpoint/2010/main" val="2449114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35330" y="274320"/>
            <a:ext cx="9784080" cy="1188720"/>
          </a:xfrm>
        </p:spPr>
        <p:txBody>
          <a:bodyPr/>
          <a:lstStyle/>
          <a:p>
            <a:r>
              <a:rPr lang="en-US" dirty="0"/>
              <a:t>Linear regression – </a:t>
            </a:r>
            <a:r>
              <a:rPr lang="en-US" dirty="0" smtClean="0"/>
              <a:t>4</a:t>
            </a:r>
            <a:endParaRPr lang="en-US" dirty="0">
              <a:latin typeface="Tw Cen MT" charset="0"/>
            </a:endParaRPr>
          </a:p>
        </p:txBody>
      </p:sp>
      <p:sp>
        <p:nvSpPr>
          <p:cNvPr id="68611" name="Content Placeholder 2"/>
          <p:cNvSpPr>
            <a:spLocks noGrp="1"/>
          </p:cNvSpPr>
          <p:nvPr>
            <p:ph sz="quarter" idx="1"/>
          </p:nvPr>
        </p:nvSpPr>
        <p:spPr>
          <a:xfrm>
            <a:off x="735330" y="1920240"/>
            <a:ext cx="9784080" cy="5394960"/>
          </a:xfrm>
        </p:spPr>
        <p:txBody>
          <a:bodyPr/>
          <a:lstStyle/>
          <a:p>
            <a:r>
              <a:rPr lang="en-US" dirty="0">
                <a:latin typeface="+mj-lt"/>
              </a:rPr>
              <a:t>What is the overall point of the modeling </a:t>
            </a:r>
            <a:r>
              <a:rPr lang="en-US" dirty="0" smtClean="0">
                <a:latin typeface="+mj-lt"/>
              </a:rPr>
              <a:t>for survey data?</a:t>
            </a:r>
            <a:endParaRPr lang="en-US" dirty="0">
              <a:latin typeface="+mj-lt"/>
            </a:endParaRPr>
          </a:p>
          <a:p>
            <a:pPr lvl="1"/>
            <a:r>
              <a:rPr lang="en-US" dirty="0" smtClean="0">
                <a:latin typeface="+mj-lt"/>
              </a:rPr>
              <a:t>Weighted</a:t>
            </a:r>
            <a:r>
              <a:rPr lang="en-US" dirty="0">
                <a:latin typeface="+mj-lt"/>
              </a:rPr>
              <a:t>, design-based estimation of a regression </a:t>
            </a:r>
            <a:r>
              <a:rPr lang="en-US" dirty="0" smtClean="0">
                <a:latin typeface="+mj-lt"/>
              </a:rPr>
              <a:t>allows </a:t>
            </a:r>
            <a:r>
              <a:rPr lang="en-US" dirty="0">
                <a:latin typeface="+mj-lt"/>
              </a:rPr>
              <a:t>unbiased inferences concerning </a:t>
            </a:r>
            <a:r>
              <a:rPr lang="en-US" dirty="0" smtClean="0">
                <a:latin typeface="+mj-lt"/>
              </a:rPr>
              <a:t>the </a:t>
            </a:r>
            <a:r>
              <a:rPr lang="en-US" dirty="0">
                <a:latin typeface="+mj-lt"/>
              </a:rPr>
              <a:t>regression relationship as it exists within the finite population </a:t>
            </a:r>
            <a:endParaRPr lang="en-US" dirty="0" smtClean="0">
              <a:latin typeface="+mj-lt"/>
            </a:endParaRPr>
          </a:p>
          <a:p>
            <a:r>
              <a:rPr lang="en-US" dirty="0" smtClean="0">
                <a:latin typeface="+mj-lt"/>
              </a:rPr>
              <a:t>U</a:t>
            </a:r>
            <a:r>
              <a:rPr lang="en-US" sz="3360" dirty="0">
                <a:latin typeface="+mj-lt"/>
              </a:rPr>
              <a:t>se of the CSGLM allows incorporation of the weights &amp; complex sample design factors in estimation</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B8BC25C-E52A-314E-9802-15E2A437BD85}" type="slidenum">
              <a:rPr lang="en-US" sz="1440">
                <a:solidFill>
                  <a:srgbClr val="FFFFFF"/>
                </a:solidFill>
              </a:rPr>
              <a:pPr eaLnBrk="1" hangingPunct="1">
                <a:lnSpc>
                  <a:spcPct val="80000"/>
                </a:lnSpc>
              </a:pPr>
              <a:t>176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35330" y="274320"/>
            <a:ext cx="9784080" cy="1188720"/>
          </a:xfrm>
        </p:spPr>
        <p:txBody>
          <a:bodyPr/>
          <a:lstStyle/>
          <a:p>
            <a:r>
              <a:rPr lang="en-US" dirty="0"/>
              <a:t>Linear regression – </a:t>
            </a:r>
            <a:r>
              <a:rPr lang="en-US" dirty="0" smtClean="0"/>
              <a:t>5</a:t>
            </a:r>
            <a:endParaRPr lang="en-US" dirty="0">
              <a:latin typeface="Tw Cen MT" charset="0"/>
            </a:endParaRPr>
          </a:p>
        </p:txBody>
      </p:sp>
      <p:sp>
        <p:nvSpPr>
          <p:cNvPr id="69635" name="Content Placeholder 2"/>
          <p:cNvSpPr>
            <a:spLocks noGrp="1"/>
          </p:cNvSpPr>
          <p:nvPr>
            <p:ph sz="quarter" idx="1"/>
          </p:nvPr>
        </p:nvSpPr>
        <p:spPr>
          <a:xfrm>
            <a:off x="735330" y="1920240"/>
            <a:ext cx="9784080" cy="5394960"/>
          </a:xfrm>
        </p:spPr>
        <p:txBody>
          <a:bodyPr/>
          <a:lstStyle/>
          <a:p>
            <a:r>
              <a:rPr lang="en-US" sz="4320" dirty="0">
                <a:latin typeface="+mj-lt"/>
              </a:rPr>
              <a:t>Four basic steps</a:t>
            </a:r>
          </a:p>
          <a:p>
            <a:pPr lvl="1"/>
            <a:r>
              <a:rPr lang="en-US" dirty="0" smtClean="0">
                <a:latin typeface="+mj-lt"/>
              </a:rPr>
              <a:t>Specification</a:t>
            </a:r>
          </a:p>
          <a:p>
            <a:pPr lvl="1"/>
            <a:r>
              <a:rPr lang="en-US" dirty="0" smtClean="0">
                <a:latin typeface="+mj-lt"/>
              </a:rPr>
              <a:t>Estimation</a:t>
            </a:r>
          </a:p>
          <a:p>
            <a:pPr lvl="1"/>
            <a:r>
              <a:rPr lang="en-US" dirty="0" smtClean="0">
                <a:latin typeface="+mj-lt"/>
              </a:rPr>
              <a:t>Evaluation </a:t>
            </a:r>
            <a:r>
              <a:rPr lang="en-US" dirty="0">
                <a:latin typeface="+mj-lt"/>
              </a:rPr>
              <a:t>(diagnostics</a:t>
            </a:r>
            <a:r>
              <a:rPr lang="en-US" dirty="0" smtClean="0">
                <a:latin typeface="+mj-lt"/>
              </a:rPr>
              <a:t>)</a:t>
            </a:r>
          </a:p>
          <a:p>
            <a:pPr lvl="1"/>
            <a:r>
              <a:rPr lang="en-US" dirty="0" smtClean="0">
                <a:latin typeface="+mj-lt"/>
              </a:rPr>
              <a:t>Inference</a:t>
            </a:r>
            <a:r>
              <a:rPr lang="en-US" dirty="0">
                <a:latin typeface="+mj-lt"/>
              </a:rPr>
              <a:t>.  </a:t>
            </a:r>
            <a:endParaRPr lang="en-US" dirty="0" smtClean="0">
              <a:latin typeface="+mj-lt"/>
            </a:endParaRPr>
          </a:p>
          <a:p>
            <a:r>
              <a:rPr lang="en-US" dirty="0" smtClean="0">
                <a:latin typeface="+mj-lt"/>
              </a:rPr>
              <a:t>These </a:t>
            </a:r>
            <a:r>
              <a:rPr lang="en-US" dirty="0">
                <a:latin typeface="+mj-lt"/>
              </a:rPr>
              <a:t>steps apply to all types of regression </a:t>
            </a:r>
            <a:r>
              <a:rPr lang="en-US" dirty="0" smtClean="0">
                <a:latin typeface="+mj-lt"/>
              </a:rPr>
              <a:t>models, </a:t>
            </a:r>
            <a:r>
              <a:rPr lang="en-US" dirty="0">
                <a:latin typeface="+mj-lt"/>
              </a:rPr>
              <a:t>not just </a:t>
            </a:r>
            <a:r>
              <a:rPr lang="en-US" dirty="0" smtClean="0">
                <a:latin typeface="+mj-lt"/>
              </a:rPr>
              <a:t>linear regression with continuous </a:t>
            </a:r>
            <a:r>
              <a:rPr lang="en-US" dirty="0">
                <a:latin typeface="+mj-lt"/>
              </a:rPr>
              <a:t>response </a:t>
            </a:r>
            <a:r>
              <a:rPr lang="en-US" dirty="0" smtClean="0">
                <a:latin typeface="+mj-lt"/>
              </a:rPr>
              <a:t>variables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A6DAFF9-9630-9C41-8793-09C17D06B7B6}" type="slidenum">
              <a:rPr lang="en-US" sz="1440">
                <a:solidFill>
                  <a:srgbClr val="FFFFFF"/>
                </a:solidFill>
              </a:rPr>
              <a:pPr eaLnBrk="1" hangingPunct="1">
                <a:lnSpc>
                  <a:spcPct val="80000"/>
                </a:lnSpc>
              </a:pPr>
              <a:t>177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5330" y="274320"/>
            <a:ext cx="9784080" cy="1188720"/>
          </a:xfrm>
        </p:spPr>
        <p:txBody>
          <a:bodyPr/>
          <a:lstStyle/>
          <a:p>
            <a:r>
              <a:rPr lang="en-US" dirty="0"/>
              <a:t>Linear regression – </a:t>
            </a:r>
            <a:r>
              <a:rPr lang="en-US" dirty="0" smtClean="0"/>
              <a:t>6</a:t>
            </a:r>
            <a:endParaRPr lang="en-US" dirty="0">
              <a:latin typeface="Tw Cen MT" charset="0"/>
            </a:endParaRPr>
          </a:p>
        </p:txBody>
      </p:sp>
      <p:sp>
        <p:nvSpPr>
          <p:cNvPr id="71683" name="Content Placeholder 2"/>
          <p:cNvSpPr>
            <a:spLocks noGrp="1"/>
          </p:cNvSpPr>
          <p:nvPr>
            <p:ph sz="quarter" idx="1"/>
          </p:nvPr>
        </p:nvSpPr>
        <p:spPr>
          <a:xfrm>
            <a:off x="735330" y="1920240"/>
            <a:ext cx="9784080" cy="5394960"/>
          </a:xfrm>
        </p:spPr>
        <p:txBody>
          <a:bodyPr/>
          <a:lstStyle/>
          <a:p>
            <a:r>
              <a:rPr lang="en-US" dirty="0" smtClean="0">
                <a:latin typeface="+mj-lt"/>
              </a:rPr>
              <a:t>Step 1</a:t>
            </a:r>
          </a:p>
          <a:p>
            <a:pPr lvl="1"/>
            <a:r>
              <a:rPr lang="en-US" dirty="0">
                <a:latin typeface="+mj-lt"/>
              </a:rPr>
              <a:t>M</a:t>
            </a:r>
            <a:r>
              <a:rPr lang="en-US" dirty="0" smtClean="0">
                <a:latin typeface="+mj-lt"/>
              </a:rPr>
              <a:t>odel based </a:t>
            </a:r>
            <a:r>
              <a:rPr lang="en-US" dirty="0">
                <a:latin typeface="+mj-lt"/>
              </a:rPr>
              <a:t>on subject matter knowledge and empirical investigation of the </a:t>
            </a:r>
            <a:r>
              <a:rPr lang="en-US" dirty="0" smtClean="0">
                <a:latin typeface="+mj-lt"/>
              </a:rPr>
              <a:t>data</a:t>
            </a:r>
          </a:p>
          <a:p>
            <a:pPr lvl="1"/>
            <a:r>
              <a:rPr lang="en-US" dirty="0" smtClean="0">
                <a:latin typeface="+mj-lt"/>
              </a:rPr>
              <a:t>Specific </a:t>
            </a:r>
            <a:r>
              <a:rPr lang="en-US" dirty="0">
                <a:latin typeface="+mj-lt"/>
              </a:rPr>
              <a:t>aims of the analysis </a:t>
            </a:r>
            <a:r>
              <a:rPr lang="en-US" dirty="0" smtClean="0">
                <a:latin typeface="+mj-lt"/>
              </a:rPr>
              <a:t>determine choice </a:t>
            </a:r>
            <a:r>
              <a:rPr lang="en-US" dirty="0">
                <a:latin typeface="+mj-lt"/>
              </a:rPr>
              <a:t>of </a:t>
            </a:r>
            <a:r>
              <a:rPr lang="en-US" dirty="0" smtClean="0">
                <a:latin typeface="+mj-lt"/>
              </a:rPr>
              <a:t>dependent </a:t>
            </a:r>
            <a:r>
              <a:rPr lang="en-US" dirty="0">
                <a:latin typeface="+mj-lt"/>
              </a:rPr>
              <a:t>variable, </a:t>
            </a:r>
            <a:r>
              <a:rPr lang="en-US" i="1" dirty="0">
                <a:latin typeface="+mj-lt"/>
              </a:rPr>
              <a:t>y</a:t>
            </a:r>
            <a:r>
              <a:rPr lang="en-US" dirty="0">
                <a:latin typeface="+mj-lt"/>
              </a:rPr>
              <a:t>, and one or more independent </a:t>
            </a:r>
            <a:r>
              <a:rPr lang="en-US" dirty="0" smtClean="0">
                <a:latin typeface="+mj-lt"/>
              </a:rPr>
              <a:t>variables, </a:t>
            </a:r>
            <a:r>
              <a:rPr lang="en-US" b="1" i="1" dirty="0" smtClean="0">
                <a:latin typeface="+mj-lt"/>
              </a:rPr>
              <a:t>x</a:t>
            </a:r>
          </a:p>
          <a:p>
            <a:pPr lvl="1"/>
            <a:r>
              <a:rPr lang="en-US" dirty="0" smtClean="0">
                <a:latin typeface="+mj-lt"/>
              </a:rPr>
              <a:t>Scientific </a:t>
            </a:r>
            <a:r>
              <a:rPr lang="en-US" dirty="0">
                <a:latin typeface="+mj-lt"/>
              </a:rPr>
              <a:t>knowledge &amp;</a:t>
            </a:r>
            <a:r>
              <a:rPr lang="en-US" dirty="0" smtClean="0">
                <a:latin typeface="+mj-lt"/>
              </a:rPr>
              <a:t> </a:t>
            </a:r>
            <a:r>
              <a:rPr lang="en-US" dirty="0">
                <a:latin typeface="+mj-lt"/>
              </a:rPr>
              <a:t>prior thought about relationships </a:t>
            </a:r>
            <a:r>
              <a:rPr lang="en-US" dirty="0" smtClean="0">
                <a:latin typeface="+mj-lt"/>
              </a:rPr>
              <a:t>should </a:t>
            </a:r>
            <a:r>
              <a:rPr lang="en-US" dirty="0">
                <a:latin typeface="+mj-lt"/>
              </a:rPr>
              <a:t>form </a:t>
            </a:r>
            <a:r>
              <a:rPr lang="en-US" dirty="0" smtClean="0">
                <a:latin typeface="+mj-lt"/>
              </a:rPr>
              <a:t>the </a:t>
            </a:r>
            <a:r>
              <a:rPr lang="en-US" dirty="0">
                <a:latin typeface="+mj-lt"/>
              </a:rPr>
              <a:t>basic of the </a:t>
            </a:r>
            <a:r>
              <a:rPr lang="en-US" dirty="0" smtClean="0">
                <a:latin typeface="+mj-lt"/>
              </a:rPr>
              <a:t>model</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FD1265F-4DC6-FD4B-9755-DBF77D350E1A}" type="slidenum">
              <a:rPr lang="en-US" sz="1440">
                <a:solidFill>
                  <a:srgbClr val="FFFFFF"/>
                </a:solidFill>
              </a:rPr>
              <a:pPr eaLnBrk="1" hangingPunct="1">
                <a:lnSpc>
                  <a:spcPct val="80000"/>
                </a:lnSpc>
              </a:pPr>
              <a:t>178</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735330" y="274320"/>
            <a:ext cx="9784080" cy="1188720"/>
          </a:xfrm>
        </p:spPr>
        <p:txBody>
          <a:bodyPr/>
          <a:lstStyle/>
          <a:p>
            <a:r>
              <a:rPr lang="en-US" dirty="0"/>
              <a:t>Linear regression – </a:t>
            </a:r>
            <a:r>
              <a:rPr lang="en-US" dirty="0" smtClean="0"/>
              <a:t>7</a:t>
            </a:r>
            <a:endParaRPr lang="en-US" dirty="0">
              <a:latin typeface="Tw Cen MT" charset="0"/>
            </a:endParaRPr>
          </a:p>
        </p:txBody>
      </p:sp>
      <p:sp>
        <p:nvSpPr>
          <p:cNvPr id="5124" name="Content Placeholder 2"/>
          <p:cNvSpPr>
            <a:spLocks noGrp="1"/>
          </p:cNvSpPr>
          <p:nvPr>
            <p:ph sz="quarter" idx="1"/>
          </p:nvPr>
        </p:nvSpPr>
        <p:spPr>
          <a:xfrm>
            <a:off x="735330" y="1554480"/>
            <a:ext cx="9784080" cy="5394960"/>
          </a:xfrm>
        </p:spPr>
        <p:txBody>
          <a:bodyPr/>
          <a:lstStyle/>
          <a:p>
            <a:r>
              <a:rPr lang="en-US" dirty="0" smtClean="0">
                <a:latin typeface="+mj-lt"/>
              </a:rPr>
              <a:t>Step 2:</a:t>
            </a:r>
          </a:p>
          <a:p>
            <a:pPr lvl="1"/>
            <a:r>
              <a:rPr lang="en-US" dirty="0" smtClean="0">
                <a:latin typeface="+mj-lt"/>
              </a:rPr>
              <a:t>Computation </a:t>
            </a:r>
            <a:r>
              <a:rPr lang="en-US" dirty="0">
                <a:latin typeface="+mj-lt"/>
              </a:rPr>
              <a:t>of estimates of the regression parameters in the specified </a:t>
            </a:r>
            <a:r>
              <a:rPr lang="en-US" dirty="0" smtClean="0">
                <a:latin typeface="+mj-lt"/>
              </a:rPr>
              <a:t>model</a:t>
            </a:r>
            <a:endParaRPr lang="en-US" dirty="0">
              <a:latin typeface="+mj-lt"/>
            </a:endParaRPr>
          </a:p>
          <a:p>
            <a:pPr lvl="1"/>
            <a:r>
              <a:rPr lang="en-US" dirty="0" smtClean="0">
                <a:latin typeface="+mj-lt"/>
              </a:rPr>
              <a:t>Mathematical </a:t>
            </a:r>
            <a:r>
              <a:rPr lang="en-US" dirty="0">
                <a:latin typeface="+mj-lt"/>
              </a:rPr>
              <a:t>methods </a:t>
            </a:r>
            <a:r>
              <a:rPr lang="en-US" dirty="0" smtClean="0">
                <a:latin typeface="+mj-lt"/>
              </a:rPr>
              <a:t>not presented </a:t>
            </a:r>
            <a:r>
              <a:rPr lang="en-US" dirty="0">
                <a:latin typeface="+mj-lt"/>
              </a:rPr>
              <a:t>in </a:t>
            </a:r>
            <a:r>
              <a:rPr lang="en-US" dirty="0" smtClean="0">
                <a:latin typeface="+mj-lt"/>
              </a:rPr>
              <a:t>detail</a:t>
            </a:r>
            <a:endParaRPr lang="en-US" dirty="0">
              <a:latin typeface="+mj-lt"/>
            </a:endParaRPr>
          </a:p>
          <a:p>
            <a:pPr lvl="1"/>
            <a:r>
              <a:rPr lang="en-US" dirty="0" smtClean="0">
                <a:latin typeface="+mj-lt"/>
              </a:rPr>
              <a:t>For </a:t>
            </a:r>
            <a:r>
              <a:rPr lang="en-US" dirty="0">
                <a:latin typeface="+mj-lt"/>
              </a:rPr>
              <a:t>now </a:t>
            </a:r>
            <a:r>
              <a:rPr lang="en-US" dirty="0" smtClean="0">
                <a:latin typeface="+mj-lt"/>
              </a:rPr>
              <a:t>consider only the </a:t>
            </a:r>
            <a:r>
              <a:rPr lang="en-US" dirty="0">
                <a:latin typeface="+mj-lt"/>
              </a:rPr>
              <a:t>ordinary least squares </a:t>
            </a:r>
            <a:r>
              <a:rPr lang="en-US" dirty="0" smtClean="0">
                <a:latin typeface="+mj-lt"/>
              </a:rPr>
              <a:t>method</a:t>
            </a:r>
          </a:p>
          <a:p>
            <a:pPr lvl="1"/>
            <a:r>
              <a:rPr lang="en-US" dirty="0" smtClean="0">
                <a:latin typeface="+mj-lt"/>
              </a:rPr>
              <a:t>Estimate the </a:t>
            </a:r>
            <a:r>
              <a:rPr lang="en-US" dirty="0">
                <a:latin typeface="+mj-lt"/>
              </a:rPr>
              <a:t>unknown </a:t>
            </a:r>
            <a:r>
              <a:rPr lang="en-US" dirty="0" smtClean="0">
                <a:latin typeface="+mj-lt"/>
              </a:rPr>
              <a:t>regression parameters by </a:t>
            </a:r>
            <a:r>
              <a:rPr lang="en-US" dirty="0">
                <a:latin typeface="+mj-lt"/>
              </a:rPr>
              <a:t>minimizing the residual sum of squares </a:t>
            </a:r>
            <a:r>
              <a:rPr lang="en-US" dirty="0" smtClean="0">
                <a:latin typeface="+mj-lt"/>
              </a:rPr>
              <a:t>(SSE)</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9844F61-C695-904A-A522-EFA7F558EF58}" type="slidenum">
              <a:rPr lang="en-US" sz="1440">
                <a:solidFill>
                  <a:srgbClr val="FFFFFF"/>
                </a:solidFill>
              </a:rPr>
              <a:pPr eaLnBrk="1" hangingPunct="1">
                <a:lnSpc>
                  <a:spcPct val="80000"/>
                </a:lnSpc>
              </a:pPr>
              <a:t>179</a:t>
            </a:fld>
            <a:endParaRPr lang="en-US" sz="1440" dirty="0">
              <a:solidFill>
                <a:srgbClr val="FFFFFF"/>
              </a:solidFill>
            </a:endParaRPr>
          </a:p>
        </p:txBody>
      </p:sp>
      <p:graphicFrame>
        <p:nvGraphicFramePr>
          <p:cNvPr id="5122" name="Object 2"/>
          <p:cNvGraphicFramePr>
            <a:graphicFrameLocks noChangeAspect="1"/>
          </p:cNvGraphicFramePr>
          <p:nvPr>
            <p:extLst>
              <p:ext uri="{D42A27DB-BD31-4B8C-83A1-F6EECF244321}">
                <p14:modId xmlns:p14="http://schemas.microsoft.com/office/powerpoint/2010/main" val="3224059226"/>
              </p:ext>
            </p:extLst>
          </p:nvPr>
        </p:nvGraphicFramePr>
        <p:xfrm>
          <a:off x="1737360" y="6400800"/>
          <a:ext cx="6408643" cy="1188720"/>
        </p:xfrm>
        <a:graphic>
          <a:graphicData uri="http://schemas.openxmlformats.org/presentationml/2006/ole">
            <mc:AlternateContent xmlns:mc="http://schemas.openxmlformats.org/markup-compatibility/2006">
              <mc:Choice xmlns:v="urn:schemas-microsoft-com:vml" Requires="v">
                <p:oleObj spid="_x0000_s813088" name="Equation" r:id="rId3" imgW="2197100" imgH="444500" progId="Equation.DSMT4">
                  <p:embed/>
                </p:oleObj>
              </mc:Choice>
              <mc:Fallback>
                <p:oleObj name="Equation" r:id="rId3" imgW="2197100" imgH="444500" progId="Equation.DSMT4">
                  <p:embed/>
                  <p:pic>
                    <p:nvPicPr>
                      <p:cNvPr id="0" name=""/>
                      <p:cNvPicPr>
                        <a:picLocks noChangeAspect="1" noChangeArrowheads="1"/>
                      </p:cNvPicPr>
                      <p:nvPr/>
                    </p:nvPicPr>
                    <p:blipFill>
                      <a:blip r:embed="rId4"/>
                      <a:srcRect/>
                      <a:stretch>
                        <a:fillRect/>
                      </a:stretch>
                    </p:blipFill>
                    <p:spPr bwMode="auto">
                      <a:xfrm>
                        <a:off x="1737360" y="6400800"/>
                        <a:ext cx="6408643" cy="118872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35330" y="274320"/>
            <a:ext cx="9784080" cy="1188720"/>
          </a:xfrm>
        </p:spPr>
        <p:txBody>
          <a:bodyPr/>
          <a:lstStyle/>
          <a:p>
            <a:r>
              <a:rPr lang="en-US" dirty="0"/>
              <a:t>Linear regression – </a:t>
            </a:r>
            <a:r>
              <a:rPr lang="en-US" dirty="0" smtClean="0"/>
              <a:t>8</a:t>
            </a:r>
            <a:r>
              <a:rPr lang="en-US" dirty="0">
                <a:latin typeface="Tw Cen MT" charset="0"/>
              </a:rPr>
              <a:t>	</a:t>
            </a:r>
          </a:p>
        </p:txBody>
      </p:sp>
      <p:sp>
        <p:nvSpPr>
          <p:cNvPr id="3" name="Content Placeholder 2"/>
          <p:cNvSpPr>
            <a:spLocks noGrp="1"/>
          </p:cNvSpPr>
          <p:nvPr>
            <p:ph sz="quarter" idx="1"/>
          </p:nvPr>
        </p:nvSpPr>
        <p:spPr>
          <a:xfrm>
            <a:off x="735330" y="1645920"/>
            <a:ext cx="9784080" cy="5394960"/>
          </a:xfrm>
        </p:spPr>
        <p:txBody>
          <a:bodyPr/>
          <a:lstStyle/>
          <a:p>
            <a:pPr>
              <a:lnSpc>
                <a:spcPct val="90000"/>
              </a:lnSpc>
            </a:pPr>
            <a:r>
              <a:rPr lang="en-US" dirty="0">
                <a:latin typeface="+mj-lt"/>
              </a:rPr>
              <a:t>Differences between SRS and </a:t>
            </a:r>
            <a:r>
              <a:rPr lang="en-US" dirty="0" smtClean="0">
                <a:latin typeface="+mj-lt"/>
              </a:rPr>
              <a:t>CS estimation:</a:t>
            </a:r>
          </a:p>
          <a:p>
            <a:pPr lvl="1">
              <a:lnSpc>
                <a:spcPct val="90000"/>
              </a:lnSpc>
            </a:pPr>
            <a:r>
              <a:rPr lang="en-US" dirty="0">
                <a:latin typeface="+mj-lt"/>
              </a:rPr>
              <a:t>Parameters in complex data are estimated using weights</a:t>
            </a:r>
          </a:p>
          <a:p>
            <a:pPr lvl="1">
              <a:lnSpc>
                <a:spcPct val="90000"/>
              </a:lnSpc>
            </a:pPr>
            <a:r>
              <a:rPr lang="en-US" dirty="0" smtClean="0">
                <a:latin typeface="+mj-lt"/>
              </a:rPr>
              <a:t>The parameter estimate is expected change in response variable y for a one-unit change in x</a:t>
            </a:r>
          </a:p>
          <a:p>
            <a:pPr lvl="1">
              <a:lnSpc>
                <a:spcPct val="90000"/>
              </a:lnSpc>
            </a:pPr>
            <a:r>
              <a:rPr lang="en-US" dirty="0" smtClean="0">
                <a:latin typeface="+mj-lt"/>
              </a:rPr>
              <a:t>Standard </a:t>
            </a:r>
            <a:r>
              <a:rPr lang="en-US" dirty="0">
                <a:latin typeface="+mj-lt"/>
              </a:rPr>
              <a:t>errors will be under-estimated unless </a:t>
            </a:r>
            <a:r>
              <a:rPr lang="en-US" dirty="0" smtClean="0">
                <a:latin typeface="+mj-lt"/>
              </a:rPr>
              <a:t>design factors incorporated in the estimation</a:t>
            </a:r>
          </a:p>
          <a:p>
            <a:pPr lvl="1">
              <a:lnSpc>
                <a:spcPct val="90000"/>
              </a:lnSpc>
            </a:pPr>
            <a:r>
              <a:rPr lang="en-US" dirty="0" smtClean="0">
                <a:latin typeface="+mj-lt"/>
              </a:rPr>
              <a:t>Taylor Series Linearization </a:t>
            </a:r>
            <a:r>
              <a:rPr lang="en-US" dirty="0">
                <a:latin typeface="+mj-lt"/>
              </a:rPr>
              <a:t>method </a:t>
            </a:r>
            <a:r>
              <a:rPr lang="en-US" dirty="0" smtClean="0">
                <a:latin typeface="+mj-lt"/>
              </a:rPr>
              <a:t>used in PASW CS module</a:t>
            </a:r>
          </a:p>
          <a:p>
            <a:pPr lvl="1">
              <a:lnSpc>
                <a:spcPct val="90000"/>
              </a:lnSpc>
            </a:pPr>
            <a:r>
              <a:rPr lang="en-US" dirty="0" smtClean="0">
                <a:latin typeface="+mj-lt"/>
              </a:rPr>
              <a:t>The </a:t>
            </a:r>
            <a:r>
              <a:rPr lang="en-US" dirty="0">
                <a:latin typeface="+mj-lt"/>
              </a:rPr>
              <a:t>formulae for variance </a:t>
            </a:r>
            <a:r>
              <a:rPr lang="en-US" dirty="0" smtClean="0">
                <a:latin typeface="+mj-lt"/>
              </a:rPr>
              <a:t>estimates </a:t>
            </a:r>
            <a:r>
              <a:rPr lang="en-US" dirty="0">
                <a:latin typeface="+mj-lt"/>
              </a:rPr>
              <a:t>is beyond the scope of this </a:t>
            </a:r>
            <a:r>
              <a:rPr lang="en-US" dirty="0" smtClean="0">
                <a:latin typeface="+mj-lt"/>
              </a:rPr>
              <a:t>training</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4DDD5B1-C33C-5448-A598-EAA03EF906D8}" type="slidenum">
              <a:rPr lang="en-US" sz="1440">
                <a:solidFill>
                  <a:srgbClr val="FFFFFF"/>
                </a:solidFill>
              </a:rPr>
              <a:pPr eaLnBrk="1" hangingPunct="1">
                <a:lnSpc>
                  <a:spcPct val="80000"/>
                </a:lnSpc>
              </a:pPr>
              <a:t>180</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735330" y="274320"/>
            <a:ext cx="9784080" cy="1188720"/>
          </a:xfrm>
        </p:spPr>
        <p:txBody>
          <a:bodyPr/>
          <a:lstStyle/>
          <a:p>
            <a:r>
              <a:rPr lang="en-US" dirty="0"/>
              <a:t>Linear regression </a:t>
            </a:r>
            <a:r>
              <a:rPr lang="en-US" dirty="0" smtClean="0"/>
              <a:t>– 9</a:t>
            </a:r>
            <a:endParaRPr lang="en-US" dirty="0">
              <a:latin typeface="Tw Cen MT" charset="0"/>
            </a:endParaRPr>
          </a:p>
        </p:txBody>
      </p:sp>
      <p:sp>
        <p:nvSpPr>
          <p:cNvPr id="6148" name="Content Placeholder 2"/>
          <p:cNvSpPr>
            <a:spLocks noGrp="1"/>
          </p:cNvSpPr>
          <p:nvPr>
            <p:ph sz="quarter" idx="1"/>
          </p:nvPr>
        </p:nvSpPr>
        <p:spPr>
          <a:xfrm>
            <a:off x="735330" y="1645920"/>
            <a:ext cx="9784080" cy="5394960"/>
          </a:xfrm>
        </p:spPr>
        <p:txBody>
          <a:bodyPr/>
          <a:lstStyle/>
          <a:p>
            <a:r>
              <a:rPr lang="en-US" dirty="0" smtClean="0">
                <a:latin typeface="+mj-lt"/>
              </a:rPr>
              <a:t>Step 3:</a:t>
            </a:r>
            <a:endParaRPr lang="en-US" dirty="0">
              <a:latin typeface="+mj-lt"/>
            </a:endParaRPr>
          </a:p>
          <a:p>
            <a:pPr lvl="1"/>
            <a:r>
              <a:rPr lang="en-US" dirty="0" smtClean="0">
                <a:latin typeface="+mj-lt"/>
              </a:rPr>
              <a:t>Examine explained </a:t>
            </a:r>
            <a:r>
              <a:rPr lang="en-US" dirty="0">
                <a:latin typeface="+mj-lt"/>
              </a:rPr>
              <a:t>variance and goodness of </a:t>
            </a:r>
            <a:r>
              <a:rPr lang="en-US" dirty="0" smtClean="0">
                <a:latin typeface="+mj-lt"/>
              </a:rPr>
              <a:t>fit, such as </a:t>
            </a:r>
            <a:r>
              <a:rPr lang="en-US" dirty="0">
                <a:latin typeface="+mj-lt"/>
              </a:rPr>
              <a:t>Rsquared </a:t>
            </a:r>
          </a:p>
          <a:p>
            <a:pPr lvl="2"/>
            <a:r>
              <a:rPr lang="en-US" dirty="0">
                <a:latin typeface="+mj-lt"/>
              </a:rPr>
              <a:t>Proportion of variance in the dependent variable explained by the regression </a:t>
            </a:r>
          </a:p>
          <a:p>
            <a:pPr lvl="1"/>
            <a:r>
              <a:rPr lang="en-US" dirty="0" smtClean="0">
                <a:latin typeface="+mj-lt"/>
              </a:rPr>
              <a:t>Residual </a:t>
            </a:r>
            <a:r>
              <a:rPr lang="en-US" dirty="0">
                <a:latin typeface="+mj-lt"/>
              </a:rPr>
              <a:t>diagnostics</a:t>
            </a:r>
          </a:p>
          <a:p>
            <a:pPr lvl="2"/>
            <a:r>
              <a:rPr lang="en-US" dirty="0" smtClean="0">
                <a:latin typeface="+mj-lt"/>
              </a:rPr>
              <a:t>Homogeneity </a:t>
            </a:r>
            <a:r>
              <a:rPr lang="en-US" dirty="0">
                <a:latin typeface="+mj-lt"/>
              </a:rPr>
              <a:t>of variance </a:t>
            </a:r>
          </a:p>
          <a:p>
            <a:pPr lvl="2"/>
            <a:r>
              <a:rPr lang="en-US" dirty="0">
                <a:latin typeface="+mj-lt"/>
              </a:rPr>
              <a:t>Normality of the Residual Errors</a:t>
            </a:r>
          </a:p>
          <a:p>
            <a:pPr lvl="2"/>
            <a:r>
              <a:rPr lang="en-US" dirty="0">
                <a:latin typeface="+mj-lt"/>
              </a:rPr>
              <a:t>Outliers and influence statistics </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ECCCABA-7561-4649-B370-AA17BE0A3288}" type="slidenum">
              <a:rPr lang="en-US" sz="1440">
                <a:solidFill>
                  <a:srgbClr val="FFFFFF"/>
                </a:solidFill>
              </a:rPr>
              <a:pPr eaLnBrk="1" hangingPunct="1">
                <a:lnSpc>
                  <a:spcPct val="80000"/>
                </a:lnSpc>
              </a:pPr>
              <a:t>181</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735330" y="274320"/>
            <a:ext cx="9784080" cy="1188720"/>
          </a:xfrm>
        </p:spPr>
        <p:txBody>
          <a:bodyPr/>
          <a:lstStyle/>
          <a:p>
            <a:r>
              <a:rPr lang="en-US" dirty="0"/>
              <a:t>Linear regression – </a:t>
            </a:r>
            <a:r>
              <a:rPr lang="en-US" dirty="0" smtClean="0"/>
              <a:t>10</a:t>
            </a:r>
            <a:endParaRPr lang="en-US" dirty="0">
              <a:latin typeface="Tw Cen MT" charset="0"/>
            </a:endParaRPr>
          </a:p>
        </p:txBody>
      </p:sp>
      <p:sp>
        <p:nvSpPr>
          <p:cNvPr id="7172" name="Content Placeholder 2"/>
          <p:cNvSpPr>
            <a:spLocks noGrp="1"/>
          </p:cNvSpPr>
          <p:nvPr>
            <p:ph sz="quarter" idx="1"/>
          </p:nvPr>
        </p:nvSpPr>
        <p:spPr>
          <a:xfrm>
            <a:off x="735330" y="1920240"/>
            <a:ext cx="9784080" cy="5394960"/>
          </a:xfrm>
        </p:spPr>
        <p:txBody>
          <a:bodyPr/>
          <a:lstStyle/>
          <a:p>
            <a:r>
              <a:rPr lang="en-US" altLang="ja-JP" dirty="0" smtClean="0">
                <a:latin typeface="+mj-lt"/>
              </a:rPr>
              <a:t>Step 4:</a:t>
            </a:r>
          </a:p>
          <a:p>
            <a:pPr lvl="1"/>
            <a:r>
              <a:rPr lang="en-US" altLang="ja-JP" dirty="0" smtClean="0">
                <a:latin typeface="+mj-lt"/>
              </a:rPr>
              <a:t>I</a:t>
            </a:r>
            <a:r>
              <a:rPr lang="en-US" dirty="0" smtClean="0">
                <a:latin typeface="+mj-lt"/>
              </a:rPr>
              <a:t>nfer the </a:t>
            </a:r>
            <a:r>
              <a:rPr lang="en-US" dirty="0">
                <a:latin typeface="+mj-lt"/>
              </a:rPr>
              <a:t>conditional distribution of </a:t>
            </a:r>
            <a:r>
              <a:rPr lang="en-US" i="1" dirty="0">
                <a:latin typeface="+mj-lt"/>
              </a:rPr>
              <a:t>y</a:t>
            </a:r>
            <a:r>
              <a:rPr lang="en-US" dirty="0">
                <a:latin typeface="+mj-lt"/>
              </a:rPr>
              <a:t> given the predictor variables </a:t>
            </a:r>
            <a:r>
              <a:rPr lang="en-US" i="1" dirty="0">
                <a:latin typeface="+mj-lt"/>
              </a:rPr>
              <a:t>x</a:t>
            </a:r>
            <a:r>
              <a:rPr lang="en-US" dirty="0">
                <a:latin typeface="+mj-lt"/>
              </a:rPr>
              <a:t>. </a:t>
            </a:r>
            <a:endParaRPr lang="en-US" dirty="0" smtClean="0">
              <a:latin typeface="+mj-lt"/>
            </a:endParaRPr>
          </a:p>
          <a:p>
            <a:pPr lvl="1"/>
            <a:r>
              <a:rPr lang="en-US" dirty="0" smtClean="0">
                <a:latin typeface="+mj-lt"/>
              </a:rPr>
              <a:t>Hypothesis </a:t>
            </a:r>
            <a:r>
              <a:rPr lang="en-US" dirty="0">
                <a:latin typeface="+mj-lt"/>
              </a:rPr>
              <a:t>tests concerning the </a:t>
            </a:r>
            <a:r>
              <a:rPr lang="en-US" dirty="0" smtClean="0">
                <a:latin typeface="+mj-lt"/>
              </a:rPr>
              <a:t>parameters, from </a:t>
            </a:r>
            <a:r>
              <a:rPr lang="en-US" dirty="0">
                <a:latin typeface="+mj-lt"/>
              </a:rPr>
              <a:t>tests for a single </a:t>
            </a:r>
            <a:r>
              <a:rPr lang="en-US" dirty="0" smtClean="0">
                <a:latin typeface="+mj-lt"/>
              </a:rPr>
              <a:t>parameter </a:t>
            </a:r>
            <a:r>
              <a:rPr lang="en-US" dirty="0">
                <a:latin typeface="+mj-lt"/>
              </a:rPr>
              <a:t>to tests for multiple regression </a:t>
            </a:r>
            <a:r>
              <a:rPr lang="en-US" dirty="0" smtClean="0">
                <a:latin typeface="+mj-lt"/>
              </a:rPr>
              <a:t>parameters</a:t>
            </a: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056BB92-AFA9-8B42-BD05-D72C22CEB471}" type="slidenum">
              <a:rPr lang="en-US" sz="1440">
                <a:solidFill>
                  <a:srgbClr val="FFFFFF"/>
                </a:solidFill>
              </a:rPr>
              <a:pPr eaLnBrk="1" hangingPunct="1">
                <a:lnSpc>
                  <a:spcPct val="80000"/>
                </a:lnSpc>
              </a:pPr>
              <a:t>182</a:t>
            </a:fld>
            <a:endParaRPr lang="en-US" sz="1440" dirty="0">
              <a:solidFill>
                <a:srgbClr val="FFFFFF"/>
              </a:solidFill>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4049769432"/>
              </p:ext>
            </p:extLst>
          </p:nvPr>
        </p:nvGraphicFramePr>
        <p:xfrm>
          <a:off x="1946910" y="5454015"/>
          <a:ext cx="2896085" cy="1678304"/>
        </p:xfrm>
        <a:graphic>
          <a:graphicData uri="http://schemas.openxmlformats.org/presentationml/2006/ole">
            <mc:AlternateContent xmlns:mc="http://schemas.openxmlformats.org/markup-compatibility/2006">
              <mc:Choice xmlns:v="urn:schemas-microsoft-com:vml" Requires="v">
                <p:oleObj spid="_x0000_s814112" name="Equation" r:id="rId3" imgW="1092200" imgH="508000" progId="Equation.DSMT4">
                  <p:embed/>
                </p:oleObj>
              </mc:Choice>
              <mc:Fallback>
                <p:oleObj name="Equation" r:id="rId3" imgW="1092200" imgH="508000" progId="Equation.DSMT4">
                  <p:embed/>
                  <p:pic>
                    <p:nvPicPr>
                      <p:cNvPr id="0" name=""/>
                      <p:cNvPicPr>
                        <a:picLocks noChangeAspect="1" noChangeArrowheads="1"/>
                      </p:cNvPicPr>
                      <p:nvPr/>
                    </p:nvPicPr>
                    <p:blipFill>
                      <a:blip r:embed="rId4"/>
                      <a:srcRect/>
                      <a:stretch>
                        <a:fillRect/>
                      </a:stretch>
                    </p:blipFill>
                    <p:spPr bwMode="auto">
                      <a:xfrm>
                        <a:off x="1946910" y="5454015"/>
                        <a:ext cx="2896085" cy="167830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35330" y="274320"/>
            <a:ext cx="9784080" cy="1188720"/>
          </a:xfrm>
        </p:spPr>
        <p:txBody>
          <a:bodyPr/>
          <a:lstStyle/>
          <a:p>
            <a:r>
              <a:rPr lang="en-US" dirty="0"/>
              <a:t>Linear regression – </a:t>
            </a:r>
            <a:r>
              <a:rPr lang="en-US" dirty="0" smtClean="0"/>
              <a:t>11</a:t>
            </a:r>
            <a:endParaRPr lang="en-US" dirty="0">
              <a:latin typeface="Tw Cen MT" charset="0"/>
            </a:endParaRPr>
          </a:p>
        </p:txBody>
      </p:sp>
      <p:sp>
        <p:nvSpPr>
          <p:cNvPr id="73731" name="Content Placeholder 2"/>
          <p:cNvSpPr>
            <a:spLocks noGrp="1"/>
          </p:cNvSpPr>
          <p:nvPr>
            <p:ph sz="quarter" idx="1"/>
          </p:nvPr>
        </p:nvSpPr>
        <p:spPr>
          <a:xfrm>
            <a:off x="735330" y="1463040"/>
            <a:ext cx="9784080" cy="5394960"/>
          </a:xfrm>
        </p:spPr>
        <p:txBody>
          <a:bodyPr/>
          <a:lstStyle/>
          <a:p>
            <a:r>
              <a:rPr lang="en-US" dirty="0" smtClean="0">
                <a:latin typeface="+mj-lt"/>
              </a:rPr>
              <a:t>Step 4 continued:</a:t>
            </a:r>
          </a:p>
          <a:p>
            <a:pPr lvl="1"/>
            <a:r>
              <a:rPr lang="en-US" i="1" dirty="0" smtClean="0">
                <a:latin typeface="+mj-lt"/>
              </a:rPr>
              <a:t>F</a:t>
            </a:r>
            <a:r>
              <a:rPr lang="en-US" dirty="0">
                <a:latin typeface="+mj-lt"/>
              </a:rPr>
              <a:t>-tests </a:t>
            </a:r>
            <a:r>
              <a:rPr lang="en-US" dirty="0" smtClean="0">
                <a:latin typeface="+mj-lt"/>
              </a:rPr>
              <a:t>for hypotheses </a:t>
            </a:r>
            <a:r>
              <a:rPr lang="en-US" dirty="0">
                <a:latin typeface="+mj-lt"/>
              </a:rPr>
              <a:t>about multiple parameters </a:t>
            </a:r>
            <a:r>
              <a:rPr lang="en-US" dirty="0" smtClean="0">
                <a:latin typeface="+mj-lt"/>
              </a:rPr>
              <a:t>simultaneously</a:t>
            </a:r>
            <a:endParaRPr lang="en-US" dirty="0">
              <a:latin typeface="+mj-lt"/>
            </a:endParaRPr>
          </a:p>
          <a:p>
            <a:pPr lvl="1"/>
            <a:r>
              <a:rPr lang="en-US" dirty="0">
                <a:latin typeface="+mj-lt"/>
              </a:rPr>
              <a:t>In the complex sample survey </a:t>
            </a:r>
            <a:r>
              <a:rPr lang="en-US" dirty="0" smtClean="0">
                <a:latin typeface="+mj-lt"/>
              </a:rPr>
              <a:t>data, </a:t>
            </a:r>
            <a:r>
              <a:rPr lang="en-US" dirty="0">
                <a:latin typeface="+mj-lt"/>
              </a:rPr>
              <a:t>these </a:t>
            </a:r>
            <a:r>
              <a:rPr lang="en-US" dirty="0" smtClean="0">
                <a:latin typeface="+mj-lt"/>
              </a:rPr>
              <a:t>tests adapted </a:t>
            </a:r>
            <a:r>
              <a:rPr lang="en-US" dirty="0">
                <a:latin typeface="+mj-lt"/>
              </a:rPr>
              <a:t>to the complex design </a:t>
            </a:r>
            <a:r>
              <a:rPr lang="en-US" dirty="0" smtClean="0">
                <a:latin typeface="+mj-lt"/>
              </a:rPr>
              <a:t>factors </a:t>
            </a:r>
          </a:p>
          <a:p>
            <a:pPr lvl="1"/>
            <a:r>
              <a:rPr lang="en-US" dirty="0" smtClean="0">
                <a:latin typeface="+mj-lt"/>
              </a:rPr>
              <a:t>Wald </a:t>
            </a:r>
            <a:r>
              <a:rPr lang="en-US" dirty="0">
                <a:latin typeface="+mj-lt"/>
              </a:rPr>
              <a:t>test statistics </a:t>
            </a:r>
            <a:r>
              <a:rPr lang="en-US" dirty="0" smtClean="0">
                <a:latin typeface="+mj-lt"/>
              </a:rPr>
              <a:t>replace </a:t>
            </a:r>
            <a:r>
              <a:rPr lang="en-US" dirty="0">
                <a:latin typeface="+mj-lt"/>
              </a:rPr>
              <a:t>the overall </a:t>
            </a:r>
            <a:r>
              <a:rPr lang="en-US" dirty="0" smtClean="0">
                <a:latin typeface="+mj-lt"/>
              </a:rPr>
              <a:t>and partial </a:t>
            </a:r>
            <a:r>
              <a:rPr lang="en-US" i="1" dirty="0">
                <a:latin typeface="+mj-lt"/>
              </a:rPr>
              <a:t>F</a:t>
            </a:r>
            <a:r>
              <a:rPr lang="en-US" dirty="0">
                <a:latin typeface="+mj-lt"/>
              </a:rPr>
              <a:t>-</a:t>
            </a:r>
            <a:r>
              <a:rPr lang="en-US" dirty="0" smtClean="0">
                <a:latin typeface="+mj-lt"/>
              </a:rPr>
              <a:t>tests.</a:t>
            </a:r>
            <a:endParaRPr lang="en-US" dirty="0">
              <a:latin typeface="+mj-lt"/>
            </a:endParaRPr>
          </a:p>
          <a:p>
            <a:pPr lvl="1"/>
            <a:r>
              <a:rPr lang="en-US" dirty="0">
                <a:latin typeface="+mj-lt"/>
              </a:rPr>
              <a:t>Under the null hypothesis </a:t>
            </a:r>
            <a:r>
              <a:rPr lang="en-US" i="1" dirty="0">
                <a:latin typeface="+mj-lt"/>
              </a:rPr>
              <a:t>H</a:t>
            </a:r>
            <a:r>
              <a:rPr lang="en-US" baseline="-25000" dirty="0">
                <a:latin typeface="+mj-lt"/>
              </a:rPr>
              <a:t>0</a:t>
            </a:r>
            <a:r>
              <a:rPr lang="en-US" dirty="0">
                <a:latin typeface="+mj-lt"/>
              </a:rPr>
              <a:t>: </a:t>
            </a:r>
            <a:r>
              <a:rPr lang="en-US" b="1" i="1" dirty="0">
                <a:latin typeface="+mj-lt"/>
              </a:rPr>
              <a:t>B</a:t>
            </a:r>
            <a:r>
              <a:rPr lang="en-US" b="1" dirty="0">
                <a:latin typeface="+mj-lt"/>
              </a:rPr>
              <a:t> = 0</a:t>
            </a:r>
            <a:r>
              <a:rPr lang="en-US" dirty="0">
                <a:latin typeface="+mj-lt"/>
              </a:rPr>
              <a:t>, </a:t>
            </a:r>
            <a:r>
              <a:rPr lang="en-US" dirty="0" smtClean="0">
                <a:latin typeface="+mj-lt"/>
              </a:rPr>
              <a:t>the Wald </a:t>
            </a:r>
            <a:r>
              <a:rPr lang="en-US" dirty="0">
                <a:latin typeface="+mj-lt"/>
              </a:rPr>
              <a:t>test statistic follows an </a:t>
            </a:r>
            <a:r>
              <a:rPr lang="en-US" i="1" dirty="0">
                <a:latin typeface="+mj-lt"/>
              </a:rPr>
              <a:t>F</a:t>
            </a:r>
            <a:r>
              <a:rPr lang="en-US" dirty="0">
                <a:latin typeface="+mj-lt"/>
              </a:rPr>
              <a:t> </a:t>
            </a:r>
            <a:r>
              <a:rPr lang="en-US" dirty="0" smtClean="0">
                <a:latin typeface="+mj-lt"/>
              </a:rPr>
              <a:t>distribution with </a:t>
            </a:r>
            <a:r>
              <a:rPr lang="en-US" i="1" dirty="0" smtClean="0">
                <a:latin typeface="+mj-lt"/>
              </a:rPr>
              <a:t>p </a:t>
            </a:r>
            <a:r>
              <a:rPr lang="en-US" dirty="0" smtClean="0">
                <a:latin typeface="+mj-lt"/>
              </a:rPr>
              <a:t>numerator df – but denominator df determined by design factors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F10FE5A-7093-C24C-B38D-32F6354EC723}" type="slidenum">
              <a:rPr lang="en-US" sz="1440">
                <a:solidFill>
                  <a:srgbClr val="FFFFFF"/>
                </a:solidFill>
              </a:rPr>
              <a:pPr eaLnBrk="1" hangingPunct="1">
                <a:lnSpc>
                  <a:spcPct val="80000"/>
                </a:lnSpc>
              </a:pPr>
              <a:t>183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12</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a:lnSpc>
                <a:spcPct val="80000"/>
              </a:lnSpc>
            </a:pPr>
            <a:r>
              <a:rPr lang="en-US" dirty="0" smtClean="0">
                <a:latin typeface="+mj-lt"/>
              </a:rPr>
              <a:t>Hosmer &amp; </a:t>
            </a:r>
            <a:r>
              <a:rPr lang="en-US" dirty="0">
                <a:latin typeface="+mj-lt"/>
              </a:rPr>
              <a:t>Lemeshow (2000) </a:t>
            </a:r>
            <a:r>
              <a:rPr lang="en-US" dirty="0" smtClean="0">
                <a:latin typeface="+mj-lt"/>
              </a:rPr>
              <a:t>recommend a </a:t>
            </a:r>
            <a:r>
              <a:rPr lang="en-US" dirty="0">
                <a:latin typeface="+mj-lt"/>
              </a:rPr>
              <a:t>very good </a:t>
            </a:r>
            <a:r>
              <a:rPr lang="en-US" dirty="0" smtClean="0">
                <a:latin typeface="+mj-lt"/>
              </a:rPr>
              <a:t>approach </a:t>
            </a:r>
            <a:r>
              <a:rPr lang="en-US" dirty="0">
                <a:latin typeface="+mj-lt"/>
              </a:rPr>
              <a:t>to careful model building </a:t>
            </a:r>
            <a:endParaRPr lang="en-US" dirty="0" smtClean="0">
              <a:latin typeface="+mj-lt"/>
            </a:endParaRPr>
          </a:p>
          <a:p>
            <a:pPr lvl="1">
              <a:lnSpc>
                <a:spcPct val="80000"/>
              </a:lnSpc>
            </a:pPr>
            <a:r>
              <a:rPr lang="en-US" dirty="0">
                <a:latin typeface="+mj-lt"/>
              </a:rPr>
              <a:t>Exploratory bivariate analyses </a:t>
            </a:r>
          </a:p>
          <a:p>
            <a:pPr lvl="2">
              <a:lnSpc>
                <a:spcPct val="80000"/>
              </a:lnSpc>
            </a:pPr>
            <a:r>
              <a:rPr lang="en-US" dirty="0">
                <a:latin typeface="+mj-lt"/>
              </a:rPr>
              <a:t>Two-sample </a:t>
            </a:r>
            <a:r>
              <a:rPr lang="en-US" i="1" dirty="0">
                <a:latin typeface="+mj-lt"/>
              </a:rPr>
              <a:t>t</a:t>
            </a:r>
            <a:r>
              <a:rPr lang="en-US" dirty="0">
                <a:latin typeface="+mj-lt"/>
              </a:rPr>
              <a:t>-tests, chi-square tests, tests of correlations, one-way analysis of variance</a:t>
            </a:r>
          </a:p>
          <a:p>
            <a:pPr lvl="2">
              <a:lnSpc>
                <a:spcPct val="80000"/>
              </a:lnSpc>
            </a:pPr>
            <a:r>
              <a:rPr lang="en-US" dirty="0" smtClean="0">
                <a:latin typeface="+mj-lt"/>
              </a:rPr>
              <a:t>Identify</a:t>
            </a:r>
            <a:r>
              <a:rPr lang="en-US" dirty="0">
                <a:latin typeface="+mj-lt"/>
              </a:rPr>
              <a:t> candidate predictors with a significant relationship with the response variable.</a:t>
            </a:r>
          </a:p>
          <a:p>
            <a:pPr lvl="1">
              <a:lnSpc>
                <a:spcPct val="80000"/>
              </a:lnSpc>
            </a:pPr>
            <a:r>
              <a:rPr lang="en-US" dirty="0">
                <a:latin typeface="+mj-lt"/>
              </a:rPr>
              <a:t>Include </a:t>
            </a:r>
            <a:r>
              <a:rPr lang="en-US" dirty="0" smtClean="0">
                <a:latin typeface="+mj-lt"/>
              </a:rPr>
              <a:t>only those </a:t>
            </a:r>
            <a:r>
              <a:rPr lang="en-US" dirty="0">
                <a:latin typeface="+mj-lt"/>
              </a:rPr>
              <a:t>predictor variables that are </a:t>
            </a:r>
            <a:r>
              <a:rPr lang="en-US" i="1" dirty="0">
                <a:latin typeface="+mj-lt"/>
              </a:rPr>
              <a:t>scientifically </a:t>
            </a:r>
            <a:r>
              <a:rPr lang="en-US" i="1" dirty="0" smtClean="0">
                <a:latin typeface="+mj-lt"/>
              </a:rPr>
              <a:t>relevant</a:t>
            </a:r>
          </a:p>
          <a:p>
            <a:pPr lvl="2">
              <a:lnSpc>
                <a:spcPct val="80000"/>
              </a:lnSpc>
            </a:pPr>
            <a:r>
              <a:rPr lang="en-US" dirty="0" smtClean="0">
                <a:latin typeface="+mj-lt"/>
              </a:rPr>
              <a:t> And </a:t>
            </a:r>
            <a:r>
              <a:rPr lang="en-US" dirty="0">
                <a:latin typeface="+mj-lt"/>
              </a:rPr>
              <a:t>have a bivariate </a:t>
            </a:r>
            <a:r>
              <a:rPr lang="en-US" dirty="0" smtClean="0">
                <a:latin typeface="+mj-lt"/>
              </a:rPr>
              <a:t>statistical significance </a:t>
            </a:r>
            <a:r>
              <a:rPr lang="en-US" i="1" dirty="0">
                <a:latin typeface="+mj-lt"/>
              </a:rPr>
              <a:t>p</a:t>
            </a:r>
            <a:r>
              <a:rPr lang="en-US" dirty="0">
                <a:latin typeface="+mj-lt"/>
              </a:rPr>
              <a:t> &lt; </a:t>
            </a:r>
            <a:r>
              <a:rPr lang="en-US" dirty="0" smtClean="0">
                <a:latin typeface="+mj-lt"/>
              </a:rPr>
              <a:t>0.25</a:t>
            </a:r>
          </a:p>
          <a:p>
            <a:pPr lvl="1">
              <a:lnSpc>
                <a:spcPct val="80000"/>
              </a:lnSpc>
            </a:pPr>
            <a:r>
              <a:rPr lang="en-US" dirty="0" smtClean="0">
                <a:latin typeface="+mj-lt"/>
              </a:rPr>
              <a:t>Consider </a:t>
            </a:r>
            <a:r>
              <a:rPr lang="en-US" dirty="0">
                <a:latin typeface="+mj-lt"/>
              </a:rPr>
              <a:t>variable selection techniques (e.g., backward selection</a:t>
            </a:r>
            <a:r>
              <a:rPr lang="en-US" dirty="0" smtClean="0">
                <a:latin typeface="+mj-lt"/>
              </a:rPr>
              <a:t>) </a:t>
            </a:r>
            <a:r>
              <a:rPr lang="en-US" dirty="0">
                <a:latin typeface="+mj-lt"/>
              </a:rPr>
              <a:t>with discretion. </a:t>
            </a:r>
            <a:endParaRPr lang="en-US" sz="1440"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13</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lvl="1">
              <a:lnSpc>
                <a:spcPct val="80000"/>
              </a:lnSpc>
            </a:pPr>
            <a:r>
              <a:rPr lang="en-US" dirty="0" smtClean="0">
                <a:latin typeface="+mj-lt"/>
              </a:rPr>
              <a:t>Be </a:t>
            </a:r>
            <a:r>
              <a:rPr lang="en-US" dirty="0">
                <a:latin typeface="+mj-lt"/>
              </a:rPr>
              <a:t>wary of </a:t>
            </a:r>
            <a:r>
              <a:rPr lang="en-US" b="1" dirty="0" smtClean="0">
                <a:latin typeface="+mj-lt"/>
              </a:rPr>
              <a:t>multicollinearity</a:t>
            </a:r>
            <a:r>
              <a:rPr lang="en-US" dirty="0" smtClean="0">
                <a:latin typeface="+mj-lt"/>
              </a:rPr>
              <a:t> introduced </a:t>
            </a:r>
            <a:r>
              <a:rPr lang="en-US" dirty="0">
                <a:latin typeface="+mj-lt"/>
              </a:rPr>
              <a:t>by including strongly correlated predictor variables in the same </a:t>
            </a:r>
            <a:r>
              <a:rPr lang="en-US" dirty="0" smtClean="0">
                <a:latin typeface="+mj-lt"/>
              </a:rPr>
              <a:t>model</a:t>
            </a:r>
          </a:p>
          <a:p>
            <a:pPr lvl="2">
              <a:lnSpc>
                <a:spcPct val="80000"/>
              </a:lnSpc>
            </a:pPr>
            <a:r>
              <a:rPr lang="en-US" dirty="0" smtClean="0">
                <a:latin typeface="+mj-lt"/>
              </a:rPr>
              <a:t>Has </a:t>
            </a:r>
            <a:r>
              <a:rPr lang="en-US" dirty="0">
                <a:latin typeface="+mj-lt"/>
              </a:rPr>
              <a:t>the potential to inflate the standard errors of parameter </a:t>
            </a:r>
            <a:r>
              <a:rPr lang="en-US" dirty="0" smtClean="0">
                <a:latin typeface="+mj-lt"/>
              </a:rPr>
              <a:t>estimates</a:t>
            </a:r>
          </a:p>
          <a:p>
            <a:pPr lvl="1">
              <a:lnSpc>
                <a:spcPct val="80000"/>
              </a:lnSpc>
            </a:pPr>
            <a:r>
              <a:rPr lang="en-US" dirty="0" smtClean="0">
                <a:latin typeface="+mj-lt"/>
              </a:rPr>
              <a:t>Verify </a:t>
            </a:r>
            <a:r>
              <a:rPr lang="en-US" dirty="0">
                <a:latin typeface="+mj-lt"/>
              </a:rPr>
              <a:t>the importance of the predictor variables retained in the </a:t>
            </a:r>
            <a:r>
              <a:rPr lang="en-US" dirty="0" smtClean="0">
                <a:latin typeface="+mj-lt"/>
              </a:rPr>
              <a:t>model </a:t>
            </a:r>
            <a:r>
              <a:rPr lang="en-US" dirty="0">
                <a:latin typeface="+mj-lt"/>
              </a:rPr>
              <a:t>using </a:t>
            </a:r>
            <a:r>
              <a:rPr lang="en-US" i="1" dirty="0">
                <a:latin typeface="+mj-lt"/>
              </a:rPr>
              <a:t>t</a:t>
            </a:r>
            <a:r>
              <a:rPr lang="en-US" dirty="0">
                <a:latin typeface="+mj-lt"/>
              </a:rPr>
              <a:t>-tests for individual coefficients and Wald tests for multiple </a:t>
            </a:r>
            <a:r>
              <a:rPr lang="en-US" dirty="0" smtClean="0">
                <a:latin typeface="+mj-lt"/>
              </a:rPr>
              <a:t>coefficients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185</a:t>
            </a:fld>
            <a:endParaRPr lang="en-US" sz="1440" dirty="0">
              <a:solidFill>
                <a:srgbClr val="FFFFFF"/>
              </a:solidFill>
            </a:endParaRPr>
          </a:p>
        </p:txBody>
      </p:sp>
    </p:spTree>
    <p:extLst>
      <p:ext uri="{BB962C8B-B14F-4D97-AF65-F5344CB8AC3E}">
        <p14:creationId xmlns:p14="http://schemas.microsoft.com/office/powerpoint/2010/main" val="34045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dirty="0"/>
              <a:t>Descriptive analysis - 6</a:t>
            </a:r>
            <a:endParaRPr lang="en-US" dirty="0">
              <a:latin typeface="Tw Cen MT" charset="0"/>
            </a:endParaRPr>
          </a:p>
        </p:txBody>
      </p:sp>
      <p:sp>
        <p:nvSpPr>
          <p:cNvPr id="3" name="Text Placeholder 2"/>
          <p:cNvSpPr>
            <a:spLocks noGrp="1"/>
          </p:cNvSpPr>
          <p:nvPr>
            <p:ph type="body" sz="half" idx="1"/>
          </p:nvPr>
        </p:nvSpPr>
        <p:spPr>
          <a:xfrm>
            <a:off x="457200" y="1645921"/>
            <a:ext cx="9692640" cy="5436870"/>
          </a:xfrm>
        </p:spPr>
        <p:txBody>
          <a:bodyPr>
            <a:normAutofit/>
          </a:bodyPr>
          <a:lstStyle/>
          <a:p>
            <a:pPr eaLnBrk="1" hangingPunct="1">
              <a:lnSpc>
                <a:spcPct val="80000"/>
              </a:lnSpc>
            </a:pPr>
            <a:r>
              <a:rPr lang="en-US" dirty="0" smtClean="0">
                <a:latin typeface="+mj-lt"/>
              </a:rPr>
              <a:t>HH Income histogram has a “Normal” distribution superimposed</a:t>
            </a:r>
          </a:p>
          <a:p>
            <a:pPr eaLnBrk="1" hangingPunct="1">
              <a:lnSpc>
                <a:spcPct val="80000"/>
              </a:lnSpc>
            </a:pPr>
            <a:r>
              <a:rPr lang="en-US" dirty="0" smtClean="0">
                <a:latin typeface="+mj-lt"/>
              </a:rPr>
              <a:t>Underlying distribution is “non-Normal”  --many values between </a:t>
            </a:r>
            <a:r>
              <a:rPr lang="en-US" dirty="0">
                <a:latin typeface="+mj-lt"/>
              </a:rPr>
              <a:t>0 and </a:t>
            </a:r>
            <a:r>
              <a:rPr lang="en-US" dirty="0" smtClean="0">
                <a:latin typeface="+mj-lt"/>
              </a:rPr>
              <a:t>$60,000</a:t>
            </a:r>
          </a:p>
          <a:p>
            <a:pPr eaLnBrk="1" hangingPunct="1">
              <a:lnSpc>
                <a:spcPct val="80000"/>
              </a:lnSpc>
            </a:pPr>
            <a:r>
              <a:rPr lang="en-US" dirty="0" smtClean="0">
                <a:latin typeface="+mj-lt"/>
              </a:rPr>
              <a:t>Spike at topcode </a:t>
            </a:r>
            <a:r>
              <a:rPr lang="en-US" dirty="0">
                <a:latin typeface="+mj-lt"/>
              </a:rPr>
              <a:t>of $</a:t>
            </a:r>
            <a:r>
              <a:rPr lang="en-US" dirty="0" smtClean="0">
                <a:latin typeface="+mj-lt"/>
              </a:rPr>
              <a:t>200,000</a:t>
            </a:r>
          </a:p>
        </p:txBody>
      </p:sp>
      <p:sp>
        <p:nvSpPr>
          <p:cNvPr id="1095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fld id="{8E3FD300-E642-6344-B2AA-9FEF038A870D}" type="slidenum">
              <a:rPr lang="en-US" sz="1680">
                <a:solidFill>
                  <a:srgbClr val="FFFFFF"/>
                </a:solidFill>
              </a:rPr>
              <a:pPr eaLnBrk="1" hangingPunct="1"/>
              <a:t>114</a:t>
            </a:fld>
            <a:endParaRPr lang="en-US" sz="1680" dirty="0">
              <a:solidFill>
                <a:srgbClr val="FFFFFF"/>
              </a:solidFill>
            </a:endParaRPr>
          </a:p>
        </p:txBody>
      </p:sp>
      <p:pic>
        <p:nvPicPr>
          <p:cNvPr id="10957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23760" y="4011931"/>
            <a:ext cx="3749040" cy="421767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35330" y="274320"/>
            <a:ext cx="9784080" cy="1188720"/>
          </a:xfrm>
        </p:spPr>
        <p:txBody>
          <a:bodyPr/>
          <a:lstStyle/>
          <a:p>
            <a:r>
              <a:rPr lang="en-US" dirty="0"/>
              <a:t>Linear regression – </a:t>
            </a:r>
            <a:r>
              <a:rPr lang="en-US" dirty="0" smtClean="0"/>
              <a:t>14</a:t>
            </a:r>
            <a:endParaRPr lang="en-US" dirty="0">
              <a:latin typeface="Tw Cen MT" charset="0"/>
            </a:endParaRPr>
          </a:p>
        </p:txBody>
      </p:sp>
      <p:sp>
        <p:nvSpPr>
          <p:cNvPr id="3" name="Content Placeholder 2"/>
          <p:cNvSpPr>
            <a:spLocks noGrp="1"/>
          </p:cNvSpPr>
          <p:nvPr>
            <p:ph sz="quarter" idx="1"/>
          </p:nvPr>
        </p:nvSpPr>
        <p:spPr>
          <a:xfrm>
            <a:off x="735330" y="1920240"/>
            <a:ext cx="9784080" cy="6309360"/>
          </a:xfrm>
        </p:spPr>
        <p:txBody>
          <a:bodyPr/>
          <a:lstStyle/>
          <a:p>
            <a:pPr lvl="1">
              <a:lnSpc>
                <a:spcPct val="80000"/>
              </a:lnSpc>
            </a:pPr>
            <a:r>
              <a:rPr lang="en-US" dirty="0" smtClean="0">
                <a:latin typeface="+mj-lt"/>
              </a:rPr>
              <a:t>Examine </a:t>
            </a:r>
            <a:r>
              <a:rPr lang="en-US" dirty="0">
                <a:latin typeface="+mj-lt"/>
              </a:rPr>
              <a:t>the forms of the predictor variables: </a:t>
            </a:r>
            <a:endParaRPr lang="en-US" dirty="0" smtClean="0">
              <a:latin typeface="+mj-lt"/>
            </a:endParaRPr>
          </a:p>
          <a:p>
            <a:pPr lvl="2">
              <a:lnSpc>
                <a:spcPct val="80000"/>
              </a:lnSpc>
            </a:pPr>
            <a:r>
              <a:rPr lang="en-US" dirty="0" smtClean="0">
                <a:latin typeface="+mj-lt"/>
              </a:rPr>
              <a:t>If categorical</a:t>
            </a:r>
            <a:r>
              <a:rPr lang="en-US" dirty="0">
                <a:latin typeface="+mj-lt"/>
              </a:rPr>
              <a:t>, are sample sizes in each category large enough to use the categories as they are in the model? </a:t>
            </a:r>
            <a:endParaRPr lang="en-US" dirty="0" smtClean="0">
              <a:latin typeface="+mj-lt"/>
            </a:endParaRPr>
          </a:p>
          <a:p>
            <a:pPr lvl="2">
              <a:lnSpc>
                <a:spcPct val="80000"/>
              </a:lnSpc>
            </a:pPr>
            <a:r>
              <a:rPr lang="en-US" dirty="0" smtClean="0">
                <a:latin typeface="+mj-lt"/>
              </a:rPr>
              <a:t>If </a:t>
            </a:r>
            <a:r>
              <a:rPr lang="en-US" dirty="0">
                <a:latin typeface="+mj-lt"/>
              </a:rPr>
              <a:t>they are continuous, do they have linear relationships with the response variable? </a:t>
            </a:r>
            <a:endParaRPr lang="en-US" dirty="0" smtClean="0">
              <a:latin typeface="+mj-lt"/>
            </a:endParaRPr>
          </a:p>
          <a:p>
            <a:pPr lvl="2">
              <a:lnSpc>
                <a:spcPct val="80000"/>
              </a:lnSpc>
            </a:pPr>
            <a:r>
              <a:rPr lang="en-US" dirty="0" smtClean="0">
                <a:latin typeface="+mj-lt"/>
              </a:rPr>
              <a:t>Residual </a:t>
            </a:r>
            <a:r>
              <a:rPr lang="en-US" dirty="0">
                <a:latin typeface="+mj-lt"/>
              </a:rPr>
              <a:t>diagnostics are useful as a part of this step.</a:t>
            </a:r>
          </a:p>
          <a:p>
            <a:pPr lvl="1">
              <a:lnSpc>
                <a:spcPct val="80000"/>
              </a:lnSpc>
            </a:pPr>
            <a:r>
              <a:rPr lang="en-US" dirty="0">
                <a:latin typeface="+mj-lt"/>
              </a:rPr>
              <a:t>Consider adding </a:t>
            </a:r>
            <a:r>
              <a:rPr lang="en-US" i="1" dirty="0">
                <a:latin typeface="+mj-lt"/>
              </a:rPr>
              <a:t>scientifically relevant</a:t>
            </a:r>
            <a:r>
              <a:rPr lang="en-US" dirty="0">
                <a:latin typeface="+mj-lt"/>
              </a:rPr>
              <a:t> interactions between the predictor variables to the model, one at a </a:t>
            </a:r>
            <a:r>
              <a:rPr lang="en-US" dirty="0" smtClean="0">
                <a:latin typeface="+mj-lt"/>
              </a:rPr>
              <a:t>time</a:t>
            </a:r>
          </a:p>
          <a:p>
            <a:pPr lvl="2">
              <a:lnSpc>
                <a:spcPct val="80000"/>
              </a:lnSpc>
            </a:pPr>
            <a:r>
              <a:rPr lang="en-US" dirty="0" smtClean="0">
                <a:latin typeface="+mj-lt"/>
              </a:rPr>
              <a:t>Do </a:t>
            </a:r>
            <a:r>
              <a:rPr lang="en-US" dirty="0">
                <a:latin typeface="+mj-lt"/>
              </a:rPr>
              <a:t>not retain them if they are not significant.</a:t>
            </a:r>
          </a:p>
          <a:p>
            <a:pPr lvl="1">
              <a:lnSpc>
                <a:spcPct val="80000"/>
              </a:lnSpc>
            </a:pPr>
            <a:r>
              <a:rPr lang="en-US" dirty="0">
                <a:latin typeface="+mj-lt"/>
              </a:rPr>
              <a:t>If any continuous or ordinal predictor </a:t>
            </a:r>
            <a:r>
              <a:rPr lang="en-US" dirty="0" smtClean="0">
                <a:latin typeface="+mj-lt"/>
              </a:rPr>
              <a:t>has </a:t>
            </a:r>
            <a:r>
              <a:rPr lang="en-US" dirty="0">
                <a:latin typeface="+mj-lt"/>
              </a:rPr>
              <a:t>a large number of zeroes, include an indicator variable that is equal to 1 for non-zero values and 0 for zero values in the </a:t>
            </a:r>
            <a:r>
              <a:rPr lang="en-US" dirty="0" smtClean="0">
                <a:latin typeface="+mj-lt"/>
              </a:rPr>
              <a:t>model</a:t>
            </a:r>
          </a:p>
          <a:p>
            <a:pPr>
              <a:lnSpc>
                <a:spcPct val="80000"/>
              </a:lnSpc>
            </a:pPr>
            <a:endParaRPr lang="en-US" sz="3360"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6A38A37-213F-9F4F-9BB0-AFABF870AE14}" type="slidenum">
              <a:rPr lang="en-US" sz="1440">
                <a:solidFill>
                  <a:srgbClr val="FFFFFF"/>
                </a:solidFill>
              </a:rPr>
              <a:pPr eaLnBrk="1" hangingPunct="1">
                <a:lnSpc>
                  <a:spcPct val="80000"/>
                </a:lnSpc>
              </a:pPr>
              <a:t>186</a:t>
            </a:fld>
            <a:endParaRPr lang="en-US" sz="1440" dirty="0">
              <a:solidFill>
                <a:srgbClr val="FFFFFF"/>
              </a:solidFill>
            </a:endParaRPr>
          </a:p>
        </p:txBody>
      </p:sp>
    </p:spTree>
    <p:extLst>
      <p:ext uri="{BB962C8B-B14F-4D97-AF65-F5344CB8AC3E}">
        <p14:creationId xmlns:p14="http://schemas.microsoft.com/office/powerpoint/2010/main" val="626057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35330" y="274320"/>
            <a:ext cx="9784080" cy="1188720"/>
          </a:xfrm>
        </p:spPr>
        <p:txBody>
          <a:bodyPr/>
          <a:lstStyle/>
          <a:p>
            <a:r>
              <a:rPr lang="en-US" dirty="0"/>
              <a:t>Linear regression – </a:t>
            </a:r>
            <a:r>
              <a:rPr lang="en-US" dirty="0" smtClean="0"/>
              <a:t>15</a:t>
            </a:r>
            <a:endParaRPr lang="en-US" dirty="0">
              <a:latin typeface="Tw Cen MT" charset="0"/>
            </a:endParaRPr>
          </a:p>
        </p:txBody>
      </p:sp>
      <p:sp>
        <p:nvSpPr>
          <p:cNvPr id="76803" name="Content Placeholder 2"/>
          <p:cNvSpPr>
            <a:spLocks noGrp="1"/>
          </p:cNvSpPr>
          <p:nvPr>
            <p:ph sz="quarter" idx="1"/>
          </p:nvPr>
        </p:nvSpPr>
        <p:spPr>
          <a:xfrm>
            <a:off x="735330" y="1920240"/>
            <a:ext cx="9784080" cy="5394960"/>
          </a:xfrm>
        </p:spPr>
        <p:txBody>
          <a:bodyPr/>
          <a:lstStyle/>
          <a:p>
            <a:r>
              <a:rPr lang="en-US" dirty="0">
                <a:latin typeface="+mj-lt"/>
              </a:rPr>
              <a:t>Two </a:t>
            </a:r>
            <a:r>
              <a:rPr lang="en-US" dirty="0" smtClean="0">
                <a:latin typeface="+mj-lt"/>
              </a:rPr>
              <a:t>examples:</a:t>
            </a:r>
          </a:p>
          <a:p>
            <a:pPr lvl="1"/>
            <a:r>
              <a:rPr lang="en-US" dirty="0" smtClean="0">
                <a:latin typeface="+mj-lt"/>
              </a:rPr>
              <a:t>Linear </a:t>
            </a:r>
            <a:r>
              <a:rPr lang="en-US" dirty="0">
                <a:latin typeface="+mj-lt"/>
              </a:rPr>
              <a:t>regression of HH Income predicted by BMI (both are continuous variables)</a:t>
            </a:r>
          </a:p>
          <a:p>
            <a:pPr lvl="1"/>
            <a:r>
              <a:rPr lang="en-US" dirty="0" smtClean="0">
                <a:latin typeface="+mj-lt"/>
              </a:rPr>
              <a:t>Multiple </a:t>
            </a:r>
            <a:r>
              <a:rPr lang="en-US" dirty="0">
                <a:latin typeface="+mj-lt"/>
              </a:rPr>
              <a:t>regression with BMI predicted by categorical marital status and education level, the 2</a:t>
            </a:r>
            <a:r>
              <a:rPr lang="en-US" baseline="30000" dirty="0">
                <a:latin typeface="+mj-lt"/>
              </a:rPr>
              <a:t>nd</a:t>
            </a:r>
            <a:r>
              <a:rPr lang="en-US" dirty="0">
                <a:latin typeface="+mj-lt"/>
              </a:rPr>
              <a:t> set closely follows the Hosmer and Lemeshow steps previously outlined</a:t>
            </a:r>
          </a:p>
          <a:p>
            <a:r>
              <a:rPr lang="en-US" dirty="0" smtClean="0">
                <a:latin typeface="+mj-lt"/>
              </a:rPr>
              <a:t>Use the </a:t>
            </a:r>
            <a:r>
              <a:rPr lang="en-US" dirty="0">
                <a:latin typeface="+mj-lt"/>
              </a:rPr>
              <a:t>CSGLM command with </a:t>
            </a:r>
            <a:r>
              <a:rPr lang="en-US" dirty="0" smtClean="0">
                <a:latin typeface="+mj-lt"/>
              </a:rPr>
              <a:t>options </a:t>
            </a:r>
            <a:r>
              <a:rPr lang="en-US" dirty="0">
                <a:latin typeface="+mj-lt"/>
              </a:rPr>
              <a:t>and saved statistics for </a:t>
            </a:r>
            <a:r>
              <a:rPr lang="en-US" dirty="0" smtClean="0">
                <a:latin typeface="+mj-lt"/>
              </a:rPr>
              <a:t>model diagnostics</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14310D2-B862-0E46-A604-E56C8815B70C}" type="slidenum">
              <a:rPr lang="en-US" sz="1440">
                <a:solidFill>
                  <a:srgbClr val="FFFFFF"/>
                </a:solidFill>
              </a:rPr>
              <a:pPr eaLnBrk="1" hangingPunct="1">
                <a:lnSpc>
                  <a:spcPct val="80000"/>
                </a:lnSpc>
              </a:pPr>
              <a:t>187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35330" y="0"/>
            <a:ext cx="9784080" cy="1188720"/>
          </a:xfrm>
        </p:spPr>
        <p:txBody>
          <a:bodyPr/>
          <a:lstStyle/>
          <a:p>
            <a:r>
              <a:rPr lang="en-US" dirty="0"/>
              <a:t>Linear regression – </a:t>
            </a:r>
            <a:r>
              <a:rPr lang="en-US" dirty="0" smtClean="0"/>
              <a:t>16</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1C6F83C9-C488-5C4D-9B30-69891EBE3DA3}" type="slidenum">
              <a:rPr lang="en-US" sz="1440">
                <a:solidFill>
                  <a:srgbClr val="FFFFFF"/>
                </a:solidFill>
              </a:rPr>
              <a:pPr eaLnBrk="1" hangingPunct="1">
                <a:lnSpc>
                  <a:spcPct val="80000"/>
                </a:lnSpc>
              </a:pPr>
              <a:t>188</a:t>
            </a:fld>
            <a:endParaRPr lang="en-US" sz="1440" dirty="0">
              <a:solidFill>
                <a:srgbClr val="FFFFFF"/>
              </a:solidFill>
            </a:endParaRPr>
          </a:p>
        </p:txBody>
      </p:sp>
      <p:pic>
        <p:nvPicPr>
          <p:cNvPr id="78852"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371600"/>
            <a:ext cx="8778240" cy="6583680"/>
          </a:xfrm>
          <a:noFill/>
        </p:spPr>
      </p:pic>
      <p:sp>
        <p:nvSpPr>
          <p:cNvPr id="5" name="Oval 4"/>
          <p:cNvSpPr/>
          <p:nvPr/>
        </p:nvSpPr>
        <p:spPr>
          <a:xfrm>
            <a:off x="5212080" y="274320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6" name="Oval 5"/>
          <p:cNvSpPr/>
          <p:nvPr/>
        </p:nvSpPr>
        <p:spPr>
          <a:xfrm>
            <a:off x="5303520" y="4023360"/>
            <a:ext cx="128016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Oval 6"/>
          <p:cNvSpPr/>
          <p:nvPr/>
        </p:nvSpPr>
        <p:spPr>
          <a:xfrm>
            <a:off x="4572000" y="4937760"/>
            <a:ext cx="1645920" cy="6400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735330" y="0"/>
            <a:ext cx="9784080" cy="1188720"/>
          </a:xfrm>
        </p:spPr>
        <p:txBody>
          <a:bodyPr/>
          <a:lstStyle/>
          <a:p>
            <a:r>
              <a:rPr lang="en-US" dirty="0"/>
              <a:t>Linear regression – </a:t>
            </a:r>
            <a:r>
              <a:rPr lang="en-US" dirty="0" smtClean="0"/>
              <a:t>17</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F8BB4C2-A562-9C4F-A1E2-CA25A7ED2B20}" type="slidenum">
              <a:rPr lang="en-US" sz="1440">
                <a:solidFill>
                  <a:srgbClr val="FFFFFF"/>
                </a:solidFill>
              </a:rPr>
              <a:pPr eaLnBrk="1" hangingPunct="1">
                <a:lnSpc>
                  <a:spcPct val="80000"/>
                </a:lnSpc>
              </a:pPr>
              <a:t>189</a:t>
            </a:fld>
            <a:endParaRPr lang="en-US" sz="1440" dirty="0">
              <a:solidFill>
                <a:srgbClr val="FFFFFF"/>
              </a:solidFill>
            </a:endParaRPr>
          </a:p>
        </p:txBody>
      </p:sp>
      <p:pic>
        <p:nvPicPr>
          <p:cNvPr id="7987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88720" y="1280160"/>
            <a:ext cx="9022080" cy="6766560"/>
          </a:xfrm>
          <a:noFill/>
        </p:spPr>
      </p:pic>
      <p:sp>
        <p:nvSpPr>
          <p:cNvPr id="5" name="Oval 4"/>
          <p:cNvSpPr/>
          <p:nvPr/>
        </p:nvSpPr>
        <p:spPr>
          <a:xfrm>
            <a:off x="3749040" y="3200400"/>
            <a:ext cx="3657600" cy="7315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dirty="0"/>
              <a:t>Linear regression – </a:t>
            </a:r>
            <a:r>
              <a:rPr lang="en-US" dirty="0" smtClean="0"/>
              <a:t>18</a:t>
            </a:r>
            <a:endParaRPr lang="en-US" dirty="0">
              <a:latin typeface="Tw Cen MT" charset="0"/>
            </a:endParaRPr>
          </a:p>
        </p:txBody>
      </p:sp>
      <p:sp>
        <p:nvSpPr>
          <p:cNvPr id="80899" name="Text Placeholder 5"/>
          <p:cNvSpPr>
            <a:spLocks noGrp="1"/>
          </p:cNvSpPr>
          <p:nvPr>
            <p:ph type="body" sz="quarter" idx="1"/>
          </p:nvPr>
        </p:nvSpPr>
        <p:spPr>
          <a:xfrm>
            <a:off x="731520" y="2103120"/>
            <a:ext cx="4663440" cy="767716"/>
          </a:xfrm>
        </p:spPr>
        <p:txBody>
          <a:bodyPr/>
          <a:lstStyle/>
          <a:p>
            <a:r>
              <a:rPr lang="en-US" dirty="0">
                <a:latin typeface="+mj-lt"/>
              </a:rPr>
              <a:t>HH Income </a:t>
            </a:r>
          </a:p>
        </p:txBody>
      </p:sp>
      <p:sp>
        <p:nvSpPr>
          <p:cNvPr id="8" name="Text Placeholder 7"/>
          <p:cNvSpPr>
            <a:spLocks noGrp="1"/>
          </p:cNvSpPr>
          <p:nvPr>
            <p:ph type="body" sz="quarter" idx="3"/>
          </p:nvPr>
        </p:nvSpPr>
        <p:spPr>
          <a:xfrm>
            <a:off x="5760720" y="2103120"/>
            <a:ext cx="4663440" cy="767716"/>
          </a:xfrm>
        </p:spPr>
        <p:txBody>
          <a:bodyPr/>
          <a:lstStyle/>
          <a:p>
            <a:pPr>
              <a:defRPr/>
            </a:pPr>
            <a:r>
              <a:rPr lang="en-US" dirty="0" smtClean="0">
                <a:latin typeface="+mj-lt"/>
                <a:ea typeface="+mn-ea"/>
              </a:rPr>
              <a:t>BMI (Body Mass Index) </a:t>
            </a:r>
            <a:endParaRPr lang="en-US" dirty="0">
              <a:latin typeface="+mj-lt"/>
              <a:ea typeface="+mn-ea"/>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9F46781-E552-2446-A8DD-380CF8167D34}" type="slidenum">
              <a:rPr lang="en-US" sz="1440">
                <a:solidFill>
                  <a:srgbClr val="FFFFFF"/>
                </a:solidFill>
              </a:rPr>
              <a:pPr eaLnBrk="1" hangingPunct="1">
                <a:lnSpc>
                  <a:spcPct val="80000"/>
                </a:lnSpc>
              </a:pPr>
              <a:t>190</a:t>
            </a:fld>
            <a:endParaRPr lang="en-US" sz="1440" dirty="0">
              <a:solidFill>
                <a:srgbClr val="FFFFFF"/>
              </a:solidFill>
            </a:endParaRPr>
          </a:p>
        </p:txBody>
      </p:sp>
      <p:pic>
        <p:nvPicPr>
          <p:cNvPr id="80902"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1520" y="3206116"/>
            <a:ext cx="4663440" cy="3737610"/>
          </a:xfrm>
          <a:noFill/>
        </p:spPr>
      </p:pic>
      <p:pic>
        <p:nvPicPr>
          <p:cNvPr id="80903"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60720" y="3206116"/>
            <a:ext cx="4663440" cy="3737610"/>
          </a:xfr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dirty="0"/>
              <a:t>Linear regression – </a:t>
            </a:r>
            <a:r>
              <a:rPr lang="en-US" dirty="0" smtClean="0"/>
              <a:t>18</a:t>
            </a:r>
            <a:endParaRPr lang="en-US" dirty="0">
              <a:latin typeface="Tw Cen MT" charset="0"/>
            </a:endParaRPr>
          </a:p>
        </p:txBody>
      </p:sp>
      <p:sp>
        <p:nvSpPr>
          <p:cNvPr id="8196" name="Content Placeholder 3"/>
          <p:cNvSpPr>
            <a:spLocks noGrp="1"/>
          </p:cNvSpPr>
          <p:nvPr>
            <p:ph sz="quarter" idx="4"/>
          </p:nvPr>
        </p:nvSpPr>
        <p:spPr>
          <a:xfrm>
            <a:off x="5852160" y="2926080"/>
            <a:ext cx="4937760" cy="5303520"/>
          </a:xfrm>
        </p:spPr>
        <p:txBody>
          <a:bodyPr/>
          <a:lstStyle/>
          <a:p>
            <a:pPr>
              <a:buFont typeface="Wingdings" charset="0"/>
              <a:buNone/>
            </a:pPr>
            <a:r>
              <a:rPr lang="en-US" dirty="0">
                <a:latin typeface="+mj-lt"/>
              </a:rPr>
              <a:t>A</a:t>
            </a:r>
            <a:r>
              <a:rPr lang="en-US" dirty="0" smtClean="0">
                <a:latin typeface="+mj-lt"/>
              </a:rPr>
              <a:t> </a:t>
            </a:r>
            <a:r>
              <a:rPr lang="en-US" dirty="0">
                <a:latin typeface="+mj-lt"/>
              </a:rPr>
              <a:t>one-unit change in a given predictor variable will </a:t>
            </a:r>
            <a:r>
              <a:rPr lang="en-US" i="1" dirty="0">
                <a:latin typeface="+mj-lt"/>
              </a:rPr>
              <a:t>multiply</a:t>
            </a:r>
            <a:r>
              <a:rPr lang="en-US" dirty="0">
                <a:latin typeface="+mj-lt"/>
              </a:rPr>
              <a:t> the expected response by exp(</a:t>
            </a:r>
            <a:r>
              <a:rPr lang="en-US" i="1" dirty="0">
                <a:latin typeface="+mj-lt"/>
              </a:rPr>
              <a:t>B</a:t>
            </a:r>
            <a:r>
              <a:rPr lang="en-US" baseline="-25000" dirty="0">
                <a:latin typeface="+mj-lt"/>
              </a:rPr>
              <a:t>1</a:t>
            </a:r>
            <a:r>
              <a:rPr lang="en-US" dirty="0" smtClean="0">
                <a:latin typeface="+mj-lt"/>
              </a:rPr>
              <a:t>)</a:t>
            </a:r>
          </a:p>
          <a:p>
            <a:pPr>
              <a:buFont typeface="Wingdings" charset="0"/>
              <a:buNone/>
            </a:pPr>
            <a:r>
              <a:rPr lang="en-US" dirty="0" smtClean="0">
                <a:latin typeface="+mj-lt"/>
              </a:rPr>
              <a:t> Not using </a:t>
            </a:r>
            <a:r>
              <a:rPr lang="en-US" dirty="0">
                <a:latin typeface="+mj-lt"/>
              </a:rPr>
              <a:t>this </a:t>
            </a:r>
            <a:r>
              <a:rPr lang="en-US" dirty="0" smtClean="0">
                <a:latin typeface="+mj-lt"/>
              </a:rPr>
              <a:t>transformation, but may </a:t>
            </a:r>
            <a:r>
              <a:rPr lang="en-US" dirty="0">
                <a:latin typeface="+mj-lt"/>
              </a:rPr>
              <a:t>want to consider it if the dependent variable is non-normal.</a:t>
            </a:r>
          </a:p>
        </p:txBody>
      </p:sp>
      <p:sp>
        <p:nvSpPr>
          <p:cNvPr id="8197" name="Text Placeholder 4"/>
          <p:cNvSpPr>
            <a:spLocks noGrp="1"/>
          </p:cNvSpPr>
          <p:nvPr>
            <p:ph type="body" sz="quarter" idx="1"/>
          </p:nvPr>
        </p:nvSpPr>
        <p:spPr>
          <a:xfrm>
            <a:off x="731520" y="2103120"/>
            <a:ext cx="4663440" cy="767716"/>
          </a:xfrm>
        </p:spPr>
        <p:txBody>
          <a:bodyPr/>
          <a:lstStyle/>
          <a:p>
            <a:r>
              <a:rPr lang="en-US" dirty="0">
                <a:latin typeface="+mj-lt"/>
              </a:rPr>
              <a:t>Ln(HHINC) transformation </a:t>
            </a: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BEDAFDA-F863-A94C-AC39-010DC712E79A}" type="slidenum">
              <a:rPr lang="en-US" sz="1440">
                <a:solidFill>
                  <a:srgbClr val="FFFFFF"/>
                </a:solidFill>
              </a:rPr>
              <a:pPr eaLnBrk="1" hangingPunct="1">
                <a:lnSpc>
                  <a:spcPct val="80000"/>
                </a:lnSpc>
              </a:pPr>
              <a:t>191</a:t>
            </a:fld>
            <a:endParaRPr lang="en-US" sz="1440" dirty="0">
              <a:solidFill>
                <a:srgbClr val="FFFFFF"/>
              </a:solidFill>
            </a:endParaRPr>
          </a:p>
        </p:txBody>
      </p:sp>
      <p:pic>
        <p:nvPicPr>
          <p:cNvPr id="820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31520" y="3206116"/>
            <a:ext cx="4663440" cy="3737610"/>
          </a:xfr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548640" y="0"/>
            <a:ext cx="9875520" cy="1371600"/>
          </a:xfrm>
        </p:spPr>
        <p:txBody>
          <a:bodyPr/>
          <a:lstStyle/>
          <a:p>
            <a:r>
              <a:rPr lang="en-US" dirty="0"/>
              <a:t>Linear regression – </a:t>
            </a:r>
            <a:r>
              <a:rPr lang="en-US" dirty="0" smtClean="0"/>
              <a:t>19</a:t>
            </a:r>
            <a:endParaRPr lang="en-US" dirty="0">
              <a:latin typeface="Tw Cen MT" charset="0"/>
            </a:endParaRPr>
          </a:p>
        </p:txBody>
      </p:sp>
      <p:sp>
        <p:nvSpPr>
          <p:cNvPr id="81923" name="Content Placeholder 5"/>
          <p:cNvSpPr>
            <a:spLocks noGrp="1"/>
          </p:cNvSpPr>
          <p:nvPr>
            <p:ph sz="quarter" idx="2"/>
          </p:nvPr>
        </p:nvSpPr>
        <p:spPr>
          <a:xfrm>
            <a:off x="731520" y="5029200"/>
            <a:ext cx="9784080" cy="3291840"/>
          </a:xfrm>
        </p:spPr>
        <p:txBody>
          <a:bodyPr/>
          <a:lstStyle/>
          <a:p>
            <a:pPr lvl="1">
              <a:buFont typeface="Wingdings" charset="0"/>
              <a:buNone/>
            </a:pPr>
            <a:r>
              <a:rPr lang="en-US" b="1" dirty="0" smtClean="0">
                <a:latin typeface="+mj-lt"/>
              </a:rPr>
              <a:t>WEIGHT </a:t>
            </a:r>
            <a:r>
              <a:rPr lang="en-US" b="1" dirty="0">
                <a:latin typeface="+mj-lt"/>
              </a:rPr>
              <a:t>BY NCSRWTLG.</a:t>
            </a:r>
          </a:p>
          <a:p>
            <a:pPr lvl="1">
              <a:buFont typeface="Wingdings" charset="0"/>
              <a:buNone/>
            </a:pPr>
            <a:r>
              <a:rPr lang="en-US" b="1" dirty="0">
                <a:latin typeface="+mj-lt"/>
              </a:rPr>
              <a:t>GRAPH</a:t>
            </a:r>
          </a:p>
          <a:p>
            <a:pPr lvl="1">
              <a:buFont typeface="Wingdings" charset="0"/>
              <a:buNone/>
            </a:pPr>
            <a:r>
              <a:rPr lang="en-US" b="1" dirty="0">
                <a:latin typeface="+mj-lt"/>
              </a:rPr>
              <a:t>  /SCATTERPLOT(BIVAR)=bmi WITH HHINC</a:t>
            </a:r>
          </a:p>
          <a:p>
            <a:pPr lvl="1">
              <a:buFont typeface="Wingdings" charset="0"/>
              <a:buNone/>
            </a:pPr>
            <a:r>
              <a:rPr lang="en-US" b="1" dirty="0">
                <a:latin typeface="+mj-lt"/>
              </a:rPr>
              <a:t>  /MISSING=LISTWISE</a:t>
            </a:r>
          </a:p>
          <a:p>
            <a:pPr lvl="1">
              <a:buFont typeface="Wingdings" charset="0"/>
              <a:buNone/>
            </a:pPr>
            <a:r>
              <a:rPr lang="en-US" b="1" dirty="0">
                <a:latin typeface="+mj-lt"/>
              </a:rPr>
              <a:t>  /TITLE='Scatter Plot of HHINC and BMI'.</a:t>
            </a:r>
          </a:p>
          <a:p>
            <a:endParaRPr lang="en-US" sz="2400" dirty="0">
              <a:latin typeface="+mj-lt"/>
            </a:endParaRPr>
          </a:p>
          <a:p>
            <a:r>
              <a:rPr lang="en-US" sz="2400" dirty="0">
                <a:latin typeface="+mj-lt"/>
              </a:rPr>
              <a:t>Negative relationship between HHINC and BMI</a:t>
            </a:r>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a:p>
            <a:endParaRPr lang="en-US" sz="192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F960391-ADEF-144B-9DEB-C1FE6AB61BEF}" type="slidenum">
              <a:rPr lang="en-US" sz="1440">
                <a:solidFill>
                  <a:srgbClr val="FFFFFF"/>
                </a:solidFill>
              </a:rPr>
              <a:pPr eaLnBrk="1" hangingPunct="1">
                <a:lnSpc>
                  <a:spcPct val="80000"/>
                </a:lnSpc>
              </a:pPr>
              <a:t>192</a:t>
            </a:fld>
            <a:endParaRPr lang="en-US" sz="1440" dirty="0">
              <a:solidFill>
                <a:srgbClr val="FFFFFF"/>
              </a:solidFill>
            </a:endParaRPr>
          </a:p>
        </p:txBody>
      </p:sp>
      <p:pic>
        <p:nvPicPr>
          <p:cNvPr id="81927"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108960" y="1280161"/>
            <a:ext cx="4663440" cy="3737610"/>
          </a:xfr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Linear regression – 19</a:t>
            </a:r>
            <a:endParaRPr lang="en-US" dirty="0">
              <a:latin typeface="Tw Cen MT" charset="0"/>
            </a:endParaRPr>
          </a:p>
        </p:txBody>
      </p:sp>
      <p:sp>
        <p:nvSpPr>
          <p:cNvPr id="82948" name="Content Placeholder 6"/>
          <p:cNvSpPr>
            <a:spLocks noGrp="1"/>
          </p:cNvSpPr>
          <p:nvPr>
            <p:ph sz="quarter" idx="4"/>
          </p:nvPr>
        </p:nvSpPr>
        <p:spPr>
          <a:xfrm>
            <a:off x="640080" y="1554480"/>
            <a:ext cx="9784080" cy="5120640"/>
          </a:xfrm>
        </p:spPr>
        <p:txBody>
          <a:bodyPr/>
          <a:lstStyle/>
          <a:p>
            <a:pPr>
              <a:buFont typeface="Wingdings" charset="0"/>
              <a:buNone/>
            </a:pPr>
            <a:r>
              <a:rPr lang="en-US" sz="2400" dirty="0">
                <a:latin typeface="+mj-lt"/>
              </a:rPr>
              <a:t>* Complex Samples General Linear Model.</a:t>
            </a:r>
          </a:p>
          <a:p>
            <a:pPr>
              <a:buFont typeface="Wingdings" charset="0"/>
              <a:buNone/>
            </a:pPr>
            <a:r>
              <a:rPr lang="en-US" sz="2400" b="1" dirty="0">
                <a:latin typeface="+mj-lt"/>
              </a:rPr>
              <a:t>CSGLM  HHINC WITH bmi</a:t>
            </a:r>
          </a:p>
          <a:p>
            <a:pPr>
              <a:buFont typeface="Wingdings" charset="0"/>
              <a:buNone/>
            </a:pPr>
            <a:r>
              <a:rPr lang="en-US" sz="2400" dirty="0">
                <a:latin typeface="+mj-lt"/>
              </a:rPr>
              <a:t>  /PLAN FILE='F:\samoa_training_2010\ncsr_part2_weight.csaplan'</a:t>
            </a:r>
          </a:p>
          <a:p>
            <a:pPr>
              <a:buFont typeface="Wingdings" charset="0"/>
              <a:buNone/>
            </a:pPr>
            <a:r>
              <a:rPr lang="en-US" sz="2400" dirty="0">
                <a:latin typeface="+mj-lt"/>
              </a:rPr>
              <a:t>  /MODEL bmi</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SE TTEST</a:t>
            </a:r>
          </a:p>
          <a:p>
            <a:pPr>
              <a:buFont typeface="Wingdings" charset="0"/>
              <a:buNone/>
            </a:pPr>
            <a:r>
              <a:rPr lang="en-US" sz="2400" dirty="0">
                <a:latin typeface="+mj-lt"/>
              </a:rPr>
              <a:t>  /PRINT SUMMARY SAMPLEINFO</a:t>
            </a:r>
          </a:p>
          <a:p>
            <a:pPr>
              <a:buFont typeface="Wingdings" charset="0"/>
              <a:buNone/>
            </a:pPr>
            <a:r>
              <a:rPr lang="en-US" sz="2400" dirty="0">
                <a:latin typeface="+mj-lt"/>
              </a:rPr>
              <a:t>  /TEST TYPE=F PADJUST=LSD</a:t>
            </a:r>
          </a:p>
          <a:p>
            <a:pPr>
              <a:buFont typeface="Wingdings" charset="0"/>
              <a:buNone/>
            </a:pPr>
            <a:r>
              <a:rPr lang="en-US" sz="2400" dirty="0">
                <a:latin typeface="+mj-lt"/>
              </a:rPr>
              <a:t>  </a:t>
            </a:r>
            <a:r>
              <a:rPr lang="en-US" sz="2400" b="1" dirty="0">
                <a:latin typeface="+mj-lt"/>
              </a:rPr>
              <a:t>/SAVE PRED RESID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CILEVEL=95.</a:t>
            </a: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3D95AD4-E81F-F74C-BC10-A7E942B7A69E}" type="slidenum">
              <a:rPr lang="en-US" sz="1440">
                <a:solidFill>
                  <a:srgbClr val="FFFFFF"/>
                </a:solidFill>
              </a:rPr>
              <a:pPr eaLnBrk="1" hangingPunct="1">
                <a:lnSpc>
                  <a:spcPct val="80000"/>
                </a:lnSpc>
              </a:pPr>
              <a:t>193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Linear regression – </a:t>
            </a:r>
            <a:r>
              <a:rPr lang="en-US" dirty="0" smtClean="0"/>
              <a:t>20</a:t>
            </a:r>
            <a:endParaRPr lang="en-US" dirty="0">
              <a:latin typeface="Tw Cen MT" charset="0"/>
            </a:endParaRPr>
          </a:p>
        </p:txBody>
      </p:sp>
      <p:sp>
        <p:nvSpPr>
          <p:cNvPr id="3" name="Content Placeholder 2"/>
          <p:cNvSpPr>
            <a:spLocks noGrp="1"/>
          </p:cNvSpPr>
          <p:nvPr>
            <p:ph sz="quarter" idx="2"/>
          </p:nvPr>
        </p:nvSpPr>
        <p:spPr>
          <a:xfrm>
            <a:off x="365760" y="1737360"/>
            <a:ext cx="9966960" cy="4741546"/>
          </a:xfrm>
        </p:spPr>
        <p:txBody>
          <a:bodyPr>
            <a:normAutofit lnSpcReduction="10000"/>
          </a:bodyPr>
          <a:lstStyle/>
          <a:p>
            <a:pPr>
              <a:lnSpc>
                <a:spcPct val="80000"/>
              </a:lnSpc>
            </a:pPr>
            <a:r>
              <a:rPr lang="en-US" sz="3840" dirty="0">
                <a:latin typeface="+mj-lt"/>
              </a:rPr>
              <a:t>CSGLM model with HHINC as the dependent variable and BMI as the independent or </a:t>
            </a:r>
            <a:r>
              <a:rPr lang="ja-JP" altLang="en-US" sz="3840" dirty="0">
                <a:latin typeface="+mj-lt"/>
              </a:rPr>
              <a:t>“</a:t>
            </a:r>
            <a:r>
              <a:rPr lang="en-US" sz="3840" dirty="0">
                <a:latin typeface="+mj-lt"/>
              </a:rPr>
              <a:t>covariate</a:t>
            </a:r>
            <a:r>
              <a:rPr lang="ja-JP" altLang="en-US" sz="3840" dirty="0">
                <a:latin typeface="+mj-lt"/>
              </a:rPr>
              <a:t>”</a:t>
            </a:r>
            <a:r>
              <a:rPr lang="en-US" sz="3840" dirty="0">
                <a:latin typeface="+mj-lt"/>
              </a:rPr>
              <a:t> variable </a:t>
            </a:r>
          </a:p>
          <a:p>
            <a:pPr>
              <a:lnSpc>
                <a:spcPct val="80000"/>
              </a:lnSpc>
            </a:pPr>
            <a:r>
              <a:rPr lang="en-US" sz="3840" dirty="0">
                <a:latin typeface="+mj-lt"/>
              </a:rPr>
              <a:t>/SAVE PRED RESID subcommand saves the predicted values and residuals for subsequent use</a:t>
            </a:r>
          </a:p>
          <a:p>
            <a:pPr>
              <a:lnSpc>
                <a:spcPct val="80000"/>
              </a:lnSpc>
            </a:pPr>
            <a:r>
              <a:rPr lang="en-US" sz="3840" dirty="0">
                <a:latin typeface="+mj-lt"/>
              </a:rPr>
              <a:t>HHINC WITH BMI indicates use of the continuous predictor BMI, when we use categorical predictors this syntax will change slightly</a:t>
            </a:r>
          </a:p>
          <a:p>
            <a:pPr>
              <a:lnSpc>
                <a:spcPct val="80000"/>
              </a:lnSpc>
            </a:pPr>
            <a:endParaRPr lang="en-US" sz="2280" dirty="0">
              <a:solidFill>
                <a:srgbClr val="000000"/>
              </a:solidFill>
              <a:latin typeface="Courier New" charset="0"/>
            </a:endParaRPr>
          </a:p>
          <a:p>
            <a:pPr>
              <a:lnSpc>
                <a:spcPct val="80000"/>
              </a:lnSpc>
            </a:pPr>
            <a:endParaRPr lang="en-US" sz="2280" dirty="0">
              <a:latin typeface="Times New Roman" charset="0"/>
            </a:endParaRPr>
          </a:p>
          <a:p>
            <a:pPr>
              <a:lnSpc>
                <a:spcPct val="80000"/>
              </a:lnSpc>
            </a:pPr>
            <a:endParaRPr lang="en-US" sz="168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33D95AD4-E81F-F74C-BC10-A7E942B7A69E}" type="slidenum">
              <a:rPr lang="en-US" sz="1440">
                <a:solidFill>
                  <a:srgbClr val="FFFFFF"/>
                </a:solidFill>
              </a:rPr>
              <a:pPr eaLnBrk="1" hangingPunct="1">
                <a:lnSpc>
                  <a:spcPct val="80000"/>
                </a:lnSpc>
              </a:pPr>
              <a:t>194</a:t>
            </a:fld>
            <a:endParaRPr lang="en-US" sz="1440" dirty="0">
              <a:solidFill>
                <a:srgbClr val="FFFFFF"/>
              </a:solidFill>
            </a:endParaRPr>
          </a:p>
        </p:txBody>
      </p:sp>
    </p:spTree>
    <p:extLst>
      <p:ext uri="{BB962C8B-B14F-4D97-AF65-F5344CB8AC3E}">
        <p14:creationId xmlns:p14="http://schemas.microsoft.com/office/powerpoint/2010/main" val="6158701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a:xfrm>
            <a:off x="548640" y="0"/>
            <a:ext cx="9875520" cy="1371600"/>
          </a:xfrm>
        </p:spPr>
        <p:txBody>
          <a:bodyPr/>
          <a:lstStyle/>
          <a:p>
            <a:r>
              <a:rPr lang="en-US" dirty="0"/>
              <a:t>Linear regression – 20</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DE3B379-44F3-794D-97C6-5DA7441563F7}" type="slidenum">
              <a:rPr lang="en-US" sz="1440">
                <a:solidFill>
                  <a:srgbClr val="FFFFFF"/>
                </a:solidFill>
              </a:rPr>
              <a:pPr eaLnBrk="1" hangingPunct="1">
                <a:lnSpc>
                  <a:spcPct val="80000"/>
                </a:lnSpc>
              </a:pPr>
              <a:t>195</a:t>
            </a:fld>
            <a:endParaRPr lang="en-US" sz="1440" dirty="0">
              <a:solidFill>
                <a:srgbClr val="FFFFFF"/>
              </a:solidFill>
            </a:endParaRPr>
          </a:p>
        </p:txBody>
      </p:sp>
      <p:pic>
        <p:nvPicPr>
          <p:cNvPr id="83975"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468880" y="1463040"/>
            <a:ext cx="6096341" cy="3566160"/>
          </a:xfrm>
          <a:solidFill>
            <a:schemeClr val="tx1"/>
          </a:solidFill>
          <a:ln>
            <a:noFill/>
          </a:ln>
        </p:spPr>
      </p:pic>
      <p:pic>
        <p:nvPicPr>
          <p:cNvPr id="839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5120640"/>
            <a:ext cx="7028198" cy="2468880"/>
          </a:xfrm>
          <a:prstGeom prst="rect">
            <a:avLst/>
          </a:prstGeom>
          <a:solidFill>
            <a:schemeClr val="tx1"/>
          </a:solid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dirty="0"/>
              <a:t>Descriptive analysis - </a:t>
            </a:r>
            <a:r>
              <a:rPr lang="en-US" dirty="0" smtClean="0"/>
              <a:t>7</a:t>
            </a:r>
            <a:endParaRPr lang="en-US" dirty="0">
              <a:latin typeface="Tw Cen MT" charset="0"/>
            </a:endParaRPr>
          </a:p>
        </p:txBody>
      </p:sp>
      <p:sp>
        <p:nvSpPr>
          <p:cNvPr id="117764" name="Content Placeholder 6"/>
          <p:cNvSpPr>
            <a:spLocks noGrp="1"/>
          </p:cNvSpPr>
          <p:nvPr>
            <p:ph sz="quarter" idx="4"/>
          </p:nvPr>
        </p:nvSpPr>
        <p:spPr>
          <a:xfrm>
            <a:off x="548640" y="1737360"/>
            <a:ext cx="9692640" cy="4741546"/>
          </a:xfrm>
        </p:spPr>
        <p:txBody>
          <a:bodyPr/>
          <a:lstStyle/>
          <a:p>
            <a:pPr eaLnBrk="1" hangingPunct="1"/>
            <a:r>
              <a:rPr lang="en-US" sz="3840" dirty="0">
                <a:latin typeface="+mj-lt"/>
              </a:rPr>
              <a:t>Description of the binary (yes/no) variable MDE, Major Depressive Episode</a:t>
            </a:r>
          </a:p>
          <a:p>
            <a:pPr eaLnBrk="1" hangingPunct="1"/>
            <a:r>
              <a:rPr lang="en-US" sz="3840" dirty="0">
                <a:latin typeface="+mj-lt"/>
              </a:rPr>
              <a:t>Menus: Analyze </a:t>
            </a:r>
            <a:r>
              <a:rPr lang="en-US" sz="3840" dirty="0">
                <a:latin typeface="+mj-lt"/>
                <a:sym typeface="Wingdings"/>
              </a:rPr>
              <a:t> </a:t>
            </a:r>
            <a:r>
              <a:rPr lang="en-US" sz="3840" dirty="0">
                <a:latin typeface="+mj-lt"/>
              </a:rPr>
              <a:t>Complex Samples </a:t>
            </a:r>
            <a:r>
              <a:rPr lang="en-US" sz="3840" dirty="0">
                <a:latin typeface="+mj-lt"/>
                <a:sym typeface="Wingdings"/>
              </a:rPr>
              <a:t> </a:t>
            </a:r>
            <a:r>
              <a:rPr lang="en-US" sz="3840" dirty="0">
                <a:latin typeface="+mj-lt"/>
              </a:rPr>
              <a:t>Descriptives </a:t>
            </a:r>
          </a:p>
          <a:p>
            <a:pPr lvl="1" eaLnBrk="1" hangingPunct="1"/>
            <a:r>
              <a:rPr lang="en-US" sz="3360" dirty="0">
                <a:latin typeface="+mj-lt"/>
              </a:rPr>
              <a:t>Complex design weighted mean &amp; standard error</a:t>
            </a:r>
          </a:p>
          <a:p>
            <a:pPr lvl="1" eaLnBrk="1" hangingPunct="1"/>
            <a:r>
              <a:rPr lang="en-US" sz="3360" dirty="0">
                <a:latin typeface="+mj-lt"/>
              </a:rPr>
              <a:t>Taylor Series Linearization method to estimate standard error</a:t>
            </a:r>
          </a:p>
        </p:txBody>
      </p:sp>
      <p:sp>
        <p:nvSpPr>
          <p:cNvPr id="3" name="Slide Number Placeholder 2"/>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algn="ctr" eaLnBrk="1" hangingPunct="1">
              <a:lnSpc>
                <a:spcPct val="80000"/>
              </a:lnSpc>
            </a:pPr>
            <a:fld id="{A28A5084-6546-794A-806C-FA4B165779A4}" type="slidenum">
              <a:rPr lang="en-US" sz="1440">
                <a:solidFill>
                  <a:srgbClr val="FFFFFF"/>
                </a:solidFill>
              </a:rPr>
              <a:pPr algn="ctr" eaLnBrk="1" hangingPunct="1">
                <a:lnSpc>
                  <a:spcPct val="80000"/>
                </a:lnSpc>
              </a:pPr>
              <a:t>115</a:t>
            </a:fld>
            <a:endParaRPr lang="en-US" sz="1440" dirty="0">
              <a:solidFill>
                <a:srgbClr val="FFFFFF"/>
              </a:solidFill>
            </a:endParaRPr>
          </a:p>
        </p:txBody>
      </p:sp>
    </p:spTree>
    <p:extLst>
      <p:ext uri="{BB962C8B-B14F-4D97-AF65-F5344CB8AC3E}">
        <p14:creationId xmlns:p14="http://schemas.microsoft.com/office/powerpoint/2010/main" val="4159445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r>
              <a:rPr lang="en-US" dirty="0"/>
              <a:t>Linear regression – </a:t>
            </a:r>
            <a:r>
              <a:rPr lang="en-US" dirty="0" smtClean="0"/>
              <a:t>21</a:t>
            </a:r>
            <a:endParaRPr lang="en-US" dirty="0">
              <a:latin typeface="Tw Cen MT" charset="0"/>
            </a:endParaRPr>
          </a:p>
        </p:txBody>
      </p:sp>
      <p:sp>
        <p:nvSpPr>
          <p:cNvPr id="83971" name="Content Placeholder 8"/>
          <p:cNvSpPr>
            <a:spLocks noGrp="1"/>
          </p:cNvSpPr>
          <p:nvPr>
            <p:ph sz="quarter" idx="4"/>
          </p:nvPr>
        </p:nvSpPr>
        <p:spPr>
          <a:xfrm>
            <a:off x="457200" y="1554480"/>
            <a:ext cx="9966960" cy="5029200"/>
          </a:xfrm>
        </p:spPr>
        <p:txBody>
          <a:bodyPr/>
          <a:lstStyle/>
          <a:p>
            <a:r>
              <a:rPr lang="en-US" sz="3840" dirty="0">
                <a:latin typeface="+mj-lt"/>
              </a:rPr>
              <a:t>Sample design information table:</a:t>
            </a:r>
          </a:p>
          <a:p>
            <a:pPr lvl="1"/>
            <a:r>
              <a:rPr lang="en-US" sz="3360" dirty="0">
                <a:latin typeface="+mj-lt"/>
              </a:rPr>
              <a:t>n=5099 (some missing data on the dependent or independent variables)</a:t>
            </a:r>
          </a:p>
          <a:p>
            <a:pPr lvl="1"/>
            <a:r>
              <a:rPr lang="en-US" sz="3360" dirty="0">
                <a:latin typeface="+mj-lt"/>
              </a:rPr>
              <a:t>The degrees of freedom 42 (84-42) for hypothesis testing</a:t>
            </a:r>
          </a:p>
          <a:p>
            <a:r>
              <a:rPr lang="en-US" sz="3840" dirty="0">
                <a:latin typeface="+mj-lt"/>
              </a:rPr>
              <a:t>Wald F = 3.813 (sig. =.058) with df1=1 (BMI) and df2 =42 for the complex sample design factors</a:t>
            </a:r>
          </a:p>
          <a:p>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DE3B379-44F3-794D-97C6-5DA7441563F7}" type="slidenum">
              <a:rPr lang="en-US" sz="1440">
                <a:solidFill>
                  <a:srgbClr val="FFFFFF"/>
                </a:solidFill>
              </a:rPr>
              <a:pPr eaLnBrk="1" hangingPunct="1">
                <a:lnSpc>
                  <a:spcPct val="80000"/>
                </a:lnSpc>
              </a:pPr>
              <a:t>196</a:t>
            </a:fld>
            <a:endParaRPr lang="en-US" sz="1440" dirty="0">
              <a:solidFill>
                <a:srgbClr val="FFFFFF"/>
              </a:solidFill>
            </a:endParaRPr>
          </a:p>
        </p:txBody>
      </p:sp>
    </p:spTree>
    <p:extLst>
      <p:ext uri="{BB962C8B-B14F-4D97-AF65-F5344CB8AC3E}">
        <p14:creationId xmlns:p14="http://schemas.microsoft.com/office/powerpoint/2010/main" val="1854137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735330" y="274320"/>
            <a:ext cx="9784080" cy="1188720"/>
          </a:xfrm>
        </p:spPr>
        <p:txBody>
          <a:bodyPr/>
          <a:lstStyle/>
          <a:p>
            <a:r>
              <a:rPr lang="en-US" dirty="0"/>
              <a:t>Linear regression – </a:t>
            </a:r>
            <a:r>
              <a:rPr lang="en-US" dirty="0" smtClean="0"/>
              <a:t>22</a:t>
            </a:r>
            <a:endParaRPr lang="en-US" dirty="0">
              <a:latin typeface="Tw Cen MT" charset="0"/>
            </a:endParaRPr>
          </a:p>
        </p:txBody>
      </p:sp>
      <p:sp>
        <p:nvSpPr>
          <p:cNvPr id="86019" name="Content Placeholder 2"/>
          <p:cNvSpPr>
            <a:spLocks noGrp="1"/>
          </p:cNvSpPr>
          <p:nvPr>
            <p:ph sz="quarter" idx="1"/>
          </p:nvPr>
        </p:nvSpPr>
        <p:spPr>
          <a:xfrm>
            <a:off x="735330" y="1920240"/>
            <a:ext cx="9784080" cy="5394960"/>
          </a:xfrm>
        </p:spPr>
        <p:txBody>
          <a:bodyPr/>
          <a:lstStyle/>
          <a:p>
            <a:r>
              <a:rPr lang="en-US" dirty="0" smtClean="0">
                <a:latin typeface="+mj-lt"/>
              </a:rPr>
              <a:t>Additional output:</a:t>
            </a:r>
          </a:p>
          <a:p>
            <a:pPr lvl="1"/>
            <a:r>
              <a:rPr lang="en-US" dirty="0" smtClean="0">
                <a:latin typeface="+mj-lt"/>
              </a:rPr>
              <a:t>R-square </a:t>
            </a:r>
          </a:p>
          <a:p>
            <a:pPr lvl="1"/>
            <a:r>
              <a:rPr lang="en-US" dirty="0" smtClean="0">
                <a:latin typeface="+mj-lt"/>
              </a:rPr>
              <a:t>R </a:t>
            </a:r>
            <a:r>
              <a:rPr lang="en-US" dirty="0">
                <a:latin typeface="+mj-lt"/>
              </a:rPr>
              <a:t>Square values are often quite small in social science research, even with many predictors, </a:t>
            </a:r>
            <a:r>
              <a:rPr lang="en-US" dirty="0" smtClean="0">
                <a:latin typeface="+mj-lt"/>
              </a:rPr>
              <a:t>due </a:t>
            </a:r>
            <a:r>
              <a:rPr lang="en-US" dirty="0">
                <a:latin typeface="+mj-lt"/>
              </a:rPr>
              <a:t>to human behavior being quite </a:t>
            </a:r>
            <a:r>
              <a:rPr lang="en-US" dirty="0" smtClean="0">
                <a:latin typeface="+mj-lt"/>
              </a:rPr>
              <a:t>variable</a:t>
            </a:r>
            <a:endParaRPr lang="en-US" dirty="0">
              <a:latin typeface="Tw Cen MT" charset="0"/>
            </a:endParaRPr>
          </a:p>
        </p:txBody>
      </p:sp>
      <p:sp>
        <p:nvSpPr>
          <p:cNvPr id="7" name="Slide Number Placeholder 6"/>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7ED5766-5267-7C49-B91B-8A0375856EE9}" type="slidenum">
              <a:rPr lang="en-US" sz="1440">
                <a:solidFill>
                  <a:srgbClr val="FFFFFF"/>
                </a:solidFill>
              </a:rPr>
              <a:pPr eaLnBrk="1" hangingPunct="1">
                <a:lnSpc>
                  <a:spcPct val="80000"/>
                </a:lnSpc>
              </a:pPr>
              <a:t>197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Linear regression – </a:t>
            </a:r>
            <a:r>
              <a:rPr lang="en-US" dirty="0" smtClean="0"/>
              <a:t>23</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7343379-1F6A-F749-B09C-CFDEE14458D7}" type="slidenum">
              <a:rPr lang="en-US" sz="1440">
                <a:solidFill>
                  <a:srgbClr val="FFFFFF"/>
                </a:solidFill>
              </a:rPr>
              <a:pPr eaLnBrk="1" hangingPunct="1">
                <a:lnSpc>
                  <a:spcPct val="80000"/>
                </a:lnSpc>
              </a:pPr>
              <a:t>198</a:t>
            </a:fld>
            <a:endParaRPr lang="en-US" sz="1440" dirty="0">
              <a:solidFill>
                <a:srgbClr val="FFFFFF"/>
              </a:solidFill>
            </a:endParaRPr>
          </a:p>
        </p:txBody>
      </p:sp>
      <p:pic>
        <p:nvPicPr>
          <p:cNvPr id="8704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801" y="1463040"/>
            <a:ext cx="7872229" cy="6309360"/>
          </a:xfr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Linear regression – </a:t>
            </a:r>
            <a:r>
              <a:rPr lang="en-US" dirty="0" smtClean="0"/>
              <a:t>24</a:t>
            </a:r>
            <a:endParaRPr lang="en-US" dirty="0">
              <a:latin typeface="Tw Cen MT" charset="0"/>
            </a:endParaRPr>
          </a:p>
        </p:txBody>
      </p:sp>
      <p:sp>
        <p:nvSpPr>
          <p:cNvPr id="87043" name="Content Placeholder 3"/>
          <p:cNvSpPr>
            <a:spLocks noGrp="1"/>
          </p:cNvSpPr>
          <p:nvPr>
            <p:ph sz="quarter" idx="4"/>
          </p:nvPr>
        </p:nvSpPr>
        <p:spPr>
          <a:xfrm>
            <a:off x="640080" y="1554480"/>
            <a:ext cx="9875520" cy="5029200"/>
          </a:xfrm>
        </p:spPr>
        <p:txBody>
          <a:bodyPr/>
          <a:lstStyle/>
          <a:p>
            <a:pPr>
              <a:buFont typeface="Wingdings" charset="0"/>
              <a:buNone/>
            </a:pPr>
            <a:r>
              <a:rPr lang="en-US" b="1" dirty="0" smtClean="0">
                <a:solidFill>
                  <a:srgbClr val="FFFFFF"/>
                </a:solidFill>
                <a:latin typeface="+mj-lt"/>
              </a:rPr>
              <a:t>GRAPH</a:t>
            </a:r>
            <a:endParaRPr lang="en-US" b="1" dirty="0">
              <a:solidFill>
                <a:srgbClr val="FFFFFF"/>
              </a:solidFill>
              <a:latin typeface="+mj-lt"/>
            </a:endParaRPr>
          </a:p>
          <a:p>
            <a:pPr>
              <a:buFont typeface="Wingdings" charset="0"/>
              <a:buNone/>
            </a:pPr>
            <a:r>
              <a:rPr lang="en-US" b="1" dirty="0">
                <a:solidFill>
                  <a:srgbClr val="FFFFFF"/>
                </a:solidFill>
                <a:latin typeface="+mj-lt"/>
              </a:rPr>
              <a:t>/SCATTERPLOT(BIVAR)=Predicted_7 WITH Residual_7</a:t>
            </a:r>
          </a:p>
          <a:p>
            <a:pPr>
              <a:buFont typeface="Wingdings" charset="0"/>
              <a:buNone/>
            </a:pPr>
            <a:r>
              <a:rPr lang="en-US" b="1" dirty="0">
                <a:solidFill>
                  <a:srgbClr val="FFFFFF"/>
                </a:solidFill>
                <a:latin typeface="+mj-lt"/>
              </a:rPr>
              <a:t>  /MISSING=LISTWISE</a:t>
            </a:r>
          </a:p>
          <a:p>
            <a:pPr>
              <a:buFont typeface="Wingdings" charset="0"/>
              <a:buNone/>
            </a:pPr>
            <a:r>
              <a:rPr lang="en-US" b="1" dirty="0">
                <a:solidFill>
                  <a:srgbClr val="FFFFFF"/>
                </a:solidFill>
                <a:latin typeface="+mj-lt"/>
              </a:rPr>
              <a:t>  /TITLE='Scatter Plot of Residual v Predicted Values'.</a:t>
            </a:r>
          </a:p>
          <a:p>
            <a:r>
              <a:rPr lang="en-US" sz="3360" dirty="0"/>
              <a:t>Scatter above and below 0 (no difference between predicted and observed Y)</a:t>
            </a:r>
          </a:p>
          <a:p>
            <a:r>
              <a:rPr lang="en-US" sz="3360" dirty="0"/>
              <a:t>Need a </a:t>
            </a:r>
            <a:r>
              <a:rPr lang="en-US" sz="3360" dirty="0">
                <a:latin typeface="Tw Cen MT" charset="0"/>
              </a:rPr>
              <a:t>histogram of the residuals to examine if they are normally distributed (one of the model assumptions)</a:t>
            </a:r>
          </a:p>
          <a:p>
            <a:r>
              <a:rPr lang="en-US" sz="3360" dirty="0">
                <a:latin typeface="Tw Cen MT" charset="0"/>
              </a:rPr>
              <a:t>Use the graph (legacy dialogs) select histogram and the residual as the variable to graph, and check the box for a normal curve superimposition</a:t>
            </a:r>
            <a:endParaRPr lang="en-US" dirty="0">
              <a:latin typeface="+mj-lt"/>
            </a:endParaRPr>
          </a:p>
          <a:p>
            <a:pPr>
              <a:buFont typeface="Wingdings" charset="0"/>
              <a:buNone/>
            </a:pPr>
            <a:endParaRPr lang="en-US" sz="3360" dirty="0">
              <a:latin typeface="+mj-lt"/>
            </a:endParaRPr>
          </a:p>
          <a:p>
            <a:pPr>
              <a:buFont typeface="Wingdings" charset="0"/>
              <a:buNone/>
            </a:pPr>
            <a:endParaRPr lang="en-US" sz="3360" dirty="0">
              <a:latin typeface="+mj-lt"/>
            </a:endParaRPr>
          </a:p>
          <a:p>
            <a:endParaRPr lang="en-US" sz="3360" dirty="0">
              <a:latin typeface="+mj-lt"/>
            </a:endParaRPr>
          </a:p>
          <a:p>
            <a:endParaRPr lang="en-US" sz="3360" dirty="0">
              <a:latin typeface="+mj-lt"/>
            </a:endParaRPr>
          </a:p>
          <a:p>
            <a:endParaRPr lang="en-US" sz="3360" dirty="0">
              <a:latin typeface="+mj-lt"/>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7343379-1F6A-F749-B09C-CFDEE14458D7}" type="slidenum">
              <a:rPr lang="en-US" sz="1440">
                <a:solidFill>
                  <a:srgbClr val="FFFFFF"/>
                </a:solidFill>
              </a:rPr>
              <a:pPr eaLnBrk="1" hangingPunct="1">
                <a:lnSpc>
                  <a:spcPct val="80000"/>
                </a:lnSpc>
              </a:pPr>
              <a:t>199</a:t>
            </a:fld>
            <a:endParaRPr lang="en-US" sz="1440" dirty="0">
              <a:solidFill>
                <a:srgbClr val="FFFFFF"/>
              </a:solidFill>
            </a:endParaRPr>
          </a:p>
        </p:txBody>
      </p:sp>
    </p:spTree>
    <p:extLst>
      <p:ext uri="{BB962C8B-B14F-4D97-AF65-F5344CB8AC3E}">
        <p14:creationId xmlns:p14="http://schemas.microsoft.com/office/powerpoint/2010/main" val="3500623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a:t>Linear regression – </a:t>
            </a:r>
            <a:r>
              <a:rPr lang="en-US" dirty="0" smtClean="0"/>
              <a:t>25</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D20124E-183F-9B43-9EF3-5BC8890ECA14}" type="slidenum">
              <a:rPr lang="en-US" sz="1440">
                <a:solidFill>
                  <a:srgbClr val="FFFFFF"/>
                </a:solidFill>
              </a:rPr>
              <a:pPr eaLnBrk="1" hangingPunct="1">
                <a:lnSpc>
                  <a:spcPct val="80000"/>
                </a:lnSpc>
              </a:pPr>
              <a:t>200</a:t>
            </a:fld>
            <a:endParaRPr lang="en-US" sz="1440" dirty="0">
              <a:solidFill>
                <a:srgbClr val="FFFFFF"/>
              </a:solidFill>
            </a:endParaRPr>
          </a:p>
        </p:txBody>
      </p:sp>
      <p:pic>
        <p:nvPicPr>
          <p:cNvPr id="8807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554480" y="1554480"/>
            <a:ext cx="8534400" cy="6400800"/>
          </a:xfrm>
          <a:noFill/>
        </p:spPr>
      </p:pic>
      <p:sp>
        <p:nvSpPr>
          <p:cNvPr id="11" name="Oval 10"/>
          <p:cNvSpPr/>
          <p:nvPr/>
        </p:nvSpPr>
        <p:spPr>
          <a:xfrm>
            <a:off x="4846320" y="2834640"/>
            <a:ext cx="3657600" cy="7315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40891929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a:t>Linear regression – </a:t>
            </a:r>
            <a:r>
              <a:rPr lang="en-US" dirty="0" smtClean="0"/>
              <a:t>26</a:t>
            </a:r>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B299F1D-7032-5C46-99C4-B0D11BDEE8FD}" type="slidenum">
              <a:rPr lang="en-US" sz="1440">
                <a:solidFill>
                  <a:srgbClr val="FFFFFF"/>
                </a:solidFill>
              </a:rPr>
              <a:pPr eaLnBrk="1" hangingPunct="1">
                <a:lnSpc>
                  <a:spcPct val="80000"/>
                </a:lnSpc>
              </a:pPr>
              <a:t>201</a:t>
            </a:fld>
            <a:endParaRPr lang="en-US" sz="1440" dirty="0">
              <a:solidFill>
                <a:srgbClr val="FFFFFF"/>
              </a:solidFill>
            </a:endParaRPr>
          </a:p>
        </p:txBody>
      </p:sp>
      <p:pic>
        <p:nvPicPr>
          <p:cNvPr id="89095"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194560" y="1554480"/>
            <a:ext cx="7986319" cy="6400800"/>
          </a:xfr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a:t>Linear regression – </a:t>
            </a:r>
            <a:r>
              <a:rPr lang="en-US" dirty="0" smtClean="0"/>
              <a:t>27</a:t>
            </a:r>
            <a:endParaRPr lang="en-US" dirty="0">
              <a:latin typeface="Tw Cen MT" charset="0"/>
            </a:endParaRPr>
          </a:p>
        </p:txBody>
      </p:sp>
      <p:sp>
        <p:nvSpPr>
          <p:cNvPr id="89091" name="Content Placeholder 2"/>
          <p:cNvSpPr>
            <a:spLocks noGrp="1"/>
          </p:cNvSpPr>
          <p:nvPr>
            <p:ph sz="quarter" idx="2"/>
          </p:nvPr>
        </p:nvSpPr>
        <p:spPr>
          <a:xfrm>
            <a:off x="640080" y="1645920"/>
            <a:ext cx="9784080" cy="5029200"/>
          </a:xfrm>
        </p:spPr>
        <p:txBody>
          <a:bodyPr/>
          <a:lstStyle/>
          <a:p>
            <a:r>
              <a:rPr lang="en-US" sz="3360" dirty="0">
                <a:latin typeface="+mj-lt"/>
              </a:rPr>
              <a:t>The histogram of residuals (observed Y minus predicted Y from model) shows a non-normal distribution when compared to the normal curve superimposed.</a:t>
            </a:r>
          </a:p>
          <a:p>
            <a:r>
              <a:rPr lang="en-US" sz="3360" dirty="0">
                <a:latin typeface="+mj-lt"/>
              </a:rPr>
              <a:t>The residual statistics are displayed in the upper right corner by default (mean, standard deviation, and n) </a:t>
            </a:r>
          </a:p>
          <a:p>
            <a:r>
              <a:rPr lang="en-US" sz="3360" dirty="0">
                <a:latin typeface="+mj-lt"/>
              </a:rPr>
              <a:t>Given that the residuals are not normally distributed, consider a dependent variable transformation or re-specification of the model. </a:t>
            </a:r>
          </a:p>
          <a:p>
            <a:endParaRPr lang="en-US" dirty="0">
              <a:latin typeface="Tw Cen MT" charset="0"/>
            </a:endParaRPr>
          </a:p>
          <a:p>
            <a:endParaRPr lang="en-US" dirty="0">
              <a:latin typeface="Tw Cen MT" charset="0"/>
            </a:endParaRPr>
          </a:p>
          <a:p>
            <a:endParaRPr lang="en-US" dirty="0">
              <a:latin typeface="Tw Cen MT" charset="0"/>
            </a:endParaRPr>
          </a:p>
          <a:p>
            <a:endParaRPr lang="en-US" dirty="0">
              <a:latin typeface="Tw Cen MT" charset="0"/>
            </a:endParaRPr>
          </a:p>
          <a:p>
            <a:endParaRPr lang="en-US" dirty="0">
              <a:latin typeface="Tw Cen MT" charset="0"/>
            </a:endParaRPr>
          </a:p>
        </p:txBody>
      </p:sp>
      <p:sp>
        <p:nvSpPr>
          <p:cNvPr id="7" name="Slide Number Placeholder 6"/>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B299F1D-7032-5C46-99C4-B0D11BDEE8FD}" type="slidenum">
              <a:rPr lang="en-US" sz="1440">
                <a:solidFill>
                  <a:srgbClr val="FFFFFF"/>
                </a:solidFill>
              </a:rPr>
              <a:pPr eaLnBrk="1" hangingPunct="1">
                <a:lnSpc>
                  <a:spcPct val="80000"/>
                </a:lnSpc>
              </a:pPr>
              <a:t>202</a:t>
            </a:fld>
            <a:endParaRPr lang="en-US" sz="1440" dirty="0">
              <a:solidFill>
                <a:srgbClr val="FFFFFF"/>
              </a:solidFill>
            </a:endParaRPr>
          </a:p>
        </p:txBody>
      </p:sp>
    </p:spTree>
    <p:extLst>
      <p:ext uri="{BB962C8B-B14F-4D97-AF65-F5344CB8AC3E}">
        <p14:creationId xmlns:p14="http://schemas.microsoft.com/office/powerpoint/2010/main" val="3740505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35330" y="274320"/>
            <a:ext cx="9784080" cy="1188720"/>
          </a:xfrm>
        </p:spPr>
        <p:txBody>
          <a:bodyPr/>
          <a:lstStyle/>
          <a:p>
            <a:r>
              <a:rPr lang="en-US" dirty="0"/>
              <a:t>Linear regression – </a:t>
            </a:r>
            <a:r>
              <a:rPr lang="en-US" dirty="0" smtClean="0"/>
              <a:t>28</a:t>
            </a:r>
            <a:endParaRPr lang="en-US" dirty="0">
              <a:latin typeface="Tw Cen MT" charset="0"/>
            </a:endParaRPr>
          </a:p>
        </p:txBody>
      </p:sp>
      <p:sp>
        <p:nvSpPr>
          <p:cNvPr id="95235" name="Content Placeholder 2"/>
          <p:cNvSpPr>
            <a:spLocks noGrp="1"/>
          </p:cNvSpPr>
          <p:nvPr>
            <p:ph sz="quarter" idx="1"/>
          </p:nvPr>
        </p:nvSpPr>
        <p:spPr>
          <a:xfrm>
            <a:off x="735330" y="1920240"/>
            <a:ext cx="9784080" cy="5394960"/>
          </a:xfrm>
        </p:spPr>
        <p:txBody>
          <a:bodyPr/>
          <a:lstStyle/>
          <a:p>
            <a:r>
              <a:rPr lang="en-US" dirty="0">
                <a:latin typeface="+mj-lt"/>
              </a:rPr>
              <a:t>The next example illustrates use of </a:t>
            </a:r>
            <a:r>
              <a:rPr lang="ja-JP" altLang="en-US" dirty="0">
                <a:latin typeface="+mj-lt"/>
              </a:rPr>
              <a:t>“</a:t>
            </a:r>
            <a:r>
              <a:rPr lang="en-US" dirty="0">
                <a:latin typeface="+mj-lt"/>
              </a:rPr>
              <a:t>factor</a:t>
            </a:r>
            <a:r>
              <a:rPr lang="ja-JP" altLang="en-US" dirty="0">
                <a:latin typeface="+mj-lt"/>
              </a:rPr>
              <a:t>”</a:t>
            </a:r>
            <a:r>
              <a:rPr lang="en-US" dirty="0">
                <a:latin typeface="+mj-lt"/>
              </a:rPr>
              <a:t> or categorical predictors with the dependent variable of BMI and includes more than one predictor (multiple regression)</a:t>
            </a:r>
          </a:p>
          <a:p>
            <a:r>
              <a:rPr lang="en-US" dirty="0" smtClean="0">
                <a:latin typeface="+mj-lt"/>
              </a:rPr>
              <a:t>Following </a:t>
            </a:r>
            <a:r>
              <a:rPr lang="en-US" dirty="0">
                <a:latin typeface="+mj-lt"/>
              </a:rPr>
              <a:t>the recommended Hosmer and Lemeshow steps for model fitting and </a:t>
            </a:r>
            <a:r>
              <a:rPr lang="en-US" dirty="0" smtClean="0">
                <a:latin typeface="+mj-lt"/>
              </a:rPr>
              <a:t>evaluation</a:t>
            </a:r>
          </a:p>
          <a:p>
            <a:r>
              <a:rPr lang="en-US" dirty="0" smtClean="0">
                <a:latin typeface="+mj-lt"/>
              </a:rPr>
              <a:t>Continuous </a:t>
            </a:r>
            <a:r>
              <a:rPr lang="en-US" dirty="0">
                <a:latin typeface="+mj-lt"/>
              </a:rPr>
              <a:t>BMI  predicted by age in 4 categories and </a:t>
            </a:r>
            <a:r>
              <a:rPr lang="en-US" dirty="0" smtClean="0">
                <a:latin typeface="+mj-lt"/>
              </a:rPr>
              <a:t>sex</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53CEAF7-17DE-2D4A-A61D-0AD1FBA5216D}" type="slidenum">
              <a:rPr lang="en-US" sz="1440">
                <a:solidFill>
                  <a:srgbClr val="FFFFFF"/>
                </a:solidFill>
              </a:rPr>
              <a:pPr eaLnBrk="1" hangingPunct="1">
                <a:lnSpc>
                  <a:spcPct val="80000"/>
                </a:lnSpc>
              </a:pPr>
              <a:t>203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35330" y="274320"/>
            <a:ext cx="9784080" cy="1188720"/>
          </a:xfrm>
        </p:spPr>
        <p:txBody>
          <a:bodyPr/>
          <a:lstStyle/>
          <a:p>
            <a:r>
              <a:rPr lang="en-US" dirty="0"/>
              <a:t>Linear regression – </a:t>
            </a:r>
            <a:r>
              <a:rPr lang="en-US" dirty="0" smtClean="0"/>
              <a:t>29</a:t>
            </a:r>
            <a:endParaRPr lang="en-US" dirty="0">
              <a:latin typeface="Tw Cen MT" charset="0"/>
            </a:endParaRPr>
          </a:p>
        </p:txBody>
      </p:sp>
      <p:sp>
        <p:nvSpPr>
          <p:cNvPr id="3" name="Content Placeholder 2"/>
          <p:cNvSpPr>
            <a:spLocks noGrp="1"/>
          </p:cNvSpPr>
          <p:nvPr>
            <p:ph sz="quarter" idx="1"/>
          </p:nvPr>
        </p:nvSpPr>
        <p:spPr>
          <a:xfrm>
            <a:off x="735330" y="1920240"/>
            <a:ext cx="9784080" cy="5394960"/>
          </a:xfrm>
        </p:spPr>
        <p:txBody>
          <a:bodyPr/>
          <a:lstStyle/>
          <a:p>
            <a:pPr>
              <a:lnSpc>
                <a:spcPct val="80000"/>
              </a:lnSpc>
            </a:pPr>
            <a:r>
              <a:rPr lang="en-US" dirty="0" smtClean="0">
                <a:latin typeface="+mj-lt"/>
              </a:rPr>
              <a:t>Conduct exploratory </a:t>
            </a:r>
            <a:r>
              <a:rPr lang="en-US" dirty="0">
                <a:latin typeface="+mj-lt"/>
              </a:rPr>
              <a:t>bivariate analyses </a:t>
            </a:r>
            <a:r>
              <a:rPr lang="en-US" dirty="0" smtClean="0">
                <a:latin typeface="+mj-lt"/>
              </a:rPr>
              <a:t>to identify candidate </a:t>
            </a:r>
            <a:r>
              <a:rPr lang="en-US" dirty="0">
                <a:latin typeface="+mj-lt"/>
              </a:rPr>
              <a:t>predictors </a:t>
            </a:r>
            <a:r>
              <a:rPr lang="en-US" dirty="0" smtClean="0">
                <a:latin typeface="+mj-lt"/>
              </a:rPr>
              <a:t>with have </a:t>
            </a:r>
            <a:r>
              <a:rPr lang="en-US" dirty="0">
                <a:latin typeface="+mj-lt"/>
              </a:rPr>
              <a:t>a significant relationship with the response </a:t>
            </a:r>
            <a:r>
              <a:rPr lang="en-US" dirty="0" smtClean="0">
                <a:latin typeface="+mj-lt"/>
              </a:rPr>
              <a:t>variable</a:t>
            </a:r>
            <a:endParaRPr lang="en-US" dirty="0">
              <a:latin typeface="+mj-lt"/>
            </a:endParaRPr>
          </a:p>
          <a:p>
            <a:pPr>
              <a:lnSpc>
                <a:spcPct val="80000"/>
              </a:lnSpc>
            </a:pPr>
            <a:r>
              <a:rPr lang="en-US" dirty="0" smtClean="0">
                <a:latin typeface="+mj-lt"/>
              </a:rPr>
              <a:t>Etc.</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5B9D7C3-E835-C847-84BF-87306743237A}" type="slidenum">
              <a:rPr lang="en-US" sz="1440">
                <a:solidFill>
                  <a:srgbClr val="FFFFFF"/>
                </a:solidFill>
              </a:rPr>
              <a:pPr eaLnBrk="1" hangingPunct="1">
                <a:lnSpc>
                  <a:spcPct val="80000"/>
                </a:lnSpc>
              </a:pPr>
              <a:t>204</a:t>
            </a:fld>
            <a:endParaRPr lang="en-US" sz="1440" dirty="0">
              <a:solidFill>
                <a:srgbClr val="FFFFFF"/>
              </a:solidFill>
            </a:endParaRPr>
          </a:p>
        </p:txBody>
      </p:sp>
    </p:spTree>
    <p:extLst>
      <p:ext uri="{BB962C8B-B14F-4D97-AF65-F5344CB8AC3E}">
        <p14:creationId xmlns:p14="http://schemas.microsoft.com/office/powerpoint/2010/main" val="33624334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Linear regression – </a:t>
            </a:r>
            <a:r>
              <a:rPr lang="en-US" dirty="0" smtClean="0"/>
              <a:t>30</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F44D919-146B-284C-8725-1C25EA763335}" type="slidenum">
              <a:rPr lang="en-US" sz="1440">
                <a:solidFill>
                  <a:srgbClr val="FFFFFF"/>
                </a:solidFill>
              </a:rPr>
              <a:pPr eaLnBrk="1" hangingPunct="1">
                <a:lnSpc>
                  <a:spcPct val="80000"/>
                </a:lnSpc>
              </a:pPr>
              <a:t>205</a:t>
            </a:fld>
            <a:endParaRPr lang="en-US" sz="1440" dirty="0">
              <a:solidFill>
                <a:srgbClr val="FFFFFF"/>
              </a:solidFill>
            </a:endParaRPr>
          </a:p>
        </p:txBody>
      </p:sp>
      <p:pic>
        <p:nvPicPr>
          <p:cNvPr id="972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79" y="1554480"/>
            <a:ext cx="6507592" cy="2286000"/>
          </a:xfrm>
          <a:prstGeom prst="rect">
            <a:avLst/>
          </a:prstGeom>
          <a:solidFill>
            <a:schemeClr val="tx1"/>
          </a:solidFill>
          <a:ln>
            <a:noFill/>
          </a:ln>
        </p:spPr>
      </p:pic>
      <p:pic>
        <p:nvPicPr>
          <p:cNvPr id="97288"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45920" y="4114800"/>
            <a:ext cx="8031480" cy="2834640"/>
          </a:xfrm>
          <a:solidFill>
            <a:schemeClr val="tx1"/>
          </a:solid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QPT3VHF6MKWP-83287781-41645</_dlc_DocId>
    <_dlc_DocIdUrl xmlns="4595ca7b-3a15-4971-af5f-cadc29c03e04">
      <Url>https://qataruniversity-prd.qu.edu.qa/_layouts/15/DocIdRedir.aspx?ID=QPT3VHF6MKWP-83287781-41645</Url>
      <Description>QPT3VHF6MKWP-83287781-41645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2DC6F-FACA-480C-951C-A3061B62DCD4}"/>
</file>

<file path=customXml/itemProps2.xml><?xml version="1.0" encoding="utf-8"?>
<ds:datastoreItem xmlns:ds="http://schemas.openxmlformats.org/officeDocument/2006/customXml" ds:itemID="{0B8749A5-F6FC-4428-A320-BFB782BFCBBE}"/>
</file>

<file path=customXml/itemProps3.xml><?xml version="1.0" encoding="utf-8"?>
<ds:datastoreItem xmlns:ds="http://schemas.openxmlformats.org/officeDocument/2006/customXml" ds:itemID="{0AD02A22-EF2B-4B27-B14A-9D4A002F479E}"/>
</file>

<file path=customXml/itemProps4.xml><?xml version="1.0" encoding="utf-8"?>
<ds:datastoreItem xmlns:ds="http://schemas.openxmlformats.org/officeDocument/2006/customXml" ds:itemID="{F171546A-3A13-4EAB-8E8A-6A4D201BCB7D}"/>
</file>

<file path=docProps/app.xml><?xml version="1.0" encoding="utf-8"?>
<Properties xmlns="http://schemas.openxmlformats.org/officeDocument/2006/extended-properties" xmlns:vt="http://schemas.openxmlformats.org/officeDocument/2006/docPropsVTypes">
  <Template>TC101859861[[fn=Tradeshow]]</Template>
  <TotalTime>11776</TotalTime>
  <Words>4449</Words>
  <Application>Microsoft Office PowerPoint</Application>
  <PresentationFormat>Custom</PresentationFormat>
  <Paragraphs>808</Paragraphs>
  <Slides>114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16" baseType="lpstr">
      <vt:lpstr>Office Theme</vt:lpstr>
      <vt:lpstr>Equation</vt:lpstr>
      <vt:lpstr> Analysis of Complex Sample Data</vt:lpstr>
      <vt:lpstr>Descriptive analysis - 1</vt:lpstr>
      <vt:lpstr>Descriptive analysis - 2</vt:lpstr>
      <vt:lpstr>Descriptive analysis - 3</vt:lpstr>
      <vt:lpstr>Descriptive analysis - 4</vt:lpstr>
      <vt:lpstr>Descriptive analysis - 5</vt:lpstr>
      <vt:lpstr>Descriptive analysis - 5</vt:lpstr>
      <vt:lpstr>Descriptive analysis - 6</vt:lpstr>
      <vt:lpstr>Descriptive analysis - 7</vt:lpstr>
      <vt:lpstr>Descriptive analysis - 8</vt:lpstr>
      <vt:lpstr>Descriptive analysis - 9</vt:lpstr>
      <vt:lpstr>Descriptive analysis - 10</vt:lpstr>
      <vt:lpstr>Descriptive analysis - 11</vt:lpstr>
      <vt:lpstr>Descriptive analysis - 12</vt:lpstr>
      <vt:lpstr>Descriptive analysis - 13</vt:lpstr>
      <vt:lpstr>Descriptive analysis - 14</vt:lpstr>
      <vt:lpstr>Descriptive analysis - 15</vt:lpstr>
      <vt:lpstr>Descriptive analysis - 16 </vt:lpstr>
      <vt:lpstr>Descriptive analysis - 17 </vt:lpstr>
      <vt:lpstr>Descriptive analysis - 18</vt:lpstr>
      <vt:lpstr>Descriptive analysis - 19</vt:lpstr>
      <vt:lpstr>Descriptive analysis - 20</vt:lpstr>
      <vt:lpstr>Descriptive analysis - 21</vt:lpstr>
      <vt:lpstr>Descriptive analysis - 22</vt:lpstr>
      <vt:lpstr>Descriptive analysis - 23</vt:lpstr>
      <vt:lpstr>Descriptive analysis - 24</vt:lpstr>
      <vt:lpstr>Descriptive analysis - 25</vt:lpstr>
      <vt:lpstr>Descriptive analysis - 26</vt:lpstr>
      <vt:lpstr>Descriptive analysis - 27</vt:lpstr>
      <vt:lpstr>Descriptive analysis - 28</vt:lpstr>
      <vt:lpstr>Descriptive analysis - 29</vt:lpstr>
      <vt:lpstr>Descriptive analysis - 29</vt:lpstr>
      <vt:lpstr> Analysis of Complex Sample Data</vt:lpstr>
      <vt:lpstr> Analysis of Complex Sample Data</vt:lpstr>
      <vt:lpstr>Categorical Data - 1</vt:lpstr>
      <vt:lpstr>Nominal Categorical Data: NCS-R Weighted Distribution of U.S. Adults by Employment  Category</vt:lpstr>
      <vt:lpstr>Ordinal Categorical Data: HRS 2006,  Weighted Distribution Self-rating of Health Status</vt:lpstr>
      <vt:lpstr>Count Data: HRS 2006, Falls in the Past 24 Months</vt:lpstr>
      <vt:lpstr>PowerPoint Presentation</vt:lpstr>
      <vt:lpstr>PowerPoint Presentation</vt:lpstr>
      <vt:lpstr>Estimated distribution: U.S. Adults by Hypertension Status (Source: NHANES 2005-06)</vt:lpstr>
      <vt:lpstr>PowerPoint Presentation</vt:lpstr>
      <vt:lpstr>PowerPoint Presentation</vt:lpstr>
      <vt:lpstr>PowerPoint Presentation</vt:lpstr>
      <vt:lpstr>PowerPoint Presentation</vt:lpstr>
      <vt:lpstr>Estimated distribution: Hypertension Status by Gender (Source: NHANES 2005-06)</vt:lpstr>
      <vt:lpstr>NCS-R: MDE x Gender, Weighted Estimates of Total Proportions</vt:lpstr>
      <vt:lpstr>PowerPoint Presentation</vt:lpstr>
      <vt:lpstr> </vt:lpstr>
      <vt:lpstr>PowerPoint Presentation</vt:lpstr>
      <vt:lpstr>PowerPoint Presentation</vt:lpstr>
      <vt:lpstr> </vt:lpstr>
      <vt:lpstr>Rao-Scott Generalized Design Effect</vt:lpstr>
      <vt:lpstr>PowerPoint Presentation</vt:lpstr>
      <vt:lpstr>PowerPoint Presentation</vt:lpstr>
      <vt:lpstr> Analysis of Complex Sample Data</vt:lpstr>
      <vt:lpstr>Model specification - 2</vt:lpstr>
      <vt:lpstr>Model specification - 3</vt:lpstr>
      <vt:lpstr>Model specification - 4</vt:lpstr>
      <vt:lpstr>Model specification - 5</vt:lpstr>
      <vt:lpstr>Model specification - 6</vt:lpstr>
      <vt:lpstr>Model specification - 7</vt:lpstr>
      <vt:lpstr>Model specification - 8</vt:lpstr>
      <vt:lpstr>Model specification - 9</vt:lpstr>
      <vt:lpstr>Model specification - 10</vt:lpstr>
      <vt:lpstr> Analysis of Complex Sample Data</vt:lpstr>
      <vt:lpstr>Linear regression – 1 </vt:lpstr>
      <vt:lpstr>Linear regression – 2</vt:lpstr>
      <vt:lpstr>Linear regression – 3 </vt:lpstr>
      <vt:lpstr>Linear regression – 4</vt:lpstr>
      <vt:lpstr>Linear regression – 5</vt:lpstr>
      <vt:lpstr>Linear regression – 6</vt:lpstr>
      <vt:lpstr>Linear regression – 7</vt:lpstr>
      <vt:lpstr>Linear regression – 8 </vt:lpstr>
      <vt:lpstr>Linear regression – 9</vt:lpstr>
      <vt:lpstr>Linear regression – 10</vt:lpstr>
      <vt:lpstr>Linear regression – 11</vt:lpstr>
      <vt:lpstr>Linear regression – 12</vt:lpstr>
      <vt:lpstr>Linear regression – 13</vt:lpstr>
      <vt:lpstr>Linear regression – 14</vt:lpstr>
      <vt:lpstr>Linear regression – 15</vt:lpstr>
      <vt:lpstr>Linear regression – 16</vt:lpstr>
      <vt:lpstr>Linear regression – 17</vt:lpstr>
      <vt:lpstr>Linear regression – 18</vt:lpstr>
      <vt:lpstr>Linear regression – 18</vt:lpstr>
      <vt:lpstr>Linear regression – 19</vt:lpstr>
      <vt:lpstr>Linear regression – 19</vt:lpstr>
      <vt:lpstr>Linear regression – 20</vt:lpstr>
      <vt:lpstr>Linear regression – 20</vt:lpstr>
      <vt:lpstr>Linear regression – 21</vt:lpstr>
      <vt:lpstr>Linear regression – 22</vt:lpstr>
      <vt:lpstr>Linear regression – 23</vt:lpstr>
      <vt:lpstr>Linear regression – 24</vt:lpstr>
      <vt:lpstr>Linear regression – 25</vt:lpstr>
      <vt:lpstr>Linear regression – 26</vt:lpstr>
      <vt:lpstr>Linear regression – 27</vt:lpstr>
      <vt:lpstr>Linear regression – 28</vt:lpstr>
      <vt:lpstr>Linear regression – 29</vt:lpstr>
      <vt:lpstr>Linear regression – 30</vt:lpstr>
      <vt:lpstr>Linear regression – 31</vt:lpstr>
      <vt:lpstr>Linear regression – 32</vt:lpstr>
      <vt:lpstr>Linear regression – 33</vt:lpstr>
      <vt:lpstr>Linear regression – 34</vt:lpstr>
      <vt:lpstr>Linear regression – 35</vt:lpstr>
      <vt:lpstr>Linear regression – 36</vt:lpstr>
      <vt:lpstr>Linear regression – 36</vt:lpstr>
      <vt:lpstr>Linear regression – 37</vt:lpstr>
      <vt:lpstr>Linear regression – 38</vt:lpstr>
      <vt:lpstr>Linear regression – 39</vt:lpstr>
      <vt:lpstr>Linear regression – 40</vt:lpstr>
      <vt:lpstr>Linear regression – 41</vt:lpstr>
      <vt:lpstr>Linear regression – 42</vt:lpstr>
      <vt:lpstr>Linear regression – 42</vt:lpstr>
      <vt:lpstr>Linear regression – 42</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3b31d297-fd00-4147-95a4-bfe0306ba52e</vt:lpwstr>
  </property>
</Properties>
</file>