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1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9.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60.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83.xml" ContentType="application/vnd.openxmlformats-officedocument.presentationml.slide+xml"/>
  <Override PartName="/ppt/slides/slide87.xml" ContentType="application/vnd.openxmlformats-officedocument.presentationml.slide+xml"/>
  <Override PartName="/ppt/slides/slide81.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82.xml" ContentType="application/vnd.openxmlformats-officedocument.presentationml.slide+xml"/>
  <Override PartName="/ppt/slides/slide77.xml" ContentType="application/vnd.openxmlformats-officedocument.presentationml.slide+xml"/>
  <Override PartName="/ppt/slides/slide79.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80.xml" ContentType="application/vnd.openxmlformats-officedocument.presentationml.slide+xml"/>
  <Override PartName="/ppt/slides/slide78.xml" ContentType="application/vnd.openxmlformats-officedocument.presentationml.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0.xml" ContentType="application/vnd.openxmlformats-officedocument.presentationml.notesSlide+xml"/>
  <Override PartName="/ppt/notesSlides/notesSlide58.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9.xml" ContentType="application/vnd.openxmlformats-officedocument.presentationml.notesSlide+xml"/>
  <Override PartName="/ppt/notesSlides/notesSlide62.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1.xml" ContentType="application/vnd.openxmlformats-officedocument.presentationml.notesSlide+xml"/>
  <Override PartName="/ppt/notesSlides/notesSlide3.xml" ContentType="application/vnd.openxmlformats-officedocument.presentationml.notesSlide+xml"/>
  <Override PartName="/ppt/notesSlides/notesSlide6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60.xml" ContentType="application/vnd.openxmlformats-officedocument.presentationml.notesSlide+xml"/>
  <Override PartName="/ppt/notesSlides/notesSlide22.xml" ContentType="application/vnd.openxmlformats-officedocument.presentationml.notesSlide+xml"/>
  <Override PartName="/ppt/notesSlides/notesSlide5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1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ppt/tags/tag8.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ppt/tags/tag14.xml" ContentType="application/vnd.openxmlformats-officedocument.presentationml.tags+xml"/>
  <Override PartName="/ppt/tags/tag9.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1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21" showSpecialPlsOnTitleSld="0" saveSubsetFonts="1">
  <p:sldMasterIdLst>
    <p:sldMasterId id="2147483676" r:id="rId1"/>
  </p:sldMasterIdLst>
  <p:notesMasterIdLst>
    <p:notesMasterId r:id="rId113"/>
  </p:notesMasterIdLst>
  <p:handoutMasterIdLst>
    <p:handoutMasterId r:id="rId114"/>
  </p:handoutMasterIdLst>
  <p:sldIdLst>
    <p:sldId id="1146" r:id="rId2"/>
    <p:sldId id="1204" r:id="rId3"/>
    <p:sldId id="1205" r:id="rId4"/>
    <p:sldId id="1206" r:id="rId5"/>
    <p:sldId id="1207" r:id="rId6"/>
    <p:sldId id="1208" r:id="rId7"/>
    <p:sldId id="1209" r:id="rId8"/>
    <p:sldId id="1210" r:id="rId9"/>
    <p:sldId id="1211" r:id="rId10"/>
    <p:sldId id="1212" r:id="rId11"/>
    <p:sldId id="1213" r:id="rId12"/>
    <p:sldId id="1214" r:id="rId13"/>
    <p:sldId id="1215" r:id="rId14"/>
    <p:sldId id="1216" r:id="rId15"/>
    <p:sldId id="1217" r:id="rId16"/>
    <p:sldId id="1218" r:id="rId17"/>
    <p:sldId id="1219" r:id="rId18"/>
    <p:sldId id="1220" r:id="rId19"/>
    <p:sldId id="1221" r:id="rId20"/>
    <p:sldId id="1222" r:id="rId21"/>
    <p:sldId id="1223" r:id="rId22"/>
    <p:sldId id="1224" r:id="rId23"/>
    <p:sldId id="1225" r:id="rId24"/>
    <p:sldId id="1226" r:id="rId25"/>
    <p:sldId id="1227" r:id="rId26"/>
    <p:sldId id="1228" r:id="rId27"/>
    <p:sldId id="1229" r:id="rId28"/>
    <p:sldId id="1230" r:id="rId29"/>
    <p:sldId id="292" r:id="rId30"/>
    <p:sldId id="526" r:id="rId31"/>
    <p:sldId id="527" r:id="rId32"/>
    <p:sldId id="528" r:id="rId33"/>
    <p:sldId id="529" r:id="rId34"/>
    <p:sldId id="530" r:id="rId35"/>
    <p:sldId id="531" r:id="rId36"/>
    <p:sldId id="532" r:id="rId37"/>
    <p:sldId id="533" r:id="rId38"/>
    <p:sldId id="388" r:id="rId39"/>
    <p:sldId id="389" r:id="rId40"/>
    <p:sldId id="501" r:id="rId41"/>
    <p:sldId id="502" r:id="rId42"/>
    <p:sldId id="541" r:id="rId43"/>
    <p:sldId id="542" r:id="rId44"/>
    <p:sldId id="390" r:id="rId45"/>
    <p:sldId id="391" r:id="rId46"/>
    <p:sldId id="399" r:id="rId47"/>
    <p:sldId id="544" r:id="rId48"/>
    <p:sldId id="401" r:id="rId49"/>
    <p:sldId id="402" r:id="rId50"/>
    <p:sldId id="403" r:id="rId51"/>
    <p:sldId id="404" r:id="rId52"/>
    <p:sldId id="405" r:id="rId53"/>
    <p:sldId id="406" r:id="rId54"/>
    <p:sldId id="409" r:id="rId55"/>
    <p:sldId id="604" r:id="rId56"/>
    <p:sldId id="545" r:id="rId57"/>
    <p:sldId id="598" r:id="rId58"/>
    <p:sldId id="546" r:id="rId59"/>
    <p:sldId id="410" r:id="rId60"/>
    <p:sldId id="411" r:id="rId61"/>
    <p:sldId id="412" r:id="rId62"/>
    <p:sldId id="595" r:id="rId63"/>
    <p:sldId id="414" r:id="rId64"/>
    <p:sldId id="554" r:id="rId65"/>
    <p:sldId id="599" r:id="rId66"/>
    <p:sldId id="600" r:id="rId67"/>
    <p:sldId id="415" r:id="rId68"/>
    <p:sldId id="416" r:id="rId69"/>
    <p:sldId id="417" r:id="rId70"/>
    <p:sldId id="504" r:id="rId71"/>
    <p:sldId id="555" r:id="rId72"/>
    <p:sldId id="556" r:id="rId73"/>
    <p:sldId id="830" r:id="rId74"/>
    <p:sldId id="1231" r:id="rId75"/>
    <p:sldId id="796" r:id="rId76"/>
    <p:sldId id="803" r:id="rId77"/>
    <p:sldId id="804" r:id="rId78"/>
    <p:sldId id="809" r:id="rId79"/>
    <p:sldId id="805" r:id="rId80"/>
    <p:sldId id="806" r:id="rId81"/>
    <p:sldId id="808" r:id="rId82"/>
    <p:sldId id="807" r:id="rId83"/>
    <p:sldId id="1232" r:id="rId84"/>
    <p:sldId id="608" r:id="rId85"/>
    <p:sldId id="609" r:id="rId86"/>
    <p:sldId id="610" r:id="rId87"/>
    <p:sldId id="613" r:id="rId88"/>
    <p:sldId id="617" r:id="rId89"/>
    <p:sldId id="621" r:id="rId90"/>
    <p:sldId id="622" r:id="rId91"/>
    <p:sldId id="623" r:id="rId92"/>
    <p:sldId id="624" r:id="rId93"/>
    <p:sldId id="625" r:id="rId94"/>
    <p:sldId id="626" r:id="rId95"/>
    <p:sldId id="627" r:id="rId96"/>
    <p:sldId id="629" r:id="rId97"/>
    <p:sldId id="630" r:id="rId98"/>
    <p:sldId id="631" r:id="rId99"/>
    <p:sldId id="632" r:id="rId100"/>
    <p:sldId id="795" r:id="rId101"/>
    <p:sldId id="1233" r:id="rId102"/>
    <p:sldId id="824" r:id="rId103"/>
    <p:sldId id="831" r:id="rId104"/>
    <p:sldId id="825" r:id="rId105"/>
    <p:sldId id="1005" r:id="rId106"/>
    <p:sldId id="1006" r:id="rId107"/>
    <p:sldId id="1007" r:id="rId108"/>
    <p:sldId id="832" r:id="rId109"/>
    <p:sldId id="833" r:id="rId110"/>
    <p:sldId id="834" r:id="rId111"/>
    <p:sldId id="836" r:id="rId112"/>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emf"/><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emf"/><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5" Type="http://schemas.openxmlformats.org/officeDocument/2006/relationships/image" Target="../media/image59.emf"/><Relationship Id="rId4"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5" Type="http://schemas.openxmlformats.org/officeDocument/2006/relationships/image" Target="../media/image64.emf"/><Relationship Id="rId4" Type="http://schemas.openxmlformats.org/officeDocument/2006/relationships/image" Target="../media/image6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4" Type="http://schemas.openxmlformats.org/officeDocument/2006/relationships/image" Target="../media/image121.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image" Target="../media/image122.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6.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5" Type="http://schemas.openxmlformats.org/officeDocument/2006/relationships/image" Target="../media/image132.emf"/><Relationship Id="rId4" Type="http://schemas.openxmlformats.org/officeDocument/2006/relationships/image" Target="../media/image131.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image" Target="../media/image13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image" Target="../media/image13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221</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255</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3009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256</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2046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257</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0920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119423EC-5213-4A12-958D-5B744CD99808}" type="slidenum">
              <a:rPr lang="en-US" sz="1200"/>
              <a:pPr eaLnBrk="1" hangingPunct="1"/>
              <a:t>258</a:t>
            </a:fld>
            <a:endParaRPr 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smtClean="0"/>
              <a:t>New title</a:t>
            </a:r>
          </a:p>
        </p:txBody>
      </p:sp>
    </p:spTree>
    <p:extLst>
      <p:ext uri="{BB962C8B-B14F-4D97-AF65-F5344CB8AC3E}">
        <p14:creationId xmlns:p14="http://schemas.microsoft.com/office/powerpoint/2010/main" val="49199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259</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21073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260</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36195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261</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40895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262</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35553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263</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97947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5A15F66-ACA5-433A-86D6-4587F10F367E}" type="slidenum">
              <a:rPr lang="en-US" sz="1200"/>
              <a:pPr eaLnBrk="1" hangingPunct="1"/>
              <a:t>264</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dirty="0" smtClean="0"/>
              <a:t>2006 SI CP: Has less text… does not say “for all i=1,2….N)” or “…and measure a characteristic Y for each:…”</a:t>
            </a:r>
          </a:p>
        </p:txBody>
      </p:sp>
    </p:spTree>
    <p:extLst>
      <p:ext uri="{BB962C8B-B14F-4D97-AF65-F5344CB8AC3E}">
        <p14:creationId xmlns:p14="http://schemas.microsoft.com/office/powerpoint/2010/main" val="274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247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2686997D-449F-4E57-8F26-59CFBED92FB6}" type="slidenum">
              <a:rPr lang="en-US" sz="1200"/>
              <a:pPr eaLnBrk="1" hangingPunct="1"/>
              <a:t>265</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dirty="0" smtClean="0"/>
              <a:t>2006 CP: Less text, missing equation where f=N/n=100.</a:t>
            </a:r>
          </a:p>
        </p:txBody>
      </p:sp>
    </p:spTree>
    <p:extLst>
      <p:ext uri="{BB962C8B-B14F-4D97-AF65-F5344CB8AC3E}">
        <p14:creationId xmlns:p14="http://schemas.microsoft.com/office/powerpoint/2010/main" val="163246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4E972413-9E6B-4837-97B8-A1DC17DC7518}" type="slidenum">
              <a:rPr lang="en-US" sz="1200"/>
              <a:pPr eaLnBrk="1" hangingPunct="1"/>
              <a:t>266</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dirty="0" smtClean="0"/>
              <a:t>2006 CP – Diff title. Old title  - Weighting for Unequal Probabilities of Selection. Less text.</a:t>
            </a:r>
          </a:p>
        </p:txBody>
      </p:sp>
    </p:spTree>
    <p:extLst>
      <p:ext uri="{BB962C8B-B14F-4D97-AF65-F5344CB8AC3E}">
        <p14:creationId xmlns:p14="http://schemas.microsoft.com/office/powerpoint/2010/main" val="62937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999C4DC-FAE6-4307-ADD3-E29EAFA33D6B}" type="slidenum">
              <a:rPr lang="en-US" sz="1200"/>
              <a:pPr eaLnBrk="1" hangingPunct="1"/>
              <a:t>267</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dirty="0" smtClean="0"/>
              <a:t>2006 SI cp: Diff page order. Less text</a:t>
            </a:r>
          </a:p>
        </p:txBody>
      </p:sp>
    </p:spTree>
    <p:extLst>
      <p:ext uri="{BB962C8B-B14F-4D97-AF65-F5344CB8AC3E}">
        <p14:creationId xmlns:p14="http://schemas.microsoft.com/office/powerpoint/2010/main" val="154673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861E8EC3-B925-46DD-8172-5BAD8A820A2B}" type="slidenum">
              <a:rPr lang="en-US" sz="1200"/>
              <a:pPr eaLnBrk="1" hangingPunct="1"/>
              <a:t>268</a:t>
            </a:fld>
            <a:endParaRPr 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smtClean="0"/>
              <a:t>2006 Si cp: Less text than 2005. Does not include….n=1---, an equal probability selection…</a:t>
            </a:r>
          </a:p>
        </p:txBody>
      </p:sp>
    </p:spTree>
    <p:extLst>
      <p:ext uri="{BB962C8B-B14F-4D97-AF65-F5344CB8AC3E}">
        <p14:creationId xmlns:p14="http://schemas.microsoft.com/office/powerpoint/2010/main" val="56864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999C4DC-FAE6-4307-ADD3-E29EAFA33D6B}" type="slidenum">
              <a:rPr lang="en-US" sz="1200"/>
              <a:pPr eaLnBrk="1" hangingPunct="1"/>
              <a:t>269</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dirty="0" smtClean="0"/>
              <a:t>2006 SI cp: Diff page order. Less text</a:t>
            </a:r>
          </a:p>
        </p:txBody>
      </p:sp>
    </p:spTree>
    <p:extLst>
      <p:ext uri="{BB962C8B-B14F-4D97-AF65-F5344CB8AC3E}">
        <p14:creationId xmlns:p14="http://schemas.microsoft.com/office/powerpoint/2010/main" val="90502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7D5BBBD-C27E-475C-94BA-7E349156EA96}" type="slidenum">
              <a:rPr lang="en-US" sz="1200"/>
              <a:pPr eaLnBrk="1" hangingPunct="1"/>
              <a:t>270</a:t>
            </a:fld>
            <a:endParaRPr 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dirty="0" smtClean="0"/>
              <a:t>- 2006 SI cp: Diff page order</a:t>
            </a:r>
          </a:p>
        </p:txBody>
      </p:sp>
    </p:spTree>
    <p:extLst>
      <p:ext uri="{BB962C8B-B14F-4D97-AF65-F5344CB8AC3E}">
        <p14:creationId xmlns:p14="http://schemas.microsoft.com/office/powerpoint/2010/main" val="131747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17AFB41-FC56-4B99-B699-D1D4E7FCB5B4}" type="slidenum">
              <a:rPr lang="en-US" sz="1200"/>
              <a:pPr eaLnBrk="1" hangingPunct="1"/>
              <a:t>271</a:t>
            </a:fld>
            <a:endParaRPr 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smtClean="0"/>
              <a:t>- 2006 SI cp: Diff page order</a:t>
            </a:r>
          </a:p>
          <a:p>
            <a:pPr eaLnBrk="1" hangingPunct="1"/>
            <a:endParaRPr lang="en-US" dirty="0" smtClean="0"/>
          </a:p>
        </p:txBody>
      </p:sp>
    </p:spTree>
    <p:extLst>
      <p:ext uri="{BB962C8B-B14F-4D97-AF65-F5344CB8AC3E}">
        <p14:creationId xmlns:p14="http://schemas.microsoft.com/office/powerpoint/2010/main" val="217029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7187F1A-C7E1-45B2-8454-3127A50C47E0}" type="slidenum">
              <a:rPr lang="en-US" sz="1200"/>
              <a:pPr eaLnBrk="1" hangingPunct="1"/>
              <a:t>273</a:t>
            </a:fld>
            <a:endParaRPr lang="en-US" sz="12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smtClean="0"/>
              <a:t>Does not include text Factor B.</a:t>
            </a:r>
          </a:p>
        </p:txBody>
      </p:sp>
    </p:spTree>
    <p:extLst>
      <p:ext uri="{BB962C8B-B14F-4D97-AF65-F5344CB8AC3E}">
        <p14:creationId xmlns:p14="http://schemas.microsoft.com/office/powerpoint/2010/main" val="1184094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2FF4A77-1C13-45F3-A227-CD1FDF988255}" type="slidenum">
              <a:rPr lang="en-US" sz="1200"/>
              <a:pPr eaLnBrk="1" hangingPunct="1"/>
              <a:t>274</a:t>
            </a:fld>
            <a:endParaRPr 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dirty="0" smtClean="0"/>
              <a:t>2006 SI cp: Does not include page 103 equations and text from 2005 cp where the weight of Latinos of 1.5 = .02 etc.</a:t>
            </a:r>
          </a:p>
        </p:txBody>
      </p:sp>
    </p:spTree>
    <p:extLst>
      <p:ext uri="{BB962C8B-B14F-4D97-AF65-F5344CB8AC3E}">
        <p14:creationId xmlns:p14="http://schemas.microsoft.com/office/powerpoint/2010/main" val="351103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275</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85333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248</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276</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859082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277</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86643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2FF4A77-1C13-45F3-A227-CD1FDF988255}" type="slidenum">
              <a:rPr lang="en-US" sz="1200"/>
              <a:pPr eaLnBrk="1" hangingPunct="1"/>
              <a:t>278</a:t>
            </a:fld>
            <a:endParaRPr 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dirty="0" smtClean="0"/>
              <a:t>2006 SI cp: Does not include page 103 equations and text from 2005 cp where the weight of Latinos of 1.5 = .02 etc.</a:t>
            </a:r>
          </a:p>
        </p:txBody>
      </p:sp>
    </p:spTree>
    <p:extLst>
      <p:ext uri="{BB962C8B-B14F-4D97-AF65-F5344CB8AC3E}">
        <p14:creationId xmlns:p14="http://schemas.microsoft.com/office/powerpoint/2010/main" val="86895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135AC574-D1AF-43A9-B9C9-E3B7129B6763}" type="slidenum">
              <a:rPr lang="en-US" sz="1200"/>
              <a:pPr eaLnBrk="1" hangingPunct="1"/>
              <a:t>279</a:t>
            </a:fld>
            <a:endParaRPr 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dirty="0" smtClean="0"/>
              <a:t>2006 SI cp: Does not include page 105 equations and text from 2005 cp / Income Total?????</a:t>
            </a:r>
          </a:p>
        </p:txBody>
      </p:sp>
    </p:spTree>
    <p:extLst>
      <p:ext uri="{BB962C8B-B14F-4D97-AF65-F5344CB8AC3E}">
        <p14:creationId xmlns:p14="http://schemas.microsoft.com/office/powerpoint/2010/main" val="1710441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576A67A-C82D-456A-8ADD-82374FA8E486}" type="slidenum">
              <a:rPr lang="en-US" sz="1200"/>
              <a:pPr eaLnBrk="1" hangingPunct="1"/>
              <a:t>280</a:t>
            </a:fld>
            <a:endParaRPr 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t>2006- less text, varies</a:t>
            </a:r>
          </a:p>
        </p:txBody>
      </p:sp>
    </p:spTree>
    <p:extLst>
      <p:ext uri="{BB962C8B-B14F-4D97-AF65-F5344CB8AC3E}">
        <p14:creationId xmlns:p14="http://schemas.microsoft.com/office/powerpoint/2010/main" val="1169468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292057C-D503-4E61-8019-967B66ED9857}" type="slidenum">
              <a:rPr lang="en-US" sz="1200"/>
              <a:pPr eaLnBrk="1" hangingPunct="1"/>
              <a:t>281</a:t>
            </a:fld>
            <a:endParaRPr 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94994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576A67A-C82D-456A-8ADD-82374FA8E486}" type="slidenum">
              <a:rPr lang="en-US" sz="1200"/>
              <a:pPr eaLnBrk="1" hangingPunct="1"/>
              <a:t>282</a:t>
            </a:fld>
            <a:endParaRPr 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t>2006- less text, varies</a:t>
            </a:r>
          </a:p>
        </p:txBody>
      </p:sp>
    </p:spTree>
    <p:extLst>
      <p:ext uri="{BB962C8B-B14F-4D97-AF65-F5344CB8AC3E}">
        <p14:creationId xmlns:p14="http://schemas.microsoft.com/office/powerpoint/2010/main" val="1306678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B5128FB2-CACB-4E0A-992C-6DCCD2A34CCA}" type="slidenum">
              <a:rPr lang="en-US" sz="1200"/>
              <a:pPr eaLnBrk="1" hangingPunct="1"/>
              <a:t>283</a:t>
            </a:fld>
            <a:endParaRPr 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smtClean="0"/>
              <a:t>Lacks formulas</a:t>
            </a:r>
          </a:p>
        </p:txBody>
      </p:sp>
    </p:spTree>
    <p:extLst>
      <p:ext uri="{BB962C8B-B14F-4D97-AF65-F5344CB8AC3E}">
        <p14:creationId xmlns:p14="http://schemas.microsoft.com/office/powerpoint/2010/main" val="1183674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B5128FB2-CACB-4E0A-992C-6DCCD2A34CCA}" type="slidenum">
              <a:rPr lang="en-US" sz="1200"/>
              <a:pPr eaLnBrk="1" hangingPunct="1"/>
              <a:t>284</a:t>
            </a:fld>
            <a:endParaRPr 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smtClean="0"/>
              <a:t>Lacks formulas</a:t>
            </a:r>
          </a:p>
        </p:txBody>
      </p:sp>
    </p:spTree>
    <p:extLst>
      <p:ext uri="{BB962C8B-B14F-4D97-AF65-F5344CB8AC3E}">
        <p14:creationId xmlns:p14="http://schemas.microsoft.com/office/powerpoint/2010/main" val="1876887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285</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46233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249</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927130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286</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843383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8D3354C0-A2CD-4D34-8D99-9498D4203C39}" type="slidenum">
              <a:rPr lang="en-US" sz="1200"/>
              <a:pPr eaLnBrk="1" hangingPunct="1"/>
              <a:t>287</a:t>
            </a:fld>
            <a:endParaRPr lang="en-US" sz="12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smtClean="0"/>
              <a:t>2006 SI cp – lacks text, numbers vary.</a:t>
            </a:r>
          </a:p>
        </p:txBody>
      </p:sp>
    </p:spTree>
    <p:extLst>
      <p:ext uri="{BB962C8B-B14F-4D97-AF65-F5344CB8AC3E}">
        <p14:creationId xmlns:p14="http://schemas.microsoft.com/office/powerpoint/2010/main" val="1357590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7C1D703C-F36F-45C7-9613-A2058A098D78}" type="slidenum">
              <a:rPr lang="en-US" sz="1200"/>
              <a:pPr eaLnBrk="1" hangingPunct="1"/>
              <a:t>288</a:t>
            </a:fld>
            <a:endParaRPr lang="en-US" sz="1200"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dirty="0" smtClean="0"/>
              <a:t>-</a:t>
            </a:r>
          </a:p>
        </p:txBody>
      </p:sp>
    </p:spTree>
    <p:extLst>
      <p:ext uri="{BB962C8B-B14F-4D97-AF65-F5344CB8AC3E}">
        <p14:creationId xmlns:p14="http://schemas.microsoft.com/office/powerpoint/2010/main" val="15212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1EB8F0DF-0883-4049-85B4-2801AEB3B1F2}" type="slidenum">
              <a:rPr lang="en-US" sz="1200"/>
              <a:pPr eaLnBrk="1" hangingPunct="1"/>
              <a:t>289</a:t>
            </a:fld>
            <a:endParaRPr 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dirty="0" smtClean="0"/>
              <a:t>2006 SI cp: Lacks equation, numbers vary, missing column</a:t>
            </a:r>
          </a:p>
        </p:txBody>
      </p:sp>
    </p:spTree>
    <p:extLst>
      <p:ext uri="{BB962C8B-B14F-4D97-AF65-F5344CB8AC3E}">
        <p14:creationId xmlns:p14="http://schemas.microsoft.com/office/powerpoint/2010/main" val="130740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652C799-BDCB-4BFF-833F-779E85397E69}" type="slidenum">
              <a:rPr lang="en-US" sz="1200"/>
              <a:pPr eaLnBrk="1" hangingPunct="1"/>
              <a:t>290</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2006 SI cp: New title,less text, diff setup.</a:t>
            </a:r>
          </a:p>
        </p:txBody>
      </p:sp>
    </p:spTree>
    <p:extLst>
      <p:ext uri="{BB962C8B-B14F-4D97-AF65-F5344CB8AC3E}">
        <p14:creationId xmlns:p14="http://schemas.microsoft.com/office/powerpoint/2010/main" val="476602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652C799-BDCB-4BFF-833F-779E85397E69}" type="slidenum">
              <a:rPr lang="en-US" sz="1200"/>
              <a:pPr eaLnBrk="1" hangingPunct="1"/>
              <a:t>291</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2006 SI cp: New title,less text, diff setup.</a:t>
            </a:r>
          </a:p>
        </p:txBody>
      </p:sp>
    </p:spTree>
    <p:extLst>
      <p:ext uri="{BB962C8B-B14F-4D97-AF65-F5344CB8AC3E}">
        <p14:creationId xmlns:p14="http://schemas.microsoft.com/office/powerpoint/2010/main" val="143911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652C799-BDCB-4BFF-833F-779E85397E69}" type="slidenum">
              <a:rPr lang="en-US" sz="1200"/>
              <a:pPr eaLnBrk="1" hangingPunct="1"/>
              <a:t>292</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2006 SI cp: New title,less text, diff setup.</a:t>
            </a:r>
          </a:p>
        </p:txBody>
      </p:sp>
    </p:spTree>
    <p:extLst>
      <p:ext uri="{BB962C8B-B14F-4D97-AF65-F5344CB8AC3E}">
        <p14:creationId xmlns:p14="http://schemas.microsoft.com/office/powerpoint/2010/main" val="656750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294</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9BDDEFC-FF8E-4C19-8228-0E81BD6236CA}" type="slidenum">
              <a:rPr lang="en-US" sz="1200"/>
              <a:pPr eaLnBrk="1" hangingPunct="1"/>
              <a:t>295</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5599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A2B9AA1E-D7A6-446C-95B4-ACBB7961AD4A}" type="slidenum">
              <a:rPr lang="en-US" sz="1200"/>
              <a:pPr eaLnBrk="1" hangingPunct="1"/>
              <a:t>296</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8461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250</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3243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5BFD9AD9-77D2-425F-81A8-45B9CFE82B7E}" type="slidenum">
              <a:rPr lang="en-US" sz="1200"/>
              <a:pPr eaLnBrk="1" hangingPunct="1"/>
              <a:t>297</a:t>
            </a:fld>
            <a:endParaRPr 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16520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9" eaLnBrk="0" hangingPunct="0">
              <a:defRPr>
                <a:solidFill>
                  <a:schemeClr val="tx1"/>
                </a:solidFill>
                <a:latin typeface="Arial" charset="0"/>
              </a:defRPr>
            </a:lvl1pPr>
            <a:lvl2pPr marL="716008" indent="-275388" defTabSz="931729" eaLnBrk="0" hangingPunct="0">
              <a:defRPr>
                <a:solidFill>
                  <a:schemeClr val="tx1"/>
                </a:solidFill>
                <a:latin typeface="Arial" charset="0"/>
              </a:defRPr>
            </a:lvl2pPr>
            <a:lvl3pPr marL="1101550" indent="-220309" defTabSz="931729" eaLnBrk="0" hangingPunct="0">
              <a:defRPr>
                <a:solidFill>
                  <a:schemeClr val="tx1"/>
                </a:solidFill>
                <a:latin typeface="Arial" charset="0"/>
              </a:defRPr>
            </a:lvl3pPr>
            <a:lvl4pPr marL="1542171" indent="-220309" defTabSz="931729" eaLnBrk="0" hangingPunct="0">
              <a:defRPr>
                <a:solidFill>
                  <a:schemeClr val="tx1"/>
                </a:solidFill>
                <a:latin typeface="Arial" charset="0"/>
              </a:defRPr>
            </a:lvl4pPr>
            <a:lvl5pPr marL="1982790" indent="-220309" defTabSz="931729" eaLnBrk="0" hangingPunct="0">
              <a:defRPr>
                <a:solidFill>
                  <a:schemeClr val="tx1"/>
                </a:solidFill>
                <a:latin typeface="Arial" charset="0"/>
              </a:defRPr>
            </a:lvl5pPr>
            <a:lvl6pPr marL="2423411" indent="-220309" defTabSz="931729" eaLnBrk="0" fontAlgn="base" hangingPunct="0">
              <a:spcBef>
                <a:spcPct val="0"/>
              </a:spcBef>
              <a:spcAft>
                <a:spcPct val="0"/>
              </a:spcAft>
              <a:defRPr>
                <a:solidFill>
                  <a:schemeClr val="tx1"/>
                </a:solidFill>
                <a:latin typeface="Arial" charset="0"/>
              </a:defRPr>
            </a:lvl6pPr>
            <a:lvl7pPr marL="2864031" indent="-220309" defTabSz="931729" eaLnBrk="0" fontAlgn="base" hangingPunct="0">
              <a:spcBef>
                <a:spcPct val="0"/>
              </a:spcBef>
              <a:spcAft>
                <a:spcPct val="0"/>
              </a:spcAft>
              <a:defRPr>
                <a:solidFill>
                  <a:schemeClr val="tx1"/>
                </a:solidFill>
                <a:latin typeface="Arial" charset="0"/>
              </a:defRPr>
            </a:lvl7pPr>
            <a:lvl8pPr marL="3304652" indent="-220309" defTabSz="931729" eaLnBrk="0" fontAlgn="base" hangingPunct="0">
              <a:spcBef>
                <a:spcPct val="0"/>
              </a:spcBef>
              <a:spcAft>
                <a:spcPct val="0"/>
              </a:spcAft>
              <a:defRPr>
                <a:solidFill>
                  <a:schemeClr val="tx1"/>
                </a:solidFill>
                <a:latin typeface="Arial" charset="0"/>
              </a:defRPr>
            </a:lvl8pPr>
            <a:lvl9pPr marL="3745272" indent="-220309" defTabSz="931729" eaLnBrk="0" fontAlgn="base" hangingPunct="0">
              <a:spcBef>
                <a:spcPct val="0"/>
              </a:spcBef>
              <a:spcAft>
                <a:spcPct val="0"/>
              </a:spcAft>
              <a:defRPr>
                <a:solidFill>
                  <a:schemeClr val="tx1"/>
                </a:solidFill>
                <a:latin typeface="Arial" charset="0"/>
              </a:defRPr>
            </a:lvl9pPr>
          </a:lstStyle>
          <a:p>
            <a:pPr eaLnBrk="1" hangingPunct="1"/>
            <a:fld id="{9E70C83A-FC8F-4A7A-9987-A3EBF6978EF6}" type="slidenum">
              <a:rPr lang="en-US">
                <a:latin typeface="Times New Roman" pitchFamily="18" charset="0"/>
              </a:rPr>
              <a:pPr eaLnBrk="1" hangingPunct="1"/>
              <a:t>301</a:t>
            </a:fld>
            <a:endParaRPr lang="en-US" dirty="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Each element is thus weighted by the inverse of its probability of selection.  If proportionate allocation is used, all the </a:t>
            </a:r>
          </a:p>
          <a:p>
            <a:pPr lvl="2" eaLnBrk="1" hangingPunct="1"/>
            <a:r>
              <a:rPr lang="en-US" b="1" dirty="0" smtClean="0"/>
              <a:t>w sub {hi}</a:t>
            </a:r>
            <a:r>
              <a:rPr lang="en-US" dirty="0" smtClean="0"/>
              <a:t> are the same, and we don't need to use a weighted sample mean.</a:t>
            </a:r>
          </a:p>
        </p:txBody>
      </p:sp>
    </p:spTree>
    <p:extLst>
      <p:ext uri="{BB962C8B-B14F-4D97-AF65-F5344CB8AC3E}">
        <p14:creationId xmlns:p14="http://schemas.microsoft.com/office/powerpoint/2010/main" val="511990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303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304</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35923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305</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01771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309</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00320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310</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314606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311</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74841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312</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88950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56D2A56C-9F51-4A57-BAF1-1FCD38A5F159}" type="slidenum">
              <a:rPr lang="en-US" smtClean="0">
                <a:latin typeface="Times New Roman" pitchFamily="18" charset="0"/>
              </a:rPr>
              <a:pPr eaLnBrk="1" hangingPunct="1"/>
              <a:t>313</a:t>
            </a:fld>
            <a:endParaRPr lang="en-US" dirty="0" smtClean="0">
              <a:latin typeface="Times New Roman" pitchFamily="18" charset="0"/>
            </a:endParaRPr>
          </a:p>
        </p:txBody>
      </p:sp>
      <p:sp>
        <p:nvSpPr>
          <p:cNvPr id="175107" name="Rectangle 2"/>
          <p:cNvSpPr>
            <a:spLocks noGrp="1" noRot="1" noChangeAspect="1" noChangeArrowheads="1" noTextEdit="1"/>
          </p:cNvSpPr>
          <p:nvPr>
            <p:ph type="sldImg"/>
          </p:nvPr>
        </p:nvSpPr>
        <p:spPr>
          <a:xfrm>
            <a:off x="1171575" y="693738"/>
            <a:ext cx="4645025" cy="3484562"/>
          </a:xfrm>
          <a:ln/>
        </p:spPr>
      </p:sp>
      <p:sp>
        <p:nvSpPr>
          <p:cNvPr id="175108"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236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251</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77394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1858A1A0-BCA5-4395-8876-F60277DE7366}" type="slidenum">
              <a:rPr lang="en-US" smtClean="0">
                <a:latin typeface="Times New Roman" pitchFamily="18" charset="0"/>
              </a:rPr>
              <a:pPr eaLnBrk="1" hangingPunct="1"/>
              <a:t>314</a:t>
            </a:fld>
            <a:endParaRPr lang="en-US" dirty="0" smtClean="0">
              <a:latin typeface="Times New Roman" pitchFamily="18" charset="0"/>
            </a:endParaRPr>
          </a:p>
        </p:txBody>
      </p:sp>
      <p:sp>
        <p:nvSpPr>
          <p:cNvPr id="178179" name="Rectangle 2"/>
          <p:cNvSpPr>
            <a:spLocks noGrp="1" noRot="1" noChangeAspect="1" noChangeArrowheads="1" noTextEdit="1"/>
          </p:cNvSpPr>
          <p:nvPr>
            <p:ph type="sldImg"/>
          </p:nvPr>
        </p:nvSpPr>
        <p:spPr>
          <a:xfrm>
            <a:off x="1171575" y="693738"/>
            <a:ext cx="4645025" cy="3484562"/>
          </a:xfrm>
          <a:ln/>
        </p:spPr>
      </p:sp>
      <p:sp>
        <p:nvSpPr>
          <p:cNvPr id="178180"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00809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A93F72CF-33AC-45AF-9595-2C0BB0A8AA4E}" type="slidenum">
              <a:rPr lang="en-US" smtClean="0">
                <a:latin typeface="Times New Roman" pitchFamily="18" charset="0"/>
              </a:rPr>
              <a:pPr eaLnBrk="1" hangingPunct="1"/>
              <a:t>315</a:t>
            </a:fld>
            <a:endParaRPr lang="en-US" dirty="0" smtClean="0">
              <a:latin typeface="Times New Roman" pitchFamily="18" charset="0"/>
            </a:endParaRPr>
          </a:p>
        </p:txBody>
      </p:sp>
      <p:sp>
        <p:nvSpPr>
          <p:cNvPr id="179203" name="Rectangle 2"/>
          <p:cNvSpPr>
            <a:spLocks noGrp="1" noRot="1" noChangeAspect="1" noChangeArrowheads="1" noTextEdit="1"/>
          </p:cNvSpPr>
          <p:nvPr>
            <p:ph type="sldImg"/>
          </p:nvPr>
        </p:nvSpPr>
        <p:spPr>
          <a:xfrm>
            <a:off x="1171575" y="693738"/>
            <a:ext cx="4645025" cy="3484562"/>
          </a:xfrm>
          <a:ln/>
        </p:spPr>
      </p:sp>
      <p:sp>
        <p:nvSpPr>
          <p:cNvPr id="179204"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1175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03190195-BF47-40E3-902D-CAD410DA6E57}" type="slidenum">
              <a:rPr lang="en-US" smtClean="0">
                <a:latin typeface="Times New Roman" pitchFamily="18" charset="0"/>
              </a:rPr>
              <a:pPr eaLnBrk="1" hangingPunct="1"/>
              <a:t>316</a:t>
            </a:fld>
            <a:endParaRPr lang="en-US" dirty="0" smtClean="0">
              <a:latin typeface="Times New Roman" pitchFamily="18" charset="0"/>
            </a:endParaRPr>
          </a:p>
        </p:txBody>
      </p:sp>
      <p:sp>
        <p:nvSpPr>
          <p:cNvPr id="181251" name="Rectangle 2"/>
          <p:cNvSpPr>
            <a:spLocks noGrp="1" noRot="1" noChangeAspect="1" noChangeArrowheads="1" noTextEdit="1"/>
          </p:cNvSpPr>
          <p:nvPr>
            <p:ph type="sldImg"/>
          </p:nvPr>
        </p:nvSpPr>
        <p:spPr>
          <a:xfrm>
            <a:off x="1171575" y="693738"/>
            <a:ext cx="4645025" cy="3484562"/>
          </a:xfrm>
          <a:ln/>
        </p:spPr>
      </p:sp>
      <p:sp>
        <p:nvSpPr>
          <p:cNvPr id="181252"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28330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30039982-FB5A-463E-B5F5-BD24021A86FC}" type="slidenum">
              <a:rPr lang="en-US" smtClean="0">
                <a:latin typeface="Times New Roman" pitchFamily="18" charset="0"/>
              </a:rPr>
              <a:pPr eaLnBrk="1" hangingPunct="1"/>
              <a:t>317</a:t>
            </a:fld>
            <a:endParaRPr lang="en-US" dirty="0" smtClean="0">
              <a:latin typeface="Times New Roman" pitchFamily="18" charset="0"/>
            </a:endParaRPr>
          </a:p>
        </p:txBody>
      </p:sp>
      <p:sp>
        <p:nvSpPr>
          <p:cNvPr id="189443" name="Rectangle 2"/>
          <p:cNvSpPr>
            <a:spLocks noGrp="1" noRot="1" noChangeAspect="1" noChangeArrowheads="1" noTextEdit="1"/>
          </p:cNvSpPr>
          <p:nvPr>
            <p:ph type="sldImg"/>
          </p:nvPr>
        </p:nvSpPr>
        <p:spPr>
          <a:xfrm>
            <a:off x="1171575" y="693738"/>
            <a:ext cx="4645025" cy="3484562"/>
          </a:xfrm>
          <a:ln/>
        </p:spPr>
      </p:sp>
      <p:sp>
        <p:nvSpPr>
          <p:cNvPr id="189444"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820723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A6AE5DAD-0BF8-40B3-9609-78C60AF624BE}" type="slidenum">
              <a:rPr lang="en-US" smtClean="0">
                <a:latin typeface="Times New Roman" pitchFamily="18" charset="0"/>
              </a:rPr>
              <a:pPr eaLnBrk="1" hangingPunct="1"/>
              <a:t>318</a:t>
            </a:fld>
            <a:endParaRPr lang="en-US" dirty="0" smtClean="0">
              <a:latin typeface="Times New Roman" pitchFamily="18" charset="0"/>
            </a:endParaRPr>
          </a:p>
        </p:txBody>
      </p:sp>
      <p:sp>
        <p:nvSpPr>
          <p:cNvPr id="190467" name="Rectangle 2"/>
          <p:cNvSpPr>
            <a:spLocks noGrp="1" noRot="1" noChangeAspect="1" noChangeArrowheads="1" noTextEdit="1"/>
          </p:cNvSpPr>
          <p:nvPr>
            <p:ph type="sldImg"/>
          </p:nvPr>
        </p:nvSpPr>
        <p:spPr>
          <a:xfrm>
            <a:off x="1171575" y="693738"/>
            <a:ext cx="4645025" cy="3484562"/>
          </a:xfrm>
          <a:ln/>
        </p:spPr>
      </p:sp>
      <p:sp>
        <p:nvSpPr>
          <p:cNvPr id="190468"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629635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10B5DEFC-EB89-422F-AB09-436DAFB25744}" type="slidenum">
              <a:rPr lang="en-US" smtClean="0">
                <a:latin typeface="Times New Roman" pitchFamily="18" charset="0"/>
              </a:rPr>
              <a:pPr eaLnBrk="1" hangingPunct="1"/>
              <a:t>319</a:t>
            </a:fld>
            <a:endParaRPr lang="en-US" dirty="0" smtClean="0">
              <a:latin typeface="Times New Roman" pitchFamily="18" charset="0"/>
            </a:endParaRPr>
          </a:p>
        </p:txBody>
      </p:sp>
      <p:sp>
        <p:nvSpPr>
          <p:cNvPr id="191491" name="Rectangle 2"/>
          <p:cNvSpPr>
            <a:spLocks noGrp="1" noRot="1" noChangeAspect="1" noChangeArrowheads="1" noTextEdit="1"/>
          </p:cNvSpPr>
          <p:nvPr>
            <p:ph type="sldImg"/>
          </p:nvPr>
        </p:nvSpPr>
        <p:spPr>
          <a:xfrm>
            <a:off x="1171575" y="693738"/>
            <a:ext cx="4645025" cy="3484562"/>
          </a:xfrm>
          <a:ln/>
        </p:spPr>
      </p:sp>
      <p:sp>
        <p:nvSpPr>
          <p:cNvPr id="191492"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83409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10B5DEFC-EB89-422F-AB09-436DAFB25744}" type="slidenum">
              <a:rPr lang="en-US" smtClean="0">
                <a:latin typeface="Times New Roman" pitchFamily="18" charset="0"/>
              </a:rPr>
              <a:pPr eaLnBrk="1" hangingPunct="1"/>
              <a:t>320</a:t>
            </a:fld>
            <a:endParaRPr lang="en-US" dirty="0" smtClean="0">
              <a:latin typeface="Times New Roman" pitchFamily="18" charset="0"/>
            </a:endParaRPr>
          </a:p>
        </p:txBody>
      </p:sp>
      <p:sp>
        <p:nvSpPr>
          <p:cNvPr id="191491" name="Rectangle 2"/>
          <p:cNvSpPr>
            <a:spLocks noGrp="1" noRot="1" noChangeAspect="1" noChangeArrowheads="1" noTextEdit="1"/>
          </p:cNvSpPr>
          <p:nvPr>
            <p:ph type="sldImg"/>
          </p:nvPr>
        </p:nvSpPr>
        <p:spPr>
          <a:xfrm>
            <a:off x="1171575" y="693738"/>
            <a:ext cx="4645025" cy="3484562"/>
          </a:xfrm>
          <a:ln/>
        </p:spPr>
      </p:sp>
      <p:sp>
        <p:nvSpPr>
          <p:cNvPr id="191492"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308419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321</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9" eaLnBrk="0" hangingPunct="0">
              <a:defRPr>
                <a:solidFill>
                  <a:schemeClr val="tx1"/>
                </a:solidFill>
                <a:latin typeface="Arial" charset="0"/>
              </a:defRPr>
            </a:lvl1pPr>
            <a:lvl2pPr marL="716008" indent="-275388" defTabSz="931729" eaLnBrk="0" hangingPunct="0">
              <a:defRPr>
                <a:solidFill>
                  <a:schemeClr val="tx1"/>
                </a:solidFill>
                <a:latin typeface="Arial" charset="0"/>
              </a:defRPr>
            </a:lvl2pPr>
            <a:lvl3pPr marL="1101550" indent="-220309" defTabSz="931729" eaLnBrk="0" hangingPunct="0">
              <a:defRPr>
                <a:solidFill>
                  <a:schemeClr val="tx1"/>
                </a:solidFill>
                <a:latin typeface="Arial" charset="0"/>
              </a:defRPr>
            </a:lvl3pPr>
            <a:lvl4pPr marL="1542171" indent="-220309" defTabSz="931729" eaLnBrk="0" hangingPunct="0">
              <a:defRPr>
                <a:solidFill>
                  <a:schemeClr val="tx1"/>
                </a:solidFill>
                <a:latin typeface="Arial" charset="0"/>
              </a:defRPr>
            </a:lvl4pPr>
            <a:lvl5pPr marL="1982790" indent="-220309" defTabSz="931729" eaLnBrk="0" hangingPunct="0">
              <a:defRPr>
                <a:solidFill>
                  <a:schemeClr val="tx1"/>
                </a:solidFill>
                <a:latin typeface="Arial" charset="0"/>
              </a:defRPr>
            </a:lvl5pPr>
            <a:lvl6pPr marL="2423411" indent="-220309" defTabSz="931729" eaLnBrk="0" fontAlgn="base" hangingPunct="0">
              <a:spcBef>
                <a:spcPct val="0"/>
              </a:spcBef>
              <a:spcAft>
                <a:spcPct val="0"/>
              </a:spcAft>
              <a:defRPr>
                <a:solidFill>
                  <a:schemeClr val="tx1"/>
                </a:solidFill>
                <a:latin typeface="Arial" charset="0"/>
              </a:defRPr>
            </a:lvl6pPr>
            <a:lvl7pPr marL="2864031" indent="-220309" defTabSz="931729" eaLnBrk="0" fontAlgn="base" hangingPunct="0">
              <a:spcBef>
                <a:spcPct val="0"/>
              </a:spcBef>
              <a:spcAft>
                <a:spcPct val="0"/>
              </a:spcAft>
              <a:defRPr>
                <a:solidFill>
                  <a:schemeClr val="tx1"/>
                </a:solidFill>
                <a:latin typeface="Arial" charset="0"/>
              </a:defRPr>
            </a:lvl7pPr>
            <a:lvl8pPr marL="3304652" indent="-220309" defTabSz="931729" eaLnBrk="0" fontAlgn="base" hangingPunct="0">
              <a:spcBef>
                <a:spcPct val="0"/>
              </a:spcBef>
              <a:spcAft>
                <a:spcPct val="0"/>
              </a:spcAft>
              <a:defRPr>
                <a:solidFill>
                  <a:schemeClr val="tx1"/>
                </a:solidFill>
                <a:latin typeface="Arial" charset="0"/>
              </a:defRPr>
            </a:lvl8pPr>
            <a:lvl9pPr marL="3745272" indent="-220309" defTabSz="931729" eaLnBrk="0" fontAlgn="base" hangingPunct="0">
              <a:spcBef>
                <a:spcPct val="0"/>
              </a:spcBef>
              <a:spcAft>
                <a:spcPct val="0"/>
              </a:spcAft>
              <a:defRPr>
                <a:solidFill>
                  <a:schemeClr val="tx1"/>
                </a:solidFill>
                <a:latin typeface="Arial" charset="0"/>
              </a:defRPr>
            </a:lvl9pPr>
          </a:lstStyle>
          <a:p>
            <a:pPr eaLnBrk="1" hangingPunct="1"/>
            <a:fld id="{06F1FDFB-2B44-4BD5-9064-B4C68160888C}" type="slidenum">
              <a:rPr lang="en-US">
                <a:latin typeface="Times New Roman" pitchFamily="18" charset="0"/>
                <a:ea typeface="ＭＳ Ｐゴシック" pitchFamily="34" charset="-128"/>
              </a:rPr>
              <a:pPr eaLnBrk="1" hangingPunct="1"/>
              <a:t>322</a:t>
            </a:fld>
            <a:endParaRPr lang="en-US" dirty="0">
              <a:latin typeface="Times New Roman" pitchFamily="18" charset="0"/>
              <a:ea typeface="ＭＳ Ｐゴシック" pitchFamily="34" charset="-128"/>
            </a:endParaRPr>
          </a:p>
        </p:txBody>
      </p:sp>
      <p:sp>
        <p:nvSpPr>
          <p:cNvPr id="156675" name="Rectangle 2"/>
          <p:cNvSpPr>
            <a:spLocks noGrp="1" noRot="1" noChangeAspect="1" noChangeArrowheads="1" noTextEdit="1"/>
          </p:cNvSpPr>
          <p:nvPr>
            <p:ph type="sldImg"/>
          </p:nvPr>
        </p:nvSpPr>
        <p:spPr>
          <a:xfrm>
            <a:off x="1171575" y="693738"/>
            <a:ext cx="4643438" cy="3484562"/>
          </a:xfrm>
          <a:ln/>
        </p:spPr>
      </p:sp>
      <p:sp>
        <p:nvSpPr>
          <p:cNvPr id="156676"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Now that we have also covered a variety of sample designs, it is useful to return to the topic.</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53134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7287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253</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7544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254</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2297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01.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27.emf"/><Relationship Id="rId5" Type="http://schemas.openxmlformats.org/officeDocument/2006/relationships/oleObject" Target="../embeddings/oleObject111.bin"/><Relationship Id="rId4" Type="http://schemas.openxmlformats.org/officeDocument/2006/relationships/image" Target="../media/image126.emf"/></Relationships>
</file>

<file path=ppt/slides/_rels/slide104.x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32.e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29.e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31.emf"/><Relationship Id="rId4" Type="http://schemas.openxmlformats.org/officeDocument/2006/relationships/image" Target="../media/image128.emf"/><Relationship Id="rId9" Type="http://schemas.openxmlformats.org/officeDocument/2006/relationships/oleObject" Target="../embeddings/oleObject115.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34.emf"/><Relationship Id="rId5" Type="http://schemas.openxmlformats.org/officeDocument/2006/relationships/oleObject" Target="../embeddings/oleObject118.bin"/><Relationship Id="rId4" Type="http://schemas.openxmlformats.org/officeDocument/2006/relationships/image" Target="../media/image133.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135.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36.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38.emf"/><Relationship Id="rId5" Type="http://schemas.openxmlformats.org/officeDocument/2006/relationships/oleObject" Target="../embeddings/oleObject122.bin"/><Relationship Id="rId4" Type="http://schemas.openxmlformats.org/officeDocument/2006/relationships/image" Target="../media/image13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jp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emf"/><Relationship Id="rId10" Type="http://schemas.openxmlformats.org/officeDocument/2006/relationships/image" Target="../media/image27.jpg"/><Relationship Id="rId4" Type="http://schemas.openxmlformats.org/officeDocument/2006/relationships/oleObject" Target="../embeddings/oleObject3.bin"/><Relationship Id="rId9" Type="http://schemas.openxmlformats.org/officeDocument/2006/relationships/image" Target="../media/image26.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29.emf"/><Relationship Id="rId12"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0.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7.jpg"/><Relationship Id="rId3" Type="http://schemas.openxmlformats.org/officeDocument/2006/relationships/notesSlide" Target="../notesSlides/notesSlide11.xml"/><Relationship Id="rId7" Type="http://schemas.openxmlformats.org/officeDocument/2006/relationships/image" Target="../media/image33.emf"/><Relationship Id="rId12"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35.emf"/><Relationship Id="rId5" Type="http://schemas.openxmlformats.org/officeDocument/2006/relationships/image" Target="../media/image32.emf"/><Relationship Id="rId15" Type="http://schemas.openxmlformats.org/officeDocument/2006/relationships/image" Target="../media/image36.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34.emf"/><Relationship Id="rId1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1.emf"/><Relationship Id="rId3" Type="http://schemas.openxmlformats.org/officeDocument/2006/relationships/notesSlide" Target="../notesSlides/notesSlide12.xml"/><Relationship Id="rId7" Type="http://schemas.openxmlformats.org/officeDocument/2006/relationships/image" Target="../media/image38.emf"/><Relationship Id="rId12" Type="http://schemas.openxmlformats.org/officeDocument/2006/relationships/oleObject" Target="../embeddings/oleObject19.bin"/><Relationship Id="rId17" Type="http://schemas.openxmlformats.org/officeDocument/2006/relationships/image" Target="../media/image27.jpg"/><Relationship Id="rId2" Type="http://schemas.openxmlformats.org/officeDocument/2006/relationships/slideLayout" Target="../slideLayouts/slideLayout2.xml"/><Relationship Id="rId16" Type="http://schemas.openxmlformats.org/officeDocument/2006/relationships/image" Target="../media/image20.jpg"/><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40.emf"/><Relationship Id="rId5" Type="http://schemas.openxmlformats.org/officeDocument/2006/relationships/image" Target="../media/image37.emf"/><Relationship Id="rId15" Type="http://schemas.openxmlformats.org/officeDocument/2006/relationships/image" Target="../media/image42.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9.emf"/><Relationship Id="rId1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3.emf"/><Relationship Id="rId4"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44.emf"/><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8.xml"/><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45.emf"/><Relationship Id="rId4" Type="http://schemas.openxmlformats.org/officeDocument/2006/relationships/oleObject" Target="../embeddings/oleObject25.bin"/><Relationship Id="rId9" Type="http://schemas.openxmlformats.org/officeDocument/2006/relationships/image" Target="../media/image43.e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9.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46.emf"/><Relationship Id="rId4" Type="http://schemas.openxmlformats.org/officeDocument/2006/relationships/oleObject" Target="../embeddings/oleObject28.bin"/><Relationship Id="rId9" Type="http://schemas.openxmlformats.org/officeDocument/2006/relationships/image" Target="../media/image48.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9.emf"/><Relationship Id="rId4"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51.emf"/><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3.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9.xml"/><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45.emf"/><Relationship Id="rId4" Type="http://schemas.openxmlformats.org/officeDocument/2006/relationships/oleObject" Target="../embeddings/oleObject36.bin"/><Relationship Id="rId9" Type="http://schemas.openxmlformats.org/officeDocument/2006/relationships/image" Target="../media/image43.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4.emf"/><Relationship Id="rId4" Type="http://schemas.openxmlformats.org/officeDocument/2006/relationships/oleObject" Target="../embeddings/oleObject40.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9.emf"/><Relationship Id="rId3" Type="http://schemas.openxmlformats.org/officeDocument/2006/relationships/notesSlide" Target="../notesSlides/notesSlide35.xml"/><Relationship Id="rId7" Type="http://schemas.openxmlformats.org/officeDocument/2006/relationships/image" Target="../media/image56.emf"/><Relationship Id="rId12"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42.bin"/><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7.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54.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4.emf"/><Relationship Id="rId3" Type="http://schemas.openxmlformats.org/officeDocument/2006/relationships/notesSlide" Target="../notesSlides/notesSlide41.xml"/><Relationship Id="rId7" Type="http://schemas.openxmlformats.org/officeDocument/2006/relationships/image" Target="../media/image61.emf"/><Relationship Id="rId12"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49.bin"/><Relationship Id="rId11" Type="http://schemas.openxmlformats.org/officeDocument/2006/relationships/image" Target="../media/image63.emf"/><Relationship Id="rId5" Type="http://schemas.openxmlformats.org/officeDocument/2006/relationships/image" Target="../media/image60.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2.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66.e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54.bin"/><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73.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0.emf"/><Relationship Id="rId5" Type="http://schemas.openxmlformats.org/officeDocument/2006/relationships/oleObject" Target="../embeddings/oleObject58.bin"/><Relationship Id="rId10" Type="http://schemas.openxmlformats.org/officeDocument/2006/relationships/image" Target="../media/image72.emf"/><Relationship Id="rId4" Type="http://schemas.openxmlformats.org/officeDocument/2006/relationships/image" Target="../media/image69.emf"/><Relationship Id="rId9" Type="http://schemas.openxmlformats.org/officeDocument/2006/relationships/oleObject" Target="../embeddings/oleObject60.bin"/></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78.wmf"/><Relationship Id="rId3" Type="http://schemas.openxmlformats.org/officeDocument/2006/relationships/notesSlide" Target="../notesSlides/notesSlide48.xml"/><Relationship Id="rId7" Type="http://schemas.openxmlformats.org/officeDocument/2006/relationships/image" Target="../media/image75.wmf"/><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2.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76.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3.emf"/><Relationship Id="rId18" Type="http://schemas.openxmlformats.org/officeDocument/2006/relationships/oleObject" Target="../embeddings/oleObject73.bin"/><Relationship Id="rId3" Type="http://schemas.openxmlformats.org/officeDocument/2006/relationships/notesSlide" Target="../notesSlides/notesSlide50.xml"/><Relationship Id="rId7" Type="http://schemas.openxmlformats.org/officeDocument/2006/relationships/image" Target="../media/image80.emf"/><Relationship Id="rId12" Type="http://schemas.openxmlformats.org/officeDocument/2006/relationships/oleObject" Target="../embeddings/oleObject70.bin"/><Relationship Id="rId17" Type="http://schemas.openxmlformats.org/officeDocument/2006/relationships/image" Target="../media/image85.emf"/><Relationship Id="rId2" Type="http://schemas.openxmlformats.org/officeDocument/2006/relationships/slideLayout" Target="../slideLayouts/slideLayout12.xml"/><Relationship Id="rId16" Type="http://schemas.openxmlformats.org/officeDocument/2006/relationships/oleObject" Target="../embeddings/oleObject72.bin"/><Relationship Id="rId1" Type="http://schemas.openxmlformats.org/officeDocument/2006/relationships/vmlDrawing" Target="../drawings/vmlDrawing27.vml"/><Relationship Id="rId6" Type="http://schemas.openxmlformats.org/officeDocument/2006/relationships/oleObject" Target="../embeddings/oleObject67.bin"/><Relationship Id="rId11" Type="http://schemas.openxmlformats.org/officeDocument/2006/relationships/image" Target="../media/image82.emf"/><Relationship Id="rId5" Type="http://schemas.openxmlformats.org/officeDocument/2006/relationships/image" Target="../media/image79.emf"/><Relationship Id="rId15" Type="http://schemas.openxmlformats.org/officeDocument/2006/relationships/image" Target="../media/image84.emf"/><Relationship Id="rId10" Type="http://schemas.openxmlformats.org/officeDocument/2006/relationships/oleObject" Target="../embeddings/oleObject69.bin"/><Relationship Id="rId19" Type="http://schemas.openxmlformats.org/officeDocument/2006/relationships/image" Target="../media/image86.emf"/><Relationship Id="rId4" Type="http://schemas.openxmlformats.org/officeDocument/2006/relationships/oleObject" Target="../embeddings/oleObject66.bin"/><Relationship Id="rId9" Type="http://schemas.openxmlformats.org/officeDocument/2006/relationships/image" Target="../media/image81.emf"/><Relationship Id="rId14" Type="http://schemas.openxmlformats.org/officeDocument/2006/relationships/oleObject" Target="../embeddings/oleObject71.bin"/></Relationships>
</file>

<file path=ppt/slides/_rels/slide7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9.emf"/><Relationship Id="rId5" Type="http://schemas.openxmlformats.org/officeDocument/2006/relationships/oleObject" Target="../embeddings/oleObject75.bin"/><Relationship Id="rId4" Type="http://schemas.openxmlformats.org/officeDocument/2006/relationships/image" Target="../media/image88.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90.e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78.bin"/><Relationship Id="rId5" Type="http://schemas.openxmlformats.org/officeDocument/2006/relationships/image" Target="../media/image91.emf"/><Relationship Id="rId4" Type="http://schemas.openxmlformats.org/officeDocument/2006/relationships/oleObject" Target="../embeddings/oleObject77.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93.emf"/></Relationships>
</file>

<file path=ppt/slides/_rels/slide83.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32.vml"/><Relationship Id="rId5" Type="http://schemas.openxmlformats.org/officeDocument/2006/relationships/image" Target="../media/image95.emf"/><Relationship Id="rId4" Type="http://schemas.openxmlformats.org/officeDocument/2006/relationships/oleObject" Target="../embeddings/oleObject80.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33.vml"/><Relationship Id="rId5" Type="http://schemas.openxmlformats.org/officeDocument/2006/relationships/image" Target="../media/image96.emf"/><Relationship Id="rId4" Type="http://schemas.openxmlformats.org/officeDocument/2006/relationships/oleObject" Target="../embeddings/oleObject81.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34.vm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35.vml"/><Relationship Id="rId6" Type="http://schemas.openxmlformats.org/officeDocument/2006/relationships/image" Target="../media/image98.emf"/><Relationship Id="rId5" Type="http://schemas.openxmlformats.org/officeDocument/2006/relationships/oleObject" Target="../embeddings/oleObject83.bin"/><Relationship Id="rId4" Type="http://schemas.openxmlformats.org/officeDocument/2006/relationships/notesSlide" Target="../notesSlides/notesSlide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slideLayout" Target="../slideLayouts/slideLayout7.xml"/><Relationship Id="rId7" Type="http://schemas.openxmlformats.org/officeDocument/2006/relationships/oleObject" Target="../embeddings/oleObject85.bin"/><Relationship Id="rId2" Type="http://schemas.openxmlformats.org/officeDocument/2006/relationships/tags" Target="../tags/tag7.xml"/><Relationship Id="rId1" Type="http://schemas.openxmlformats.org/officeDocument/2006/relationships/vmlDrawing" Target="../drawings/vmlDrawing36.vml"/><Relationship Id="rId6" Type="http://schemas.openxmlformats.org/officeDocument/2006/relationships/image" Target="../media/image99.emf"/><Relationship Id="rId5" Type="http://schemas.openxmlformats.org/officeDocument/2006/relationships/oleObject" Target="../embeddings/oleObject84.bin"/><Relationship Id="rId4" Type="http://schemas.openxmlformats.org/officeDocument/2006/relationships/notesSlide" Target="../notesSlides/notesSlide56.xml"/></Relationships>
</file>

<file path=ppt/slides/_rels/slide91.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slideLayout" Target="../slideLayouts/slideLayout7.xml"/><Relationship Id="rId7" Type="http://schemas.openxmlformats.org/officeDocument/2006/relationships/oleObject" Target="../embeddings/oleObject87.bin"/><Relationship Id="rId2" Type="http://schemas.openxmlformats.org/officeDocument/2006/relationships/tags" Target="../tags/tag8.xml"/><Relationship Id="rId1" Type="http://schemas.openxmlformats.org/officeDocument/2006/relationships/vmlDrawing" Target="../drawings/vmlDrawing37.vml"/><Relationship Id="rId6" Type="http://schemas.openxmlformats.org/officeDocument/2006/relationships/image" Target="../media/image101.emf"/><Relationship Id="rId5" Type="http://schemas.openxmlformats.org/officeDocument/2006/relationships/oleObject" Target="../embeddings/oleObject86.bin"/><Relationship Id="rId10" Type="http://schemas.openxmlformats.org/officeDocument/2006/relationships/image" Target="../media/image103.emf"/><Relationship Id="rId4" Type="http://schemas.openxmlformats.org/officeDocument/2006/relationships/notesSlide" Target="../notesSlides/notesSlide57.xml"/><Relationship Id="rId9" Type="http://schemas.openxmlformats.org/officeDocument/2006/relationships/oleObject" Target="../embeddings/oleObject88.bin"/></Relationships>
</file>

<file path=ppt/slides/_rels/slide92.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slideLayout" Target="../slideLayouts/slideLayout7.xml"/><Relationship Id="rId7" Type="http://schemas.openxmlformats.org/officeDocument/2006/relationships/oleObject" Target="../embeddings/oleObject90.bin"/><Relationship Id="rId2" Type="http://schemas.openxmlformats.org/officeDocument/2006/relationships/tags" Target="../tags/tag9.xml"/><Relationship Id="rId1" Type="http://schemas.openxmlformats.org/officeDocument/2006/relationships/vmlDrawing" Target="../drawings/vmlDrawing38.vml"/><Relationship Id="rId6" Type="http://schemas.openxmlformats.org/officeDocument/2006/relationships/image" Target="../media/image104.emf"/><Relationship Id="rId5" Type="http://schemas.openxmlformats.org/officeDocument/2006/relationships/oleObject" Target="../embeddings/oleObject89.bin"/><Relationship Id="rId4" Type="http://schemas.openxmlformats.org/officeDocument/2006/relationships/notesSlide" Target="../notesSlides/notesSlide58.xml"/></Relationships>
</file>

<file path=ppt/slides/_rels/slide93.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slideLayout" Target="../slideLayouts/slideLayout2.xml"/><Relationship Id="rId7" Type="http://schemas.openxmlformats.org/officeDocument/2006/relationships/oleObject" Target="../embeddings/oleObject92.bin"/><Relationship Id="rId2" Type="http://schemas.openxmlformats.org/officeDocument/2006/relationships/tags" Target="../tags/tag10.xml"/><Relationship Id="rId1" Type="http://schemas.openxmlformats.org/officeDocument/2006/relationships/vmlDrawing" Target="../drawings/vmlDrawing39.vml"/><Relationship Id="rId6" Type="http://schemas.openxmlformats.org/officeDocument/2006/relationships/image" Target="../media/image106.emf"/><Relationship Id="rId5" Type="http://schemas.openxmlformats.org/officeDocument/2006/relationships/oleObject" Target="../embeddings/oleObject91.bin"/><Relationship Id="rId4" Type="http://schemas.openxmlformats.org/officeDocument/2006/relationships/notesSlide" Target="../notesSlides/notesSlide59.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40.vml"/><Relationship Id="rId6" Type="http://schemas.openxmlformats.org/officeDocument/2006/relationships/image" Target="../media/image108.emf"/><Relationship Id="rId5" Type="http://schemas.openxmlformats.org/officeDocument/2006/relationships/oleObject" Target="../embeddings/oleObject93.bin"/><Relationship Id="rId4" Type="http://schemas.openxmlformats.org/officeDocument/2006/relationships/notesSlide" Target="../notesSlides/notesSlide60.xml"/></Relationships>
</file>

<file path=ppt/slides/_rels/slide95.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98.bin"/><Relationship Id="rId3" Type="http://schemas.openxmlformats.org/officeDocument/2006/relationships/slideLayout" Target="../slideLayouts/slideLayout2.xml"/><Relationship Id="rId7" Type="http://schemas.openxmlformats.org/officeDocument/2006/relationships/oleObject" Target="../embeddings/oleObject95.bin"/><Relationship Id="rId12" Type="http://schemas.openxmlformats.org/officeDocument/2006/relationships/image" Target="../media/image112.emf"/><Relationship Id="rId2" Type="http://schemas.openxmlformats.org/officeDocument/2006/relationships/tags" Target="../tags/tag12.xml"/><Relationship Id="rId16" Type="http://schemas.openxmlformats.org/officeDocument/2006/relationships/image" Target="../media/image114.emf"/><Relationship Id="rId1" Type="http://schemas.openxmlformats.org/officeDocument/2006/relationships/vmlDrawing" Target="../drawings/vmlDrawing41.vml"/><Relationship Id="rId6" Type="http://schemas.openxmlformats.org/officeDocument/2006/relationships/image" Target="../media/image109.e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10" Type="http://schemas.openxmlformats.org/officeDocument/2006/relationships/image" Target="../media/image111.emf"/><Relationship Id="rId4" Type="http://schemas.openxmlformats.org/officeDocument/2006/relationships/notesSlide" Target="../notesSlides/notesSlide61.xml"/><Relationship Id="rId9" Type="http://schemas.openxmlformats.org/officeDocument/2006/relationships/oleObject" Target="../embeddings/oleObject96.bin"/><Relationship Id="rId14" Type="http://schemas.openxmlformats.org/officeDocument/2006/relationships/image" Target="../media/image113.emf"/></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42.vml"/><Relationship Id="rId6" Type="http://schemas.openxmlformats.org/officeDocument/2006/relationships/image" Target="../media/image115.emf"/><Relationship Id="rId5" Type="http://schemas.openxmlformats.org/officeDocument/2006/relationships/oleObject" Target="../embeddings/oleObject100.bin"/><Relationship Id="rId4" Type="http://schemas.openxmlformats.org/officeDocument/2006/relationships/notesSlide" Target="../notesSlides/notesSlide62.xml"/></Relationships>
</file>

<file path=ppt/slides/_rels/slide97.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slideLayout" Target="../slideLayouts/slideLayout2.xml"/><Relationship Id="rId7" Type="http://schemas.openxmlformats.org/officeDocument/2006/relationships/oleObject" Target="../embeddings/oleObject102.bin"/><Relationship Id="rId2" Type="http://schemas.openxmlformats.org/officeDocument/2006/relationships/tags" Target="../tags/tag14.xml"/><Relationship Id="rId1" Type="http://schemas.openxmlformats.org/officeDocument/2006/relationships/vmlDrawing" Target="../drawings/vmlDrawing43.vml"/><Relationship Id="rId6" Type="http://schemas.openxmlformats.org/officeDocument/2006/relationships/image" Target="../media/image116.emf"/><Relationship Id="rId5" Type="http://schemas.openxmlformats.org/officeDocument/2006/relationships/oleObject" Target="../embeddings/oleObject101.bin"/><Relationship Id="rId4" Type="http://schemas.openxmlformats.org/officeDocument/2006/relationships/notesSlide" Target="../notesSlides/notesSlide63.xml"/></Relationships>
</file>

<file path=ppt/slides/_rels/slide98.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slideLayout" Target="../slideLayouts/slideLayout2.xml"/><Relationship Id="rId7" Type="http://schemas.openxmlformats.org/officeDocument/2006/relationships/oleObject" Target="../embeddings/oleObject104.bin"/><Relationship Id="rId12" Type="http://schemas.openxmlformats.org/officeDocument/2006/relationships/image" Target="../media/image121.emf"/><Relationship Id="rId2" Type="http://schemas.openxmlformats.org/officeDocument/2006/relationships/tags" Target="../tags/tag15.xml"/><Relationship Id="rId1" Type="http://schemas.openxmlformats.org/officeDocument/2006/relationships/vmlDrawing" Target="../drawings/vmlDrawing44.vml"/><Relationship Id="rId6" Type="http://schemas.openxmlformats.org/officeDocument/2006/relationships/image" Target="../media/image118.emf"/><Relationship Id="rId11" Type="http://schemas.openxmlformats.org/officeDocument/2006/relationships/oleObject" Target="../embeddings/oleObject106.bin"/><Relationship Id="rId5" Type="http://schemas.openxmlformats.org/officeDocument/2006/relationships/oleObject" Target="../embeddings/oleObject103.bin"/><Relationship Id="rId10" Type="http://schemas.openxmlformats.org/officeDocument/2006/relationships/image" Target="../media/image120.emf"/><Relationship Id="rId4" Type="http://schemas.openxmlformats.org/officeDocument/2006/relationships/notesSlide" Target="../notesSlides/notesSlide64.xml"/><Relationship Id="rId9" Type="http://schemas.openxmlformats.org/officeDocument/2006/relationships/oleObject" Target="../embeddings/oleObject105.bin"/></Relationships>
</file>

<file path=ppt/slides/_rels/slide99.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slideLayout" Target="../slideLayouts/slideLayout2.xml"/><Relationship Id="rId7" Type="http://schemas.openxmlformats.org/officeDocument/2006/relationships/oleObject" Target="../embeddings/oleObject108.bin"/><Relationship Id="rId2" Type="http://schemas.openxmlformats.org/officeDocument/2006/relationships/tags" Target="../tags/tag16.xml"/><Relationship Id="rId1" Type="http://schemas.openxmlformats.org/officeDocument/2006/relationships/vmlDrawing" Target="../drawings/vmlDrawing45.vml"/><Relationship Id="rId6" Type="http://schemas.openxmlformats.org/officeDocument/2006/relationships/image" Target="../media/image122.emf"/><Relationship Id="rId5" Type="http://schemas.openxmlformats.org/officeDocument/2006/relationships/oleObject" Target="../embeddings/oleObject107.bin"/><Relationship Id="rId10" Type="http://schemas.openxmlformats.org/officeDocument/2006/relationships/image" Target="../media/image124.emf"/><Relationship Id="rId4" Type="http://schemas.openxmlformats.org/officeDocument/2006/relationships/notesSlide" Target="../notesSlides/notesSlide65.xml"/><Relationship Id="rId9" Type="http://schemas.openxmlformats.org/officeDocument/2006/relationships/oleObject" Target="../embeddings/oleObject109.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BFBFBF"/>
                </a:solidFill>
              </a:rPr>
              <a:t>Categorical data</a:t>
            </a:r>
          </a:p>
          <a:p>
            <a:pPr lvl="2" eaLnBrk="1" hangingPunct="1"/>
            <a:r>
              <a:rPr lang="en-US" sz="2720" u="sng" dirty="0" smtClean="0">
                <a:solidFill>
                  <a:srgbClr val="BFBFBF"/>
                </a:solidFill>
              </a:rPr>
              <a:t>Model specification</a:t>
            </a:r>
          </a:p>
          <a:p>
            <a:pPr lvl="2" eaLnBrk="1" hangingPunct="1"/>
            <a:r>
              <a:rPr lang="en-US" sz="2720" u="sng" dirty="0" smtClean="0">
                <a:solidFill>
                  <a:srgbClr val="BFBFBF"/>
                </a:solidFill>
              </a:rPr>
              <a:t>Linear regression</a:t>
            </a:r>
          </a:p>
          <a:p>
            <a:pPr lvl="2" eaLnBrk="1" hangingPunct="1"/>
            <a:r>
              <a:rPr lang="en-US" sz="2720" u="sng" dirty="0" smtClean="0">
                <a:solidFill>
                  <a:srgbClr val="FFFF00"/>
                </a:solidFill>
              </a:rPr>
              <a:t>Logistic regression</a:t>
            </a:r>
            <a:endParaRPr lang="en-US" sz="2720" dirty="0">
              <a:solidFill>
                <a:srgbClr val="FFFF00"/>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221</a:t>
            </a:fld>
            <a:endParaRPr lang="en-US" sz="1680" dirty="0"/>
          </a:p>
        </p:txBody>
      </p:sp>
      <p:pic>
        <p:nvPicPr>
          <p:cNvPr id="2" name="Picture 1" descr="NextModel-vote-log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876800"/>
            <a:ext cx="5363626" cy="3162973"/>
          </a:xfrm>
          <a:prstGeom prst="rect">
            <a:avLst/>
          </a:prstGeom>
        </p:spPr>
      </p:pic>
    </p:spTree>
    <p:extLst>
      <p:ext uri="{BB962C8B-B14F-4D97-AF65-F5344CB8AC3E}">
        <p14:creationId xmlns:p14="http://schemas.microsoft.com/office/powerpoint/2010/main" val="197392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548640" y="0"/>
            <a:ext cx="9875520" cy="1371600"/>
          </a:xfrm>
        </p:spPr>
        <p:txBody>
          <a:bodyPr/>
          <a:lstStyle/>
          <a:p>
            <a:r>
              <a:rPr lang="en-US" dirty="0"/>
              <a:t>Logistic regression - 9</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78305BC-0D4D-414C-A26B-57A23C1F3F11}" type="slidenum">
              <a:rPr lang="en-US" sz="1440">
                <a:solidFill>
                  <a:srgbClr val="FFFFFF"/>
                </a:solidFill>
              </a:rPr>
              <a:pPr eaLnBrk="1" hangingPunct="1">
                <a:lnSpc>
                  <a:spcPct val="80000"/>
                </a:lnSpc>
              </a:pPr>
              <a:t>230</a:t>
            </a:fld>
            <a:endParaRPr lang="en-US" sz="1440" dirty="0">
              <a:solidFill>
                <a:srgbClr val="FFFFFF"/>
              </a:solidFill>
            </a:endParaRPr>
          </a:p>
        </p:txBody>
      </p:sp>
      <p:pic>
        <p:nvPicPr>
          <p:cNvPr id="12698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834640" y="1554480"/>
            <a:ext cx="5358809" cy="3200400"/>
          </a:xfrm>
          <a:solidFill>
            <a:schemeClr val="tx1"/>
          </a:solidFill>
        </p:spPr>
      </p:pic>
      <p:pic>
        <p:nvPicPr>
          <p:cNvPr id="1269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20" y="5029200"/>
            <a:ext cx="6782176" cy="25029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472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04932EC-1817-4517-8494-47F5096C0728}" type="slidenum">
              <a:rPr lang="en-US" altLang="en-US"/>
              <a:pPr>
                <a:defRPr/>
              </a:pPr>
              <a:t>320</a:t>
            </a:fld>
            <a:endParaRPr lang="en-US" altLang="en-US" dirty="0"/>
          </a:p>
        </p:txBody>
      </p:sp>
      <p:sp>
        <p:nvSpPr>
          <p:cNvPr id="104452" name="Rectangle 3"/>
          <p:cNvSpPr>
            <a:spLocks noGrp="1" noChangeArrowheads="1"/>
          </p:cNvSpPr>
          <p:nvPr>
            <p:ph type="body" idx="1"/>
          </p:nvPr>
        </p:nvSpPr>
        <p:spPr>
          <a:xfrm>
            <a:off x="548640" y="1695451"/>
            <a:ext cx="9875520" cy="5436870"/>
          </a:xfrm>
        </p:spPr>
        <p:txBody>
          <a:bodyPr/>
          <a:lstStyle/>
          <a:p>
            <a:pPr eaLnBrk="1" hangingPunct="1"/>
            <a:r>
              <a:rPr lang="en-US" dirty="0" smtClean="0">
                <a:latin typeface="+mj-lt"/>
              </a:rPr>
              <a:t>Conclusions?</a:t>
            </a:r>
          </a:p>
          <a:p>
            <a:pPr lvl="1" eaLnBrk="1" hangingPunct="1"/>
            <a:r>
              <a:rPr lang="en-US" dirty="0" smtClean="0">
                <a:latin typeface="+mj-lt"/>
              </a:rPr>
              <a:t>Cluster sampling increases the variance of estimates</a:t>
            </a:r>
          </a:p>
          <a:p>
            <a:pPr lvl="2" eaLnBrk="1" hangingPunct="1"/>
            <a:r>
              <a:rPr lang="en-US" dirty="0" smtClean="0">
                <a:latin typeface="+mj-lt"/>
              </a:rPr>
              <a:t>The increase depends on the degree to which elements within clusters resemble one another </a:t>
            </a:r>
            <a:r>
              <a:rPr lang="is-IS" dirty="0" smtClean="0">
                <a:latin typeface="+mj-lt"/>
              </a:rPr>
              <a:t>… for the variable under study</a:t>
            </a:r>
          </a:p>
          <a:p>
            <a:pPr lvl="2" eaLnBrk="1" hangingPunct="1"/>
            <a:r>
              <a:rPr lang="is-IS" dirty="0" smtClean="0">
                <a:latin typeface="+mj-lt"/>
              </a:rPr>
              <a:t>And it depends on how large the clusters are ... </a:t>
            </a:r>
            <a:r>
              <a:rPr lang="en-US" dirty="0">
                <a:latin typeface="+mj-lt"/>
              </a:rPr>
              <a:t>h</a:t>
            </a:r>
            <a:r>
              <a:rPr lang="is-IS" dirty="0" smtClean="0">
                <a:latin typeface="+mj-lt"/>
              </a:rPr>
              <a:t>ow many elements are selected per cluster on average</a:t>
            </a:r>
          </a:p>
          <a:p>
            <a:pPr eaLnBrk="1" hangingPunct="1"/>
            <a:r>
              <a:rPr lang="is-IS" dirty="0" smtClean="0">
                <a:latin typeface="+mj-lt"/>
              </a:rPr>
              <a:t>Variance estimation needs to take cluster sampling into account</a:t>
            </a:r>
            <a:endParaRPr lang="en-US" dirty="0" smtClean="0">
              <a:latin typeface="+mj-lt"/>
            </a:endParaRPr>
          </a:p>
        </p:txBody>
      </p:sp>
      <p:sp>
        <p:nvSpPr>
          <p:cNvPr id="12"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- 17</a:t>
            </a:r>
          </a:p>
        </p:txBody>
      </p:sp>
    </p:spTree>
    <p:custDataLst>
      <p:tags r:id="rId1"/>
    </p:custDataLst>
    <p:extLst>
      <p:ext uri="{BB962C8B-B14F-4D97-AF65-F5344CB8AC3E}">
        <p14:creationId xmlns:p14="http://schemas.microsoft.com/office/powerpoint/2010/main" val="20721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BFBFBF"/>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321</a:t>
            </a:fld>
            <a:endParaRPr lang="en-US" sz="1680" dirty="0"/>
          </a:p>
        </p:txBody>
      </p:sp>
      <p:pic>
        <p:nvPicPr>
          <p:cNvPr id="6" name="Picture 5" descr="halej.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190" y="4953000"/>
            <a:ext cx="4697730" cy="3030793"/>
          </a:xfrm>
          <a:prstGeom prst="rect">
            <a:avLst/>
          </a:prstGeom>
        </p:spPr>
      </p:pic>
    </p:spTree>
    <p:extLst>
      <p:ext uri="{BB962C8B-B14F-4D97-AF65-F5344CB8AC3E}">
        <p14:creationId xmlns:p14="http://schemas.microsoft.com/office/powerpoint/2010/main" val="374092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4D6EB3DF-9F11-4AE6-9D9D-80FFE6C942BB}" type="slidenum">
              <a:rPr lang="en-US">
                <a:latin typeface="Garamond" pitchFamily="18" charset="0"/>
                <a:ea typeface="ＭＳ Ｐゴシック" pitchFamily="34" charset="-128"/>
              </a:rPr>
              <a:pPr eaLnBrk="1" hangingPunct="1"/>
              <a:t>322</a:t>
            </a:fld>
            <a:endParaRPr lang="en-US" dirty="0">
              <a:latin typeface="Garamond" pitchFamily="18" charset="0"/>
              <a:ea typeface="ＭＳ Ｐゴシック" pitchFamily="34" charset="-128"/>
            </a:endParaRPr>
          </a:p>
        </p:txBody>
      </p:sp>
      <p:sp>
        <p:nvSpPr>
          <p:cNvPr id="113667" name="Rectangle 2"/>
          <p:cNvSpPr>
            <a:spLocks noGrp="1" noChangeArrowheads="1"/>
          </p:cNvSpPr>
          <p:nvPr>
            <p:ph type="title"/>
          </p:nvPr>
        </p:nvSpPr>
        <p:spPr>
          <a:xfrm>
            <a:off x="457200" y="274320"/>
            <a:ext cx="9326880" cy="1371600"/>
          </a:xfrm>
        </p:spPr>
        <p:txBody>
          <a:bodyPr/>
          <a:lstStyle/>
          <a:p>
            <a:pPr eaLnBrk="1" hangingPunct="1"/>
            <a:r>
              <a:rPr lang="en-US" dirty="0" smtClean="0">
                <a:ea typeface="ＭＳ Ｐゴシック" pitchFamily="34" charset="-128"/>
              </a:rPr>
              <a:t>Non-linear statistics - 1</a:t>
            </a:r>
          </a:p>
        </p:txBody>
      </p:sp>
      <p:sp>
        <p:nvSpPr>
          <p:cNvPr id="113668" name="Rectangle 3"/>
          <p:cNvSpPr>
            <a:spLocks noGrp="1" noChangeArrowheads="1"/>
          </p:cNvSpPr>
          <p:nvPr>
            <p:ph type="body" idx="1"/>
          </p:nvPr>
        </p:nvSpPr>
        <p:spPr>
          <a:xfrm>
            <a:off x="822960" y="1554480"/>
            <a:ext cx="9966960" cy="6217920"/>
          </a:xfrm>
        </p:spPr>
        <p:txBody>
          <a:bodyPr/>
          <a:lstStyle/>
          <a:p>
            <a:pPr eaLnBrk="1" hangingPunct="1">
              <a:lnSpc>
                <a:spcPct val="90000"/>
              </a:lnSpc>
            </a:pPr>
            <a:r>
              <a:rPr lang="en-US" dirty="0" smtClean="0">
                <a:ea typeface="ＭＳ Ｐゴシック" pitchFamily="34" charset="-128"/>
              </a:rPr>
              <a:t>Population clusters are unequal in size</a:t>
            </a:r>
          </a:p>
          <a:p>
            <a:pPr eaLnBrk="1" hangingPunct="1">
              <a:lnSpc>
                <a:spcPct val="90000"/>
              </a:lnSpc>
            </a:pPr>
            <a:r>
              <a:rPr lang="en-US" dirty="0" smtClean="0">
                <a:solidFill>
                  <a:srgbClr val="FFFFFF"/>
                </a:solidFill>
                <a:ea typeface="ＭＳ Ｐゴシック" pitchFamily="34" charset="-128"/>
              </a:rPr>
              <a:t>Size variation in population clusters passed on to sample clusters</a:t>
            </a:r>
          </a:p>
          <a:p>
            <a:pPr eaLnBrk="1" hangingPunct="1">
              <a:lnSpc>
                <a:spcPct val="90000"/>
              </a:lnSpc>
            </a:pPr>
            <a:r>
              <a:rPr lang="en-US" dirty="0" smtClean="0">
                <a:solidFill>
                  <a:srgbClr val="FFFFFF"/>
                </a:solidFill>
                <a:ea typeface="ＭＳ Ｐゴシック" pitchFamily="34" charset="-128"/>
              </a:rPr>
              <a:t>Lose control of sample size</a:t>
            </a:r>
          </a:p>
          <a:p>
            <a:pPr lvl="1" eaLnBrk="1" hangingPunct="1">
              <a:lnSpc>
                <a:spcPct val="90000"/>
              </a:lnSpc>
            </a:pPr>
            <a:r>
              <a:rPr lang="en-US" dirty="0" smtClean="0">
                <a:solidFill>
                  <a:srgbClr val="FFFFFF"/>
                </a:solidFill>
                <a:ea typeface="ＭＳ Ｐゴシック" pitchFamily="34" charset="-128"/>
              </a:rPr>
              <a:t>Difficult to obtain sample of a fixed target size</a:t>
            </a:r>
          </a:p>
          <a:p>
            <a:pPr lvl="1" eaLnBrk="1" hangingPunct="1">
              <a:lnSpc>
                <a:spcPct val="90000"/>
              </a:lnSpc>
            </a:pPr>
            <a:r>
              <a:rPr lang="en-US" dirty="0" smtClean="0">
                <a:solidFill>
                  <a:srgbClr val="FFFFFF"/>
                </a:solidFill>
                <a:ea typeface="ＭＳ Ｐゴシック" pitchFamily="34" charset="-128"/>
              </a:rPr>
              <a:t>Variation in size occurs across the sampling distribution</a:t>
            </a:r>
          </a:p>
          <a:p>
            <a:pPr lvl="1" eaLnBrk="1" hangingPunct="1">
              <a:lnSpc>
                <a:spcPct val="90000"/>
              </a:lnSpc>
            </a:pPr>
            <a:r>
              <a:rPr lang="en-US" dirty="0" smtClean="0">
                <a:solidFill>
                  <a:srgbClr val="FFFFFF"/>
                </a:solidFill>
                <a:ea typeface="ＭＳ Ｐゴシック" pitchFamily="34" charset="-128"/>
              </a:rPr>
              <a:t>Variation in size now needs to be part of variance estimation, even for a simple mean</a:t>
            </a:r>
          </a:p>
          <a:p>
            <a:pPr lvl="1" eaLnBrk="1" hangingPunct="1">
              <a:lnSpc>
                <a:spcPct val="90000"/>
              </a:lnSpc>
            </a:pPr>
            <a:endParaRPr lang="en-US" dirty="0" smtClean="0">
              <a:solidFill>
                <a:srgbClr val="FFFFFF"/>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6A2405A7-BE58-4388-9A90-D60C4C129110}" type="slidenum">
              <a:rPr lang="en-US">
                <a:latin typeface="Garamond" pitchFamily="18" charset="0"/>
                <a:ea typeface="ＭＳ Ｐゴシック" pitchFamily="34" charset="-128"/>
              </a:rPr>
              <a:pPr eaLnBrk="1" hangingPunct="1"/>
              <a:t>323</a:t>
            </a:fld>
            <a:endParaRPr lang="en-US" dirty="0">
              <a:latin typeface="Garamond" pitchFamily="18" charset="0"/>
              <a:ea typeface="ＭＳ Ｐゴシック" pitchFamily="34" charset="-128"/>
            </a:endParaRPr>
          </a:p>
        </p:txBody>
      </p:sp>
      <p:sp>
        <p:nvSpPr>
          <p:cNvPr id="88067" name="Rectangle 2"/>
          <p:cNvSpPr>
            <a:spLocks noGrp="1" noChangeArrowheads="1"/>
          </p:cNvSpPr>
          <p:nvPr>
            <p:ph type="title"/>
          </p:nvPr>
        </p:nvSpPr>
        <p:spPr>
          <a:xfrm>
            <a:off x="457200" y="27432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2</a:t>
            </a:r>
            <a:endParaRPr lang="en-US" b="1" dirty="0" smtClean="0">
              <a:ea typeface="ＭＳ Ｐゴシック" pitchFamily="34" charset="-128"/>
            </a:endParaRPr>
          </a:p>
        </p:txBody>
      </p:sp>
      <p:sp>
        <p:nvSpPr>
          <p:cNvPr id="88068" name="Rectangle 3"/>
          <p:cNvSpPr>
            <a:spLocks noGrp="1" noChangeArrowheads="1"/>
          </p:cNvSpPr>
          <p:nvPr>
            <p:ph type="body" idx="1"/>
          </p:nvPr>
        </p:nvSpPr>
        <p:spPr>
          <a:xfrm>
            <a:off x="548640" y="1737360"/>
            <a:ext cx="9326880" cy="6583680"/>
          </a:xfrm>
        </p:spPr>
        <p:txBody>
          <a:bodyPr/>
          <a:lstStyle/>
          <a:p>
            <a:pPr eaLnBrk="1" hangingPunct="1">
              <a:lnSpc>
                <a:spcPct val="90000"/>
              </a:lnSpc>
            </a:pPr>
            <a:r>
              <a:rPr lang="en-US" sz="3200" dirty="0" smtClean="0">
                <a:ea typeface="ＭＳ Ｐゴシック" pitchFamily="34" charset="-128"/>
              </a:rPr>
              <a:t>Sample size is a </a:t>
            </a:r>
            <a:r>
              <a:rPr lang="en-US" sz="3200" b="1" dirty="0" smtClean="0">
                <a:solidFill>
                  <a:srgbClr val="FFFF00"/>
                </a:solidFill>
                <a:ea typeface="ＭＳ Ｐゴシック" pitchFamily="34" charset="-128"/>
              </a:rPr>
              <a:t>random variable</a:t>
            </a:r>
          </a:p>
          <a:p>
            <a:pPr eaLnBrk="1" hangingPunct="1">
              <a:lnSpc>
                <a:spcPct val="90000"/>
              </a:lnSpc>
            </a:pPr>
            <a:endParaRPr lang="en-US" b="1" dirty="0" smtClean="0">
              <a:solidFill>
                <a:srgbClr val="FF0000"/>
              </a:solidFill>
              <a:ea typeface="ＭＳ Ｐゴシック" pitchFamily="34" charset="-128"/>
            </a:endParaRPr>
          </a:p>
          <a:p>
            <a:pPr lvl="1" eaLnBrk="1" hangingPunct="1">
              <a:lnSpc>
                <a:spcPct val="90000"/>
              </a:lnSpc>
            </a:pPr>
            <a:r>
              <a:rPr lang="en-US" sz="3840" dirty="0">
                <a:ea typeface="ＭＳ Ｐゴシック" pitchFamily="34" charset="-128"/>
              </a:rPr>
              <a:t>                      </a:t>
            </a:r>
            <a:r>
              <a:rPr lang="en-US" sz="2800" dirty="0">
                <a:ea typeface="ＭＳ Ｐゴシック" pitchFamily="34" charset="-128"/>
              </a:rPr>
              <a:t>is no longer appropriate</a:t>
            </a:r>
          </a:p>
          <a:p>
            <a:pPr lvl="1" eaLnBrk="1" hangingPunct="1">
              <a:lnSpc>
                <a:spcPct val="90000"/>
              </a:lnSpc>
            </a:pPr>
            <a:endParaRPr lang="en-US" sz="3840" dirty="0">
              <a:ea typeface="ＭＳ Ｐゴシック" pitchFamily="34" charset="-128"/>
            </a:endParaRPr>
          </a:p>
          <a:p>
            <a:pPr lvl="1" eaLnBrk="1" hangingPunct="1">
              <a:lnSpc>
                <a:spcPct val="90000"/>
              </a:lnSpc>
            </a:pPr>
            <a:r>
              <a:rPr lang="en-US" sz="2800" dirty="0">
                <a:ea typeface="ＭＳ Ｐゴシック" pitchFamily="34" charset="-128"/>
              </a:rPr>
              <a:t>A ratio </a:t>
            </a:r>
            <a:r>
              <a:rPr lang="en-US" sz="2800" dirty="0" smtClean="0">
                <a:ea typeface="ＭＳ Ｐゴシック" pitchFamily="34" charset="-128"/>
              </a:rPr>
              <a:t>mean             </a:t>
            </a:r>
            <a:r>
              <a:rPr lang="en-US" sz="2800" i="1" dirty="0" smtClean="0">
                <a:ea typeface="ＭＳ Ｐゴシック" pitchFamily="34" charset="-128"/>
              </a:rPr>
              <a:t>                         </a:t>
            </a:r>
            <a:r>
              <a:rPr lang="en-US" sz="2800" dirty="0">
                <a:ea typeface="ＭＳ Ｐゴシック" pitchFamily="34" charset="-128"/>
              </a:rPr>
              <a:t>is needed </a:t>
            </a:r>
          </a:p>
        </p:txBody>
      </p:sp>
      <p:graphicFrame>
        <p:nvGraphicFramePr>
          <p:cNvPr id="6" name="Object 6"/>
          <p:cNvGraphicFramePr>
            <a:graphicFrameLocks noChangeAspect="1"/>
          </p:cNvGraphicFramePr>
          <p:nvPr>
            <p:extLst>
              <p:ext uri="{D42A27DB-BD31-4B8C-83A1-F6EECF244321}">
                <p14:modId xmlns:p14="http://schemas.microsoft.com/office/powerpoint/2010/main" val="1357374639"/>
              </p:ext>
            </p:extLst>
          </p:nvPr>
        </p:nvGraphicFramePr>
        <p:xfrm>
          <a:off x="1882140" y="2209800"/>
          <a:ext cx="1729740" cy="1729740"/>
        </p:xfrm>
        <a:graphic>
          <a:graphicData uri="http://schemas.openxmlformats.org/presentationml/2006/ole">
            <mc:AlternateContent xmlns:mc="http://schemas.openxmlformats.org/markup-compatibility/2006">
              <mc:Choice xmlns:v="urn:schemas-microsoft-com:vml" Requires="v">
                <p:oleObj spid="_x0000_s582802" name="Equation" r:id="rId3" imgW="622300" imgH="622300" progId="Equation.DSMT4">
                  <p:embed/>
                </p:oleObj>
              </mc:Choice>
              <mc:Fallback>
                <p:oleObj name="Equation" r:id="rId3" imgW="622300" imgH="622300" progId="Equation.DSMT4">
                  <p:embed/>
                  <p:pic>
                    <p:nvPicPr>
                      <p:cNvPr id="0" name=""/>
                      <p:cNvPicPr>
                        <a:picLocks noChangeAspect="1" noChangeArrowheads="1"/>
                      </p:cNvPicPr>
                      <p:nvPr/>
                    </p:nvPicPr>
                    <p:blipFill>
                      <a:blip r:embed="rId4"/>
                      <a:srcRect/>
                      <a:stretch>
                        <a:fillRect/>
                      </a:stretch>
                    </p:blipFill>
                    <p:spPr bwMode="auto">
                      <a:xfrm>
                        <a:off x="1882140" y="2209800"/>
                        <a:ext cx="1729740" cy="1729740"/>
                      </a:xfrm>
                      <a:prstGeom prst="rect">
                        <a:avLst/>
                      </a:prstGeom>
                      <a:noFill/>
                      <a:effectLs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6628592"/>
              </p:ext>
            </p:extLst>
          </p:nvPr>
        </p:nvGraphicFramePr>
        <p:xfrm>
          <a:off x="3733800" y="3352800"/>
          <a:ext cx="2394857" cy="1676400"/>
        </p:xfrm>
        <a:graphic>
          <a:graphicData uri="http://schemas.openxmlformats.org/presentationml/2006/ole">
            <mc:AlternateContent xmlns:mc="http://schemas.openxmlformats.org/markup-compatibility/2006">
              <mc:Choice xmlns:v="urn:schemas-microsoft-com:vml" Requires="v">
                <p:oleObj spid="_x0000_s582803" name="Equation" r:id="rId5" imgW="889000" imgH="622300" progId="Equation.DSMT4">
                  <p:embed/>
                </p:oleObj>
              </mc:Choice>
              <mc:Fallback>
                <p:oleObj name="Equation" r:id="rId5" imgW="889000" imgH="622300" progId="Equation.DSMT4">
                  <p:embed/>
                  <p:pic>
                    <p:nvPicPr>
                      <p:cNvPr id="0" name=""/>
                      <p:cNvPicPr>
                        <a:picLocks noChangeAspect="1" noChangeArrowheads="1"/>
                      </p:cNvPicPr>
                      <p:nvPr/>
                    </p:nvPicPr>
                    <p:blipFill>
                      <a:blip r:embed="rId6"/>
                      <a:srcRect/>
                      <a:stretch>
                        <a:fillRect/>
                      </a:stretch>
                    </p:blipFill>
                    <p:spPr bwMode="auto">
                      <a:xfrm>
                        <a:off x="3733800" y="3352800"/>
                        <a:ext cx="2394857" cy="1676400"/>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3490287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324</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Recall also that probabilities of selection can vary by stratum (</a:t>
            </a:r>
            <a:r>
              <a:rPr lang="en-US" i="1" dirty="0" smtClean="0">
                <a:ea typeface="ＭＳ Ｐゴシック" pitchFamily="34" charset="-128"/>
              </a:rPr>
              <a:t>h</a:t>
            </a:r>
            <a:r>
              <a:rPr lang="en-US" dirty="0" smtClean="0">
                <a:ea typeface="ＭＳ Ｐゴシック" pitchFamily="34" charset="-128"/>
              </a:rPr>
              <a:t>), cluster (   ), and element (    ) -- </a:t>
            </a:r>
          </a:p>
          <a:p>
            <a:pPr eaLnBrk="1" hangingPunct="1"/>
            <a:r>
              <a:rPr lang="en-US" dirty="0" smtClean="0">
                <a:solidFill>
                  <a:srgbClr val="FFFF00"/>
                </a:solidFill>
                <a:ea typeface="ＭＳ Ｐゴシック" pitchFamily="34" charset="-128"/>
              </a:rPr>
              <a:t>Compensatory weight</a:t>
            </a:r>
            <a:r>
              <a:rPr lang="en-US" dirty="0" smtClean="0">
                <a:ea typeface="ＭＳ Ｐゴシック" pitchFamily="34" charset="-128"/>
              </a:rPr>
              <a:t>:</a:t>
            </a:r>
          </a:p>
          <a:p>
            <a:pPr eaLnBrk="1" hangingPunct="1"/>
            <a:r>
              <a:rPr lang="en-US" dirty="0" smtClean="0">
                <a:ea typeface="ＭＳ Ｐゴシック" pitchFamily="34" charset="-128"/>
              </a:rPr>
              <a:t>And compensatory estimate: </a:t>
            </a:r>
          </a:p>
        </p:txBody>
      </p:sp>
      <p:graphicFrame>
        <p:nvGraphicFramePr>
          <p:cNvPr id="115717" name="Object 4"/>
          <p:cNvGraphicFramePr>
            <a:graphicFrameLocks noChangeAspect="1"/>
          </p:cNvGraphicFramePr>
          <p:nvPr>
            <p:extLst>
              <p:ext uri="{D42A27DB-BD31-4B8C-83A1-F6EECF244321}">
                <p14:modId xmlns:p14="http://schemas.microsoft.com/office/powerpoint/2010/main" val="593080067"/>
              </p:ext>
            </p:extLst>
          </p:nvPr>
        </p:nvGraphicFramePr>
        <p:xfrm>
          <a:off x="5638800" y="3566161"/>
          <a:ext cx="3497256" cy="855344"/>
        </p:xfrm>
        <a:graphic>
          <a:graphicData uri="http://schemas.openxmlformats.org/presentationml/2006/ole">
            <mc:AlternateContent xmlns:mc="http://schemas.openxmlformats.org/markup-compatibility/2006">
              <mc:Choice xmlns:v="urn:schemas-microsoft-com:vml" Requires="v">
                <p:oleObj spid="_x0000_s575839" name="Equation" r:id="rId3" imgW="1143000" imgH="279400" progId="Equation.DSMT4">
                  <p:embed/>
                </p:oleObj>
              </mc:Choice>
              <mc:Fallback>
                <p:oleObj name="Equation" r:id="rId3" imgW="1143000" imgH="279400" progId="Equation.DSMT4">
                  <p:embed/>
                  <p:pic>
                    <p:nvPicPr>
                      <p:cNvPr id="0" name=""/>
                      <p:cNvPicPr>
                        <a:picLocks noChangeAspect="1" noChangeArrowheads="1"/>
                      </p:cNvPicPr>
                      <p:nvPr/>
                    </p:nvPicPr>
                    <p:blipFill>
                      <a:blip r:embed="rId4"/>
                      <a:srcRect/>
                      <a:stretch>
                        <a:fillRect/>
                      </a:stretch>
                    </p:blipFill>
                    <p:spPr bwMode="auto">
                      <a:xfrm>
                        <a:off x="5638800" y="3566161"/>
                        <a:ext cx="3497256" cy="855344"/>
                      </a:xfrm>
                      <a:prstGeom prst="rect">
                        <a:avLst/>
                      </a:prstGeom>
                      <a:noFill/>
                      <a:effectLst/>
                      <a:extLst/>
                    </p:spPr>
                  </p:pic>
                </p:oleObj>
              </mc:Fallback>
            </mc:AlternateContent>
          </a:graphicData>
        </a:graphic>
      </p:graphicFrame>
      <p:graphicFrame>
        <p:nvGraphicFramePr>
          <p:cNvPr id="115718" name="Object 5"/>
          <p:cNvGraphicFramePr>
            <a:graphicFrameLocks noChangeAspect="1"/>
          </p:cNvGraphicFramePr>
          <p:nvPr>
            <p:extLst>
              <p:ext uri="{D42A27DB-BD31-4B8C-83A1-F6EECF244321}">
                <p14:modId xmlns:p14="http://schemas.microsoft.com/office/powerpoint/2010/main" val="3033863082"/>
              </p:ext>
            </p:extLst>
          </p:nvPr>
        </p:nvGraphicFramePr>
        <p:xfrm>
          <a:off x="2377441" y="2908936"/>
          <a:ext cx="1624964" cy="725804"/>
        </p:xfrm>
        <a:graphic>
          <a:graphicData uri="http://schemas.openxmlformats.org/presentationml/2006/ole">
            <mc:AlternateContent xmlns:mc="http://schemas.openxmlformats.org/markup-compatibility/2006">
              <mc:Choice xmlns:v="urn:schemas-microsoft-com:vml" Requires="v">
                <p:oleObj spid="_x0000_s575840"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2377441" y="2908936"/>
                        <a:ext cx="1624964" cy="72580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9" name="Object 6"/>
          <p:cNvGraphicFramePr>
            <a:graphicFrameLocks noChangeAspect="1"/>
          </p:cNvGraphicFramePr>
          <p:nvPr>
            <p:extLst>
              <p:ext uri="{D42A27DB-BD31-4B8C-83A1-F6EECF244321}">
                <p14:modId xmlns:p14="http://schemas.microsoft.com/office/powerpoint/2010/main" val="3069262679"/>
              </p:ext>
            </p:extLst>
          </p:nvPr>
        </p:nvGraphicFramePr>
        <p:xfrm>
          <a:off x="6638544" y="2505456"/>
          <a:ext cx="457200" cy="419100"/>
        </p:xfrm>
        <a:graphic>
          <a:graphicData uri="http://schemas.openxmlformats.org/presentationml/2006/ole">
            <mc:AlternateContent xmlns:mc="http://schemas.openxmlformats.org/markup-compatibility/2006">
              <mc:Choice xmlns:v="urn:schemas-microsoft-com:vml" Requires="v">
                <p:oleObj spid="_x0000_s575841" name="Equation" r:id="rId7" imgW="152400" imgH="139700" progId="Equation.DSMT4">
                  <p:embed/>
                </p:oleObj>
              </mc:Choice>
              <mc:Fallback>
                <p:oleObj name="Equation" r:id="rId7" imgW="152400" imgH="139700" progId="Equation.DSMT4">
                  <p:embed/>
                  <p:pic>
                    <p:nvPicPr>
                      <p:cNvPr id="0" name=""/>
                      <p:cNvPicPr>
                        <a:picLocks noChangeAspect="1" noChangeArrowheads="1"/>
                      </p:cNvPicPr>
                      <p:nvPr/>
                    </p:nvPicPr>
                    <p:blipFill>
                      <a:blip r:embed="rId8"/>
                      <a:srcRect/>
                      <a:stretch>
                        <a:fillRect/>
                      </a:stretch>
                    </p:blipFill>
                    <p:spPr bwMode="auto">
                      <a:xfrm>
                        <a:off x="6638544" y="2505456"/>
                        <a:ext cx="457200" cy="419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20" name="Object 7"/>
          <p:cNvGraphicFramePr>
            <a:graphicFrameLocks noChangeAspect="1"/>
          </p:cNvGraphicFramePr>
          <p:nvPr>
            <p:extLst>
              <p:ext uri="{D42A27DB-BD31-4B8C-83A1-F6EECF244321}">
                <p14:modId xmlns:p14="http://schemas.microsoft.com/office/powerpoint/2010/main" val="3273704849"/>
              </p:ext>
            </p:extLst>
          </p:nvPr>
        </p:nvGraphicFramePr>
        <p:xfrm>
          <a:off x="1253491" y="3048000"/>
          <a:ext cx="377190" cy="550546"/>
        </p:xfrm>
        <a:graphic>
          <a:graphicData uri="http://schemas.openxmlformats.org/presentationml/2006/ole">
            <mc:AlternateContent xmlns:mc="http://schemas.openxmlformats.org/markup-compatibility/2006">
              <mc:Choice xmlns:v="urn:schemas-microsoft-com:vml" Requires="v">
                <p:oleObj spid="_x0000_s575842" name="Equation" r:id="rId9" imgW="139700" imgH="203200" progId="Equation.DSMT4">
                  <p:embed/>
                </p:oleObj>
              </mc:Choice>
              <mc:Fallback>
                <p:oleObj name="Equation" r:id="rId9" imgW="139700" imgH="203200" progId="Equation.DSMT4">
                  <p:embed/>
                  <p:pic>
                    <p:nvPicPr>
                      <p:cNvPr id="0" name=""/>
                      <p:cNvPicPr>
                        <a:picLocks noChangeAspect="1" noChangeArrowheads="1"/>
                      </p:cNvPicPr>
                      <p:nvPr/>
                    </p:nvPicPr>
                    <p:blipFill>
                      <a:blip r:embed="rId10"/>
                      <a:srcRect/>
                      <a:stretch>
                        <a:fillRect/>
                      </a:stretch>
                    </p:blipFill>
                    <p:spPr bwMode="auto">
                      <a:xfrm>
                        <a:off x="1253491" y="3048000"/>
                        <a:ext cx="377190" cy="55054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65348665"/>
              </p:ext>
            </p:extLst>
          </p:nvPr>
        </p:nvGraphicFramePr>
        <p:xfrm>
          <a:off x="1104900" y="4518025"/>
          <a:ext cx="7505700" cy="2705100"/>
        </p:xfrm>
        <a:graphic>
          <a:graphicData uri="http://schemas.openxmlformats.org/presentationml/2006/ole">
            <mc:AlternateContent xmlns:mc="http://schemas.openxmlformats.org/markup-compatibility/2006">
              <mc:Choice xmlns:v="urn:schemas-microsoft-com:vml" Requires="v">
                <p:oleObj spid="_x0000_s575843" name="Equation" r:id="rId11" imgW="2501900" imgH="901700" progId="Equation.DSMT4">
                  <p:embed/>
                </p:oleObj>
              </mc:Choice>
              <mc:Fallback>
                <p:oleObj name="Equation" r:id="rId11" imgW="2501900" imgH="901700" progId="Equation.DSMT4">
                  <p:embed/>
                  <p:pic>
                    <p:nvPicPr>
                      <p:cNvPr id="0" name=""/>
                      <p:cNvPicPr>
                        <a:picLocks noChangeAspect="1" noChangeArrowheads="1"/>
                      </p:cNvPicPr>
                      <p:nvPr/>
                    </p:nvPicPr>
                    <p:blipFill>
                      <a:blip r:embed="rId12"/>
                      <a:srcRect/>
                      <a:stretch>
                        <a:fillRect/>
                      </a:stretch>
                    </p:blipFill>
                    <p:spPr bwMode="auto">
                      <a:xfrm>
                        <a:off x="1104900" y="4518025"/>
                        <a:ext cx="7505700" cy="2705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325</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Composed of two linear statistics:</a:t>
            </a:r>
          </a:p>
        </p:txBody>
      </p:sp>
      <p:graphicFrame>
        <p:nvGraphicFramePr>
          <p:cNvPr id="11" name="Object 7"/>
          <p:cNvGraphicFramePr>
            <a:graphicFrameLocks noChangeAspect="1"/>
          </p:cNvGraphicFramePr>
          <p:nvPr>
            <p:extLst>
              <p:ext uri="{D42A27DB-BD31-4B8C-83A1-F6EECF244321}">
                <p14:modId xmlns:p14="http://schemas.microsoft.com/office/powerpoint/2010/main" val="3953065114"/>
              </p:ext>
            </p:extLst>
          </p:nvPr>
        </p:nvGraphicFramePr>
        <p:xfrm>
          <a:off x="2190750" y="2765425"/>
          <a:ext cx="4767263" cy="1371600"/>
        </p:xfrm>
        <a:graphic>
          <a:graphicData uri="http://schemas.openxmlformats.org/presentationml/2006/ole">
            <mc:AlternateContent xmlns:mc="http://schemas.openxmlformats.org/markup-compatibility/2006">
              <mc:Choice xmlns:v="urn:schemas-microsoft-com:vml" Requires="v">
                <p:oleObj spid="_x0000_s751686" name="Equation" r:id="rId3" imgW="1638300" imgH="482600" progId="Equation.DSMT4">
                  <p:embed/>
                </p:oleObj>
              </mc:Choice>
              <mc:Fallback>
                <p:oleObj name="Equation" r:id="rId3" imgW="1638300" imgH="482600" progId="Equation.DSMT4">
                  <p:embed/>
                  <p:pic>
                    <p:nvPicPr>
                      <p:cNvPr id="0" name=""/>
                      <p:cNvPicPr>
                        <a:picLocks noChangeAspect="1" noChangeArrowheads="1"/>
                      </p:cNvPicPr>
                      <p:nvPr/>
                    </p:nvPicPr>
                    <p:blipFill>
                      <a:blip r:embed="rId4"/>
                      <a:srcRect/>
                      <a:stretch>
                        <a:fillRect/>
                      </a:stretch>
                    </p:blipFill>
                    <p:spPr bwMode="auto">
                      <a:xfrm>
                        <a:off x="2190750" y="2765425"/>
                        <a:ext cx="4767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2246810048"/>
              </p:ext>
            </p:extLst>
          </p:nvPr>
        </p:nvGraphicFramePr>
        <p:xfrm>
          <a:off x="1095375" y="4391025"/>
          <a:ext cx="7253288" cy="1603375"/>
        </p:xfrm>
        <a:graphic>
          <a:graphicData uri="http://schemas.openxmlformats.org/presentationml/2006/ole">
            <mc:AlternateContent xmlns:mc="http://schemas.openxmlformats.org/markup-compatibility/2006">
              <mc:Choice xmlns:v="urn:schemas-microsoft-com:vml" Requires="v">
                <p:oleObj spid="_x0000_s751687" name="Equation" r:id="rId5" imgW="3149600" imgH="711200" progId="Equation.DSMT4">
                  <p:embed/>
                </p:oleObj>
              </mc:Choice>
              <mc:Fallback>
                <p:oleObj name="Equation" r:id="rId5" imgW="3149600" imgH="711200" progId="Equation.DSMT4">
                  <p:embed/>
                  <p:pic>
                    <p:nvPicPr>
                      <p:cNvPr id="0" name=""/>
                      <p:cNvPicPr>
                        <a:picLocks noChangeAspect="1" noChangeArrowheads="1"/>
                      </p:cNvPicPr>
                      <p:nvPr/>
                    </p:nvPicPr>
                    <p:blipFill>
                      <a:blip r:embed="rId6"/>
                      <a:srcRect/>
                      <a:stretch>
                        <a:fillRect/>
                      </a:stretch>
                    </p:blipFill>
                    <p:spPr bwMode="auto">
                      <a:xfrm>
                        <a:off x="1095375" y="4391025"/>
                        <a:ext cx="72532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8313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326</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Also consider ratios of two variables:</a:t>
            </a:r>
          </a:p>
        </p:txBody>
      </p:sp>
      <p:graphicFrame>
        <p:nvGraphicFramePr>
          <p:cNvPr id="8" name="Object 6"/>
          <p:cNvGraphicFramePr>
            <a:graphicFrameLocks noChangeAspect="1"/>
          </p:cNvGraphicFramePr>
          <p:nvPr>
            <p:extLst>
              <p:ext uri="{D42A27DB-BD31-4B8C-83A1-F6EECF244321}">
                <p14:modId xmlns:p14="http://schemas.microsoft.com/office/powerpoint/2010/main" val="401690349"/>
              </p:ext>
            </p:extLst>
          </p:nvPr>
        </p:nvGraphicFramePr>
        <p:xfrm>
          <a:off x="1103313" y="2362200"/>
          <a:ext cx="3495675" cy="1895475"/>
        </p:xfrm>
        <a:graphic>
          <a:graphicData uri="http://schemas.openxmlformats.org/presentationml/2006/ole">
            <mc:AlternateContent xmlns:mc="http://schemas.openxmlformats.org/markup-compatibility/2006">
              <mc:Choice xmlns:v="urn:schemas-microsoft-com:vml" Requires="v">
                <p:oleObj spid="_x0000_s752679" name="Equation" r:id="rId3" imgW="1689100" imgH="939800" progId="Equation.DSMT4">
                  <p:embed/>
                </p:oleObj>
              </mc:Choice>
              <mc:Fallback>
                <p:oleObj name="Equation" r:id="rId3" imgW="1689100" imgH="939800" progId="Equation.DSMT4">
                  <p:embed/>
                  <p:pic>
                    <p:nvPicPr>
                      <p:cNvPr id="0" name=""/>
                      <p:cNvPicPr>
                        <a:picLocks noChangeAspect="1" noChangeArrowheads="1"/>
                      </p:cNvPicPr>
                      <p:nvPr/>
                    </p:nvPicPr>
                    <p:blipFill>
                      <a:blip r:embed="rId4"/>
                      <a:srcRect/>
                      <a:stretch>
                        <a:fillRect/>
                      </a:stretch>
                    </p:blipFill>
                    <p:spPr bwMode="auto">
                      <a:xfrm>
                        <a:off x="1103313" y="2362200"/>
                        <a:ext cx="34956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077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327</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There are contrasts of subpopulation estimates as well:</a:t>
            </a:r>
          </a:p>
        </p:txBody>
      </p:sp>
      <p:graphicFrame>
        <p:nvGraphicFramePr>
          <p:cNvPr id="7" name="Object 3"/>
          <p:cNvGraphicFramePr>
            <a:graphicFrameLocks noChangeAspect="1"/>
          </p:cNvGraphicFramePr>
          <p:nvPr>
            <p:extLst>
              <p:ext uri="{D42A27DB-BD31-4B8C-83A1-F6EECF244321}">
                <p14:modId xmlns:p14="http://schemas.microsoft.com/office/powerpoint/2010/main" val="2146558897"/>
              </p:ext>
            </p:extLst>
          </p:nvPr>
        </p:nvGraphicFramePr>
        <p:xfrm>
          <a:off x="1322388" y="2982913"/>
          <a:ext cx="7566025" cy="4273550"/>
        </p:xfrm>
        <a:graphic>
          <a:graphicData uri="http://schemas.openxmlformats.org/presentationml/2006/ole">
            <mc:AlternateContent xmlns:mc="http://schemas.openxmlformats.org/markup-compatibility/2006">
              <mc:Choice xmlns:v="urn:schemas-microsoft-com:vml" Requires="v">
                <p:oleObj spid="_x0000_s753703" name="Equation" r:id="rId3" imgW="3556000" imgH="1651000" progId="Equation.DSMT4">
                  <p:embed/>
                </p:oleObj>
              </mc:Choice>
              <mc:Fallback>
                <p:oleObj name="Equation" r:id="rId3" imgW="3556000" imgH="1651000" progId="Equation.DSMT4">
                  <p:embed/>
                  <p:pic>
                    <p:nvPicPr>
                      <p:cNvPr id="0" name=""/>
                      <p:cNvPicPr>
                        <a:picLocks noChangeAspect="1" noChangeArrowheads="1"/>
                      </p:cNvPicPr>
                      <p:nvPr/>
                    </p:nvPicPr>
                    <p:blipFill>
                      <a:blip r:embed="rId4"/>
                      <a:srcRect/>
                      <a:stretch>
                        <a:fillRect/>
                      </a:stretch>
                    </p:blipFill>
                    <p:spPr bwMode="auto">
                      <a:xfrm>
                        <a:off x="1322388" y="2982913"/>
                        <a:ext cx="7566025" cy="427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9674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328</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18288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4</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822960" y="1280160"/>
            <a:ext cx="9326880" cy="4937760"/>
          </a:xfrm>
        </p:spPr>
        <p:txBody>
          <a:bodyPr/>
          <a:lstStyle/>
          <a:p>
            <a:pPr eaLnBrk="1" hangingPunct="1"/>
            <a:r>
              <a:rPr lang="en-US" dirty="0" smtClean="0">
                <a:ea typeface="ＭＳ Ｐゴシック" pitchFamily="34" charset="-128"/>
              </a:rPr>
              <a:t>Two principle problems with ratio means:</a:t>
            </a:r>
          </a:p>
          <a:p>
            <a:pPr lvl="1" eaLnBrk="1" hangingPunct="1"/>
            <a:r>
              <a:rPr lang="en-US" sz="3840" dirty="0">
                <a:solidFill>
                  <a:srgbClr val="FFFF00"/>
                </a:solidFill>
                <a:ea typeface="ＭＳ Ｐゴシック" pitchFamily="34" charset="-128"/>
              </a:rPr>
              <a:t>Biased</a:t>
            </a:r>
            <a:r>
              <a:rPr lang="en-US" sz="3840" dirty="0">
                <a:solidFill>
                  <a:srgbClr val="FF0000"/>
                </a:solidFill>
                <a:ea typeface="ＭＳ Ｐゴシック" pitchFamily="34" charset="-128"/>
              </a:rPr>
              <a:t> </a:t>
            </a:r>
            <a:r>
              <a:rPr lang="en-US" sz="3840" dirty="0">
                <a:ea typeface="ＭＳ Ｐゴシック" pitchFamily="34" charset="-128"/>
              </a:rPr>
              <a:t>for the overall population mean</a:t>
            </a:r>
          </a:p>
          <a:p>
            <a:pPr lvl="1" eaLnBrk="1" hangingPunct="1"/>
            <a:r>
              <a:rPr lang="en-US" sz="3840" dirty="0">
                <a:ea typeface="ＭＳ Ｐゴシック" pitchFamily="34" charset="-128"/>
              </a:rPr>
              <a:t>The </a:t>
            </a:r>
            <a:r>
              <a:rPr lang="en-US" sz="3840" dirty="0">
                <a:solidFill>
                  <a:srgbClr val="FFFF00"/>
                </a:solidFill>
                <a:ea typeface="ＭＳ Ｐゴシック" pitchFamily="34" charset="-128"/>
              </a:rPr>
              <a:t>variance of the ratio mean is not known exactly </a:t>
            </a:r>
            <a:r>
              <a:rPr lang="en-US" sz="3840" dirty="0">
                <a:ea typeface="ＭＳ Ｐゴシック" pitchFamily="34" charset="-128"/>
              </a:rPr>
              <a:t>(except for some special designs)</a:t>
            </a:r>
          </a:p>
          <a:p>
            <a:pPr eaLnBrk="1" hangingPunct="1"/>
            <a:r>
              <a:rPr lang="en-US" dirty="0" smtClean="0">
                <a:ea typeface="ＭＳ Ｐゴシック" pitchFamily="34" charset="-128"/>
              </a:rPr>
              <a:t>Fortunately, the bias is relatively small, under certain common conditions</a:t>
            </a:r>
          </a:p>
          <a:p>
            <a:pPr eaLnBrk="1" hangingPunct="1"/>
            <a:r>
              <a:rPr lang="en-US" dirty="0" smtClean="0">
                <a:ea typeface="ＭＳ Ｐゴシック" pitchFamily="34" charset="-128"/>
              </a:rPr>
              <a:t>Estimating the variance is more challenging</a:t>
            </a:r>
          </a:p>
        </p:txBody>
      </p:sp>
    </p:spTree>
    <p:extLst>
      <p:ext uri="{BB962C8B-B14F-4D97-AF65-F5344CB8AC3E}">
        <p14:creationId xmlns:p14="http://schemas.microsoft.com/office/powerpoint/2010/main" val="308114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329</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5</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365760" y="1188720"/>
            <a:ext cx="9326880" cy="4937760"/>
          </a:xfrm>
        </p:spPr>
        <p:txBody>
          <a:bodyPr/>
          <a:lstStyle/>
          <a:p>
            <a:pPr eaLnBrk="1" hangingPunct="1"/>
            <a:r>
              <a:rPr lang="en-US" dirty="0" smtClean="0">
                <a:ea typeface="ＭＳ Ｐゴシック" pitchFamily="34" charset="-128"/>
              </a:rPr>
              <a:t>For means, proportions, &amp; ratios </a:t>
            </a:r>
            <a:r>
              <a:rPr lang="is-IS" dirty="0" smtClean="0">
                <a:ea typeface="ＭＳ Ｐゴシック" pitchFamily="34" charset="-128"/>
              </a:rPr>
              <a:t>…</a:t>
            </a:r>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Use </a:t>
            </a:r>
          </a:p>
        </p:txBody>
      </p:sp>
      <p:graphicFrame>
        <p:nvGraphicFramePr>
          <p:cNvPr id="89093" name="Object 4"/>
          <p:cNvGraphicFramePr>
            <a:graphicFrameLocks noChangeAspect="1"/>
          </p:cNvGraphicFramePr>
          <p:nvPr>
            <p:extLst>
              <p:ext uri="{D42A27DB-BD31-4B8C-83A1-F6EECF244321}">
                <p14:modId xmlns:p14="http://schemas.microsoft.com/office/powerpoint/2010/main" val="4259647597"/>
              </p:ext>
            </p:extLst>
          </p:nvPr>
        </p:nvGraphicFramePr>
        <p:xfrm>
          <a:off x="914400" y="1645920"/>
          <a:ext cx="8433434" cy="4585336"/>
        </p:xfrm>
        <a:graphic>
          <a:graphicData uri="http://schemas.openxmlformats.org/presentationml/2006/ole">
            <mc:AlternateContent xmlns:mc="http://schemas.openxmlformats.org/markup-compatibility/2006">
              <mc:Choice xmlns:v="urn:schemas-microsoft-com:vml" Requires="v">
                <p:oleObj spid="_x0000_s583828" name="Equation" r:id="rId3" imgW="3340100" imgH="1816100" progId="Equation.DSMT4">
                  <p:embed/>
                </p:oleObj>
              </mc:Choice>
              <mc:Fallback>
                <p:oleObj name="Equation" r:id="rId3" imgW="3340100" imgH="1816100" progId="Equation.DSMT4">
                  <p:embed/>
                  <p:pic>
                    <p:nvPicPr>
                      <p:cNvPr id="0" name=""/>
                      <p:cNvPicPr>
                        <a:picLocks noChangeAspect="1" noChangeArrowheads="1"/>
                      </p:cNvPicPr>
                      <p:nvPr/>
                    </p:nvPicPr>
                    <p:blipFill>
                      <a:blip r:embed="rId4"/>
                      <a:srcRect/>
                      <a:stretch>
                        <a:fillRect/>
                      </a:stretch>
                    </p:blipFill>
                    <p:spPr bwMode="auto">
                      <a:xfrm>
                        <a:off x="914400" y="1645920"/>
                        <a:ext cx="8433434" cy="458533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160345618"/>
              </p:ext>
            </p:extLst>
          </p:nvPr>
        </p:nvGraphicFramePr>
        <p:xfrm>
          <a:off x="2579371" y="6530340"/>
          <a:ext cx="7143750" cy="1242060"/>
        </p:xfrm>
        <a:graphic>
          <a:graphicData uri="http://schemas.openxmlformats.org/presentationml/2006/ole">
            <mc:AlternateContent xmlns:mc="http://schemas.openxmlformats.org/markup-compatibility/2006">
              <mc:Choice xmlns:v="urn:schemas-microsoft-com:vml" Requires="v">
                <p:oleObj spid="_x0000_s583829" name="Equation" r:id="rId5" imgW="2413000" imgH="419100" progId="Equation.DSMT4">
                  <p:embed/>
                </p:oleObj>
              </mc:Choice>
              <mc:Fallback>
                <p:oleObj name="Equation" r:id="rId5" imgW="2413000" imgH="419100" progId="Equation.DSMT4">
                  <p:embed/>
                  <p:pic>
                    <p:nvPicPr>
                      <p:cNvPr id="0" name=""/>
                      <p:cNvPicPr>
                        <a:picLocks noChangeAspect="1" noChangeArrowheads="1"/>
                      </p:cNvPicPr>
                      <p:nvPr/>
                    </p:nvPicPr>
                    <p:blipFill>
                      <a:blip r:embed="rId6"/>
                      <a:srcRect/>
                      <a:stretch>
                        <a:fillRect/>
                      </a:stretch>
                    </p:blipFill>
                    <p:spPr bwMode="auto">
                      <a:xfrm>
                        <a:off x="2579371" y="6530340"/>
                        <a:ext cx="7143750" cy="1242060"/>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381138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dirty="0"/>
              <a:t>Logistic regression </a:t>
            </a:r>
            <a:r>
              <a:rPr lang="en-US" dirty="0" smtClean="0"/>
              <a:t>– 10</a:t>
            </a:r>
            <a:endParaRPr lang="en-US" dirty="0">
              <a:latin typeface="Tw Cen MT" charset="0"/>
            </a:endParaRPr>
          </a:p>
        </p:txBody>
      </p:sp>
      <p:sp>
        <p:nvSpPr>
          <p:cNvPr id="128003" name="Content Placeholder 3"/>
          <p:cNvSpPr>
            <a:spLocks noGrp="1"/>
          </p:cNvSpPr>
          <p:nvPr>
            <p:ph sz="quarter" idx="2"/>
          </p:nvPr>
        </p:nvSpPr>
        <p:spPr>
          <a:xfrm>
            <a:off x="5814060" y="1906906"/>
            <a:ext cx="4663440" cy="6322694"/>
          </a:xfrm>
        </p:spPr>
        <p:txBody>
          <a:bodyPr/>
          <a:lstStyle/>
          <a:p>
            <a:r>
              <a:rPr lang="en-US" sz="1920" dirty="0">
                <a:latin typeface="+mj-lt"/>
              </a:rPr>
              <a:t>The output shows that the overall prevalence of MDE is 19.2% (weighted with the Part 2 weight) and the sample is 53% female and 47% male (previous slide)</a:t>
            </a:r>
          </a:p>
          <a:p>
            <a:r>
              <a:rPr lang="en-US" sz="1920" dirty="0">
                <a:latin typeface="+mj-lt"/>
              </a:rPr>
              <a:t>The sex (SEX) predictor significantly predicts MDE with an adjusted F value of 44.3 and a p value of .000.</a:t>
            </a:r>
          </a:p>
          <a:p>
            <a:r>
              <a:rPr lang="en-US" sz="1920" dirty="0">
                <a:latin typeface="+mj-lt"/>
              </a:rPr>
              <a:t>The parameter estimates show the estimate for sex=1 or males with the reference group being females.  The exp(B) is the exponent of the parameter and is less than one indicating that men have log odds of .618 of having MDE as compared to women </a:t>
            </a:r>
          </a:p>
          <a:p>
            <a:r>
              <a:rPr lang="en-US" sz="1920" dirty="0">
                <a:latin typeface="+mj-lt"/>
              </a:rPr>
              <a:t>The Odds Ratios were specified in the options of CSLOGISTIC and show the OR for female v. males (different than the model parameters!)</a:t>
            </a:r>
          </a:p>
          <a:p>
            <a:endParaRPr lang="en-US" sz="192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2C172A8-BCE0-4D42-9E40-7C1BA2113D6B}" type="slidenum">
              <a:rPr lang="en-US" sz="1440">
                <a:solidFill>
                  <a:srgbClr val="FFFFFF"/>
                </a:solidFill>
              </a:rPr>
              <a:pPr eaLnBrk="1" hangingPunct="1">
                <a:lnSpc>
                  <a:spcPct val="80000"/>
                </a:lnSpc>
              </a:pPr>
              <a:t>231</a:t>
            </a:fld>
            <a:endParaRPr lang="en-US" sz="1440" dirty="0">
              <a:solidFill>
                <a:srgbClr val="FFFFFF"/>
              </a:solidFill>
            </a:endParaRPr>
          </a:p>
        </p:txBody>
      </p:sp>
      <p:pic>
        <p:nvPicPr>
          <p:cNvPr id="12800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31520" y="1920240"/>
            <a:ext cx="4663440" cy="1556386"/>
          </a:xfrm>
          <a:solidFill>
            <a:schemeClr val="tx1"/>
          </a:solidFill>
        </p:spPr>
      </p:pic>
      <p:pic>
        <p:nvPicPr>
          <p:cNvPr id="1280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4069080"/>
            <a:ext cx="5326380" cy="17830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330</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18288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6</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822960" y="1463040"/>
            <a:ext cx="9326880" cy="4937760"/>
          </a:xfrm>
        </p:spPr>
        <p:txBody>
          <a:bodyPr/>
          <a:lstStyle/>
          <a:p>
            <a:pPr eaLnBrk="1" hangingPunct="1"/>
            <a:r>
              <a:rPr lang="en-US" dirty="0" smtClean="0">
                <a:ea typeface="ＭＳ Ｐゴシック" pitchFamily="34" charset="-128"/>
              </a:rPr>
              <a:t>There are many other non-linear statistics computed from complex sample data</a:t>
            </a:r>
            <a:endParaRPr lang="en-US" dirty="0">
              <a:ea typeface="ＭＳ Ｐゴシック" pitchFamily="34" charset="-128"/>
            </a:endParaRPr>
          </a:p>
          <a:p>
            <a:pPr lvl="1" eaLnBrk="1" hangingPunct="1"/>
            <a:r>
              <a:rPr lang="en-US" dirty="0" smtClean="0">
                <a:ea typeface="ＭＳ Ｐゴシック" pitchFamily="34" charset="-128"/>
              </a:rPr>
              <a:t>Linear regression coefficients</a:t>
            </a:r>
          </a:p>
          <a:p>
            <a:pPr lvl="1" eaLnBrk="1" hangingPunct="1"/>
            <a:r>
              <a:rPr lang="en-US" dirty="0" smtClean="0">
                <a:ea typeface="ＭＳ Ｐゴシック" pitchFamily="34" charset="-128"/>
              </a:rPr>
              <a:t>Poisson regression coefficients</a:t>
            </a:r>
          </a:p>
          <a:p>
            <a:pPr lvl="1" eaLnBrk="1" hangingPunct="1"/>
            <a:r>
              <a:rPr lang="en-US" dirty="0" smtClean="0">
                <a:ea typeface="ＭＳ Ｐゴシック" pitchFamily="34" charset="-128"/>
              </a:rPr>
              <a:t>Logistic regression coefficients</a:t>
            </a:r>
          </a:p>
          <a:p>
            <a:pPr lvl="1" eaLnBrk="1" hangingPunct="1"/>
            <a:r>
              <a:rPr lang="en-US" dirty="0" smtClean="0">
                <a:ea typeface="ＭＳ Ｐゴシック" pitchFamily="34" charset="-128"/>
              </a:rPr>
              <a:t>Survival analysis hazard ratios &amp; coefficients</a:t>
            </a:r>
          </a:p>
          <a:p>
            <a:pPr lvl="1" eaLnBrk="1" hangingPunct="1"/>
            <a:r>
              <a:rPr lang="en-US" dirty="0" smtClean="0">
                <a:ea typeface="ＭＳ Ｐゴシック" pitchFamily="34" charset="-128"/>
              </a:rPr>
              <a:t>Structural equation coefficients</a:t>
            </a:r>
          </a:p>
          <a:p>
            <a:pPr eaLnBrk="1" hangingPunct="1"/>
            <a:r>
              <a:rPr lang="en-US" dirty="0" smtClean="0">
                <a:ea typeface="ＭＳ Ｐゴシック" pitchFamily="34" charset="-128"/>
              </a:rPr>
              <a:t>Taylor series linearization can be used for all of these to obtain variance estimates </a:t>
            </a:r>
          </a:p>
        </p:txBody>
      </p:sp>
    </p:spTree>
    <p:extLst>
      <p:ext uri="{BB962C8B-B14F-4D97-AF65-F5344CB8AC3E}">
        <p14:creationId xmlns:p14="http://schemas.microsoft.com/office/powerpoint/2010/main" val="279410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331</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18288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7</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822960" y="1463040"/>
            <a:ext cx="9326880" cy="4937760"/>
          </a:xfrm>
        </p:spPr>
        <p:txBody>
          <a:bodyPr/>
          <a:lstStyle/>
          <a:p>
            <a:pPr eaLnBrk="1" hangingPunct="1"/>
            <a:r>
              <a:rPr lang="en-US" dirty="0" smtClean="0">
                <a:ea typeface="ＭＳ Ｐゴシック" pitchFamily="34" charset="-128"/>
              </a:rPr>
              <a:t>In each case, variance estimates are composed of multiple terms</a:t>
            </a:r>
          </a:p>
          <a:p>
            <a:pPr lvl="1" eaLnBrk="1" hangingPunct="1"/>
            <a:r>
              <a:rPr lang="en-US" dirty="0" smtClean="0">
                <a:ea typeface="ＭＳ Ｐゴシック" pitchFamily="34" charset="-128"/>
              </a:rPr>
              <a:t>Ratio mean: three terms, two variances and a covariance</a:t>
            </a:r>
          </a:p>
          <a:p>
            <a:pPr lvl="1" eaLnBrk="1" hangingPunct="1"/>
            <a:r>
              <a:rPr lang="en-US" dirty="0" smtClean="0">
                <a:ea typeface="ＭＳ Ｐゴシック" pitchFamily="34" charset="-128"/>
              </a:rPr>
              <a:t>“Bivariate” regression coefficient: 10 terms, four variances and six covariances</a:t>
            </a:r>
          </a:p>
          <a:p>
            <a:pPr eaLnBrk="1" hangingPunct="1"/>
            <a:r>
              <a:rPr lang="en-US" dirty="0" smtClean="0">
                <a:ea typeface="ＭＳ Ｐゴシック" pitchFamily="34" charset="-128"/>
              </a:rPr>
              <a:t>Added complexity to variance estimation</a:t>
            </a:r>
          </a:p>
        </p:txBody>
      </p:sp>
    </p:spTree>
    <p:extLst>
      <p:ext uri="{BB962C8B-B14F-4D97-AF65-F5344CB8AC3E}">
        <p14:creationId xmlns:p14="http://schemas.microsoft.com/office/powerpoint/2010/main" val="2474648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dirty="0"/>
              <a:t>Logistic regression </a:t>
            </a:r>
            <a:r>
              <a:rPr lang="en-US" dirty="0" smtClean="0"/>
              <a:t>– 11</a:t>
            </a:r>
            <a:endParaRPr lang="en-US" dirty="0">
              <a:latin typeface="Tw Cen MT" charset="0"/>
            </a:endParaRPr>
          </a:p>
        </p:txBody>
      </p:sp>
      <p:sp>
        <p:nvSpPr>
          <p:cNvPr id="128003" name="Content Placeholder 3"/>
          <p:cNvSpPr>
            <a:spLocks noGrp="1"/>
          </p:cNvSpPr>
          <p:nvPr>
            <p:ph sz="quarter" idx="2"/>
          </p:nvPr>
        </p:nvSpPr>
        <p:spPr>
          <a:xfrm>
            <a:off x="779929" y="1658135"/>
            <a:ext cx="9004151" cy="6322694"/>
          </a:xfrm>
        </p:spPr>
        <p:txBody>
          <a:bodyPr/>
          <a:lstStyle/>
          <a:p>
            <a:r>
              <a:rPr lang="en-US" sz="2880" dirty="0">
                <a:latin typeface="+mj-lt"/>
              </a:rPr>
              <a:t>The overall prevalence of MDE is 19.2% (weighted with the Part 2 weight) and the sample is 53% female and 47% male</a:t>
            </a:r>
          </a:p>
          <a:p>
            <a:r>
              <a:rPr lang="en-US" sz="2880" dirty="0">
                <a:latin typeface="+mj-lt"/>
              </a:rPr>
              <a:t>SEX significantly predicts MDE with an adjusted F value of 44.3 and a p-value of .000.</a:t>
            </a:r>
          </a:p>
          <a:p>
            <a:r>
              <a:rPr lang="en-US" sz="2880" dirty="0">
                <a:latin typeface="+mj-lt"/>
              </a:rPr>
              <a:t>The parameter estimates show the estimate for sex=1 or males with the reference group being females.  The exp(B) is the exponent of the parameter and is less than one indicating that men have odds .618 of having MDE compared to women </a:t>
            </a:r>
          </a:p>
          <a:p>
            <a:r>
              <a:rPr lang="en-US" sz="2880" dirty="0">
                <a:latin typeface="+mj-lt"/>
              </a:rPr>
              <a:t>The Odds Ratios were specified in the options of CSLOGISTIC and show the OR for female v. males</a:t>
            </a:r>
            <a:endParaRPr lang="en-US" sz="288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2C172A8-BCE0-4D42-9E40-7C1BA2113D6B}" type="slidenum">
              <a:rPr lang="en-US" sz="1440">
                <a:solidFill>
                  <a:srgbClr val="FFFFFF"/>
                </a:solidFill>
              </a:rPr>
              <a:pPr eaLnBrk="1" hangingPunct="1">
                <a:lnSpc>
                  <a:spcPct val="80000"/>
                </a:lnSpc>
              </a:pPr>
              <a:t>232</a:t>
            </a:fld>
            <a:endParaRPr lang="en-US" sz="1440" dirty="0">
              <a:solidFill>
                <a:srgbClr val="FFFFFF"/>
              </a:solidFill>
            </a:endParaRPr>
          </a:p>
        </p:txBody>
      </p:sp>
    </p:spTree>
    <p:extLst>
      <p:ext uri="{BB962C8B-B14F-4D97-AF65-F5344CB8AC3E}">
        <p14:creationId xmlns:p14="http://schemas.microsoft.com/office/powerpoint/2010/main" val="23251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dirty="0"/>
              <a:t>Logistic regression - </a:t>
            </a:r>
            <a:r>
              <a:rPr lang="en-US" dirty="0" smtClean="0"/>
              <a:t>12</a:t>
            </a:r>
            <a:endParaRPr lang="en-US" dirty="0">
              <a:latin typeface="Tw Cen MT" charset="0"/>
            </a:endParaRPr>
          </a:p>
        </p:txBody>
      </p:sp>
      <p:sp>
        <p:nvSpPr>
          <p:cNvPr id="129027" name="Content Placeholder 2"/>
          <p:cNvSpPr>
            <a:spLocks noGrp="1"/>
          </p:cNvSpPr>
          <p:nvPr>
            <p:ph sz="quarter" idx="1"/>
          </p:nvPr>
        </p:nvSpPr>
        <p:spPr>
          <a:xfrm>
            <a:off x="731520" y="1658135"/>
            <a:ext cx="9692640" cy="5486400"/>
          </a:xfrm>
        </p:spPr>
        <p:txBody>
          <a:bodyPr/>
          <a:lstStyle/>
          <a:p>
            <a:r>
              <a:rPr lang="en-US" sz="2880" dirty="0">
                <a:latin typeface="+mj-lt"/>
              </a:rPr>
              <a:t>We are using the Part 2 weight since we will soon add more predictors from the 2</a:t>
            </a:r>
            <a:r>
              <a:rPr lang="en-US" sz="2880" baseline="30000" dirty="0">
                <a:latin typeface="+mj-lt"/>
              </a:rPr>
              <a:t>nd</a:t>
            </a:r>
            <a:r>
              <a:rPr lang="en-US" sz="2880" dirty="0">
                <a:latin typeface="+mj-lt"/>
              </a:rPr>
              <a:t> part of the NCS-R survey.</a:t>
            </a:r>
          </a:p>
          <a:p>
            <a:r>
              <a:rPr lang="en-US" sz="2880" dirty="0">
                <a:latin typeface="+mj-lt"/>
              </a:rPr>
              <a:t>The simple logistic regression model is the equivalent to a 2 by 2 frequency table of binary variables (to match this output)</a:t>
            </a:r>
          </a:p>
          <a:p>
            <a:endParaRPr lang="en-US" sz="2880"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26F2F07C-9467-9549-97FA-C68A2C17C5E1}" type="slidenum">
              <a:rPr lang="en-US" sz="1440">
                <a:solidFill>
                  <a:srgbClr val="FFFFFF"/>
                </a:solidFill>
              </a:rPr>
              <a:pPr eaLnBrk="1" hangingPunct="1">
                <a:lnSpc>
                  <a:spcPct val="80000"/>
                </a:lnSpc>
              </a:pPr>
              <a:t>233</a:t>
            </a:fld>
            <a:endParaRPr lang="en-US" sz="1440" dirty="0">
              <a:solidFill>
                <a:srgbClr val="FFFFFF"/>
              </a:solidFill>
            </a:endParaRPr>
          </a:p>
        </p:txBody>
      </p:sp>
      <p:pic>
        <p:nvPicPr>
          <p:cNvPr id="129029"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097280" y="4401334"/>
            <a:ext cx="8505185" cy="3005305"/>
          </a:xfrm>
          <a:solidFill>
            <a:schemeClr val="tx1"/>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dirty="0"/>
              <a:t>Logistic regression - </a:t>
            </a:r>
            <a:r>
              <a:rPr lang="en-US" dirty="0" smtClean="0"/>
              <a:t>13</a:t>
            </a:r>
            <a:endParaRPr lang="en-US" dirty="0">
              <a:latin typeface="Tw Cen MT" charset="0"/>
            </a:endParaRPr>
          </a:p>
        </p:txBody>
      </p:sp>
      <p:sp>
        <p:nvSpPr>
          <p:cNvPr id="131075" name="Content Placeholder 2"/>
          <p:cNvSpPr>
            <a:spLocks noGrp="1"/>
          </p:cNvSpPr>
          <p:nvPr>
            <p:ph sz="quarter" idx="1"/>
          </p:nvPr>
        </p:nvSpPr>
        <p:spPr>
          <a:xfrm>
            <a:off x="731520" y="1906906"/>
            <a:ext cx="9326880" cy="5486400"/>
          </a:xfrm>
        </p:spPr>
        <p:txBody>
          <a:bodyPr/>
          <a:lstStyle/>
          <a:p>
            <a:r>
              <a:rPr lang="en-US" sz="2880" dirty="0">
                <a:latin typeface="+mj-lt"/>
              </a:rPr>
              <a:t>The next example uses the same outcome of MDE but is predicted by sex, age (4 categories), alcohol dependence (0,1), and education (4 categories)</a:t>
            </a:r>
          </a:p>
          <a:p>
            <a:r>
              <a:rPr lang="en-US" sz="2880" dirty="0">
                <a:latin typeface="+mj-lt"/>
              </a:rPr>
              <a:t>Bivariate testing of each predictor is done first (look for significance of &lt; .25 for inclusion in final model) and each is significant.  </a:t>
            </a:r>
          </a:p>
          <a:p>
            <a:r>
              <a:rPr lang="en-US" sz="2880" dirty="0">
                <a:latin typeface="+mj-lt"/>
              </a:rPr>
              <a:t>Our final model will include sex, education, age and alcohol dependence.</a:t>
            </a:r>
          </a:p>
          <a:p>
            <a:pPr>
              <a:buFont typeface="Wingdings" charset="0"/>
              <a:buNone/>
            </a:pPr>
            <a:endParaRPr lang="en-US" sz="2400"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E8384E9-DA31-BE4C-95EE-82BD03296156}" type="slidenum">
              <a:rPr lang="en-US" sz="1440">
                <a:solidFill>
                  <a:srgbClr val="FFFFFF"/>
                </a:solidFill>
              </a:rPr>
              <a:pPr eaLnBrk="1" hangingPunct="1">
                <a:lnSpc>
                  <a:spcPct val="80000"/>
                </a:lnSpc>
              </a:pPr>
              <a:t>234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dirty="0"/>
              <a:t>Logistic regression - </a:t>
            </a:r>
            <a:r>
              <a:rPr lang="en-US" dirty="0" smtClean="0"/>
              <a:t>14</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E8384E9-DA31-BE4C-95EE-82BD03296156}" type="slidenum">
              <a:rPr lang="en-US" sz="1440">
                <a:solidFill>
                  <a:srgbClr val="FFFFFF"/>
                </a:solidFill>
              </a:rPr>
              <a:pPr eaLnBrk="1" hangingPunct="1">
                <a:lnSpc>
                  <a:spcPct val="80000"/>
                </a:lnSpc>
              </a:pPr>
              <a:t>235</a:t>
            </a:fld>
            <a:endParaRPr lang="en-US" sz="1440" dirty="0">
              <a:solidFill>
                <a:srgbClr val="FFFFFF"/>
              </a:solidFill>
            </a:endParaRPr>
          </a:p>
        </p:txBody>
      </p:sp>
      <p:pic>
        <p:nvPicPr>
          <p:cNvPr id="13107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017519" y="1663459"/>
            <a:ext cx="5320290" cy="1971203"/>
          </a:xfrm>
          <a:solidFill>
            <a:schemeClr val="tx1"/>
          </a:solidFill>
        </p:spPr>
      </p:pic>
      <p:pic>
        <p:nvPicPr>
          <p:cNvPr id="1310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0" y="3840481"/>
            <a:ext cx="5320289" cy="19634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10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0" y="5883256"/>
            <a:ext cx="5320289" cy="19634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2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dirty="0"/>
              <a:t>Logistic regression - </a:t>
            </a:r>
            <a:r>
              <a:rPr lang="en-US" dirty="0" smtClean="0"/>
              <a:t>15</a:t>
            </a:r>
            <a:endParaRPr lang="en-US" dirty="0">
              <a:latin typeface="Tw Cen MT" charset="0"/>
            </a:endParaRPr>
          </a:p>
        </p:txBody>
      </p:sp>
      <p:sp>
        <p:nvSpPr>
          <p:cNvPr id="132099" name="Content Placeholder 2"/>
          <p:cNvSpPr>
            <a:spLocks noGrp="1"/>
          </p:cNvSpPr>
          <p:nvPr>
            <p:ph sz="quarter" idx="1"/>
          </p:nvPr>
        </p:nvSpPr>
        <p:spPr>
          <a:xfrm>
            <a:off x="731520" y="1906906"/>
            <a:ext cx="9144000" cy="5774054"/>
          </a:xfrm>
        </p:spPr>
        <p:txBody>
          <a:bodyPr/>
          <a:lstStyle/>
          <a:p>
            <a:pPr>
              <a:buFont typeface="Wingdings" charset="0"/>
              <a:buNone/>
            </a:pPr>
            <a:r>
              <a:rPr lang="en-US" sz="2400" dirty="0">
                <a:latin typeface="+mj-lt"/>
              </a:rPr>
              <a:t>* Complex Samples Logistic Regression.</a:t>
            </a:r>
          </a:p>
          <a:p>
            <a:pPr>
              <a:buFont typeface="Wingdings" charset="0"/>
              <a:buNone/>
            </a:pPr>
            <a:r>
              <a:rPr lang="en-US" sz="2400" b="1" dirty="0">
                <a:latin typeface="+mj-lt"/>
              </a:rPr>
              <a:t>CSLOGISTIC  mde(LOW) BY ag4cat</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a:t>
            </a:r>
            <a:r>
              <a:rPr lang="en-US" sz="2400" b="1" dirty="0">
                <a:latin typeface="+mj-lt"/>
              </a:rPr>
              <a:t>/MODEL ag4cat</a:t>
            </a:r>
          </a:p>
          <a:p>
            <a:pPr>
              <a:buFont typeface="Wingdings" charset="0"/>
              <a:buNone/>
            </a:pPr>
            <a:r>
              <a:rPr lang="en-US" sz="2400" b="1" dirty="0">
                <a:latin typeface="+mj-lt"/>
              </a:rPr>
              <a:t>  </a:t>
            </a:r>
            <a:r>
              <a:rPr lang="en-US" sz="2400" dirty="0">
                <a:latin typeface="+mj-lt"/>
              </a:rPr>
              <a:t>/INTERCEPT INCLUDE=YES SHOW=YES</a:t>
            </a:r>
          </a:p>
          <a:p>
            <a:pPr>
              <a:buFont typeface="Wingdings" charset="0"/>
              <a:buNone/>
            </a:pPr>
            <a:r>
              <a:rPr lang="en-US" sz="2400" dirty="0">
                <a:latin typeface="+mj-lt"/>
              </a:rPr>
              <a:t>  /STATISTICS PARAMETER EXP SE TTEST</a:t>
            </a:r>
          </a:p>
          <a:p>
            <a:pPr>
              <a:buFont typeface="Wingdings" charset="0"/>
              <a:buNone/>
            </a:pPr>
            <a:r>
              <a:rPr lang="en-US" sz="2400" dirty="0">
                <a:latin typeface="+mj-lt"/>
              </a:rPr>
              <a:t>  /TEST TYPE=ADJF PADJUST=LSD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MXITER=100 MXSTEP=5 PCONVERGE=[1E-006 RELATIVE] LCONVERGE=[0] CHKSEP=20 CILEVEL=95</a:t>
            </a:r>
          </a:p>
          <a:p>
            <a:pPr>
              <a:buFont typeface="Wingdings" charset="0"/>
              <a:buNone/>
            </a:pPr>
            <a:r>
              <a:rPr lang="en-US" sz="2400" dirty="0">
                <a:latin typeface="+mj-lt"/>
              </a:rPr>
              <a:t>  /PRINT SUMMARY VARIABLEINFO SAMPLEINFO.</a:t>
            </a:r>
          </a:p>
          <a:p>
            <a:pPr>
              <a:buFont typeface="Wingdings" charset="0"/>
              <a:buNone/>
            </a:pPr>
            <a:endParaRPr lang="en-US" sz="2400" dirty="0">
              <a:latin typeface="+mj-lt"/>
            </a:endParaRP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AE5181B-F688-EA42-9B04-D99D625BC3C8}" type="slidenum">
              <a:rPr lang="en-US" sz="1440">
                <a:solidFill>
                  <a:srgbClr val="FFFFFF"/>
                </a:solidFill>
              </a:rPr>
              <a:pPr eaLnBrk="1" hangingPunct="1">
                <a:lnSpc>
                  <a:spcPct val="80000"/>
                </a:lnSpc>
              </a:pPr>
              <a:t>236</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dirty="0"/>
              <a:t>Logistic regression - </a:t>
            </a:r>
            <a:r>
              <a:rPr lang="en-US" dirty="0" smtClean="0"/>
              <a:t>16</a:t>
            </a:r>
            <a:endParaRPr lang="en-US" dirty="0">
              <a:latin typeface="Tw Cen MT" charset="0"/>
            </a:endParaRPr>
          </a:p>
        </p:txBody>
      </p:sp>
      <p:sp>
        <p:nvSpPr>
          <p:cNvPr id="132100" name="Content Placeholder 3"/>
          <p:cNvSpPr>
            <a:spLocks noGrp="1"/>
          </p:cNvSpPr>
          <p:nvPr>
            <p:ph sz="quarter" idx="2"/>
          </p:nvPr>
        </p:nvSpPr>
        <p:spPr>
          <a:xfrm>
            <a:off x="812201" y="1733438"/>
            <a:ext cx="9429078" cy="5486400"/>
          </a:xfrm>
        </p:spPr>
        <p:txBody>
          <a:bodyPr/>
          <a:lstStyle/>
          <a:p>
            <a:r>
              <a:rPr lang="en-US" sz="2880" dirty="0">
                <a:latin typeface="+mj-lt"/>
              </a:rPr>
              <a:t>This syntax is altered only for predictor of interest </a:t>
            </a:r>
          </a:p>
          <a:p>
            <a:r>
              <a:rPr lang="en-US" sz="2880" dirty="0">
                <a:latin typeface="+mj-lt"/>
              </a:rPr>
              <a:t>The Part 2 weight is used</a:t>
            </a:r>
          </a:p>
          <a:p>
            <a:r>
              <a:rPr lang="en-US" sz="2880" dirty="0">
                <a:latin typeface="+mj-lt"/>
              </a:rPr>
              <a:t>The adjusted F-test is requested for model parameter tests, </a:t>
            </a:r>
          </a:p>
          <a:p>
            <a:r>
              <a:rPr lang="en-US" sz="2880" dirty="0">
                <a:latin typeface="+mj-lt"/>
              </a:rPr>
              <a:t>Statistics requested are parameters, exponentiated parameters, SE</a:t>
            </a:r>
            <a:r>
              <a:rPr lang="ja-JP" altLang="en-US" sz="2880" dirty="0">
                <a:latin typeface="+mj-lt"/>
              </a:rPr>
              <a:t>’</a:t>
            </a:r>
            <a:r>
              <a:rPr lang="en-US" sz="2880" dirty="0">
                <a:latin typeface="+mj-lt"/>
              </a:rPr>
              <a:t>s, and t-tests </a:t>
            </a:r>
          </a:p>
          <a:p>
            <a:r>
              <a:rPr lang="en-US" sz="2880" dirty="0">
                <a:latin typeface="+mj-lt"/>
              </a:rPr>
              <a:t>Other options under the /print command provide sample and factor variable information </a:t>
            </a: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AE5181B-F688-EA42-9B04-D99D625BC3C8}" type="slidenum">
              <a:rPr lang="en-US" sz="1440">
                <a:solidFill>
                  <a:srgbClr val="FFFFFF"/>
                </a:solidFill>
              </a:rPr>
              <a:pPr eaLnBrk="1" hangingPunct="1">
                <a:lnSpc>
                  <a:spcPct val="80000"/>
                </a:lnSpc>
              </a:pPr>
              <a:t>237</a:t>
            </a:fld>
            <a:endParaRPr lang="en-US" sz="1440" dirty="0">
              <a:solidFill>
                <a:srgbClr val="FFFFFF"/>
              </a:solidFill>
            </a:endParaRPr>
          </a:p>
        </p:txBody>
      </p:sp>
    </p:spTree>
    <p:extLst>
      <p:ext uri="{BB962C8B-B14F-4D97-AF65-F5344CB8AC3E}">
        <p14:creationId xmlns:p14="http://schemas.microsoft.com/office/powerpoint/2010/main" val="117882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a:t>Logistic regression - </a:t>
            </a:r>
            <a:r>
              <a:rPr lang="en-US" dirty="0" smtClean="0"/>
              <a:t>17</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04834D0-6FBA-3345-960E-26B6D9DC9B8C}" type="slidenum">
              <a:rPr lang="en-US" sz="1440">
                <a:solidFill>
                  <a:srgbClr val="FFFFFF"/>
                </a:solidFill>
              </a:rPr>
              <a:pPr eaLnBrk="1" hangingPunct="1">
                <a:lnSpc>
                  <a:spcPct val="80000"/>
                </a:lnSpc>
              </a:pPr>
              <a:t>238</a:t>
            </a:fld>
            <a:endParaRPr lang="en-US" sz="1440" dirty="0">
              <a:solidFill>
                <a:srgbClr val="FFFFFF"/>
              </a:solidFill>
            </a:endParaRPr>
          </a:p>
        </p:txBody>
      </p:sp>
      <p:pic>
        <p:nvPicPr>
          <p:cNvPr id="13312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54481" y="1733438"/>
            <a:ext cx="7708196" cy="4027282"/>
          </a:xfrm>
          <a:solidFill>
            <a:schemeClr val="tx1"/>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a:t>Logistic regression - </a:t>
            </a:r>
            <a:r>
              <a:rPr lang="en-US" dirty="0" smtClean="0"/>
              <a:t>18</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A900E5-7918-D94C-B604-02D243A81730}" type="slidenum">
              <a:rPr lang="en-US" sz="1440">
                <a:solidFill>
                  <a:srgbClr val="FFFFFF"/>
                </a:solidFill>
              </a:rPr>
              <a:pPr eaLnBrk="1" hangingPunct="1">
                <a:lnSpc>
                  <a:spcPct val="80000"/>
                </a:lnSpc>
              </a:pPr>
              <a:t>239</a:t>
            </a:fld>
            <a:endParaRPr lang="en-US" sz="1440" dirty="0">
              <a:solidFill>
                <a:srgbClr val="FFFFFF"/>
              </a:solidFill>
            </a:endParaRPr>
          </a:p>
        </p:txBody>
      </p:sp>
      <p:pic>
        <p:nvPicPr>
          <p:cNvPr id="134149"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77440" y="1463040"/>
            <a:ext cx="5760720" cy="4058882"/>
          </a:xfrm>
          <a:solidFill>
            <a:schemeClr val="tx1"/>
          </a:solidFill>
        </p:spPr>
      </p:pic>
      <p:pic>
        <p:nvPicPr>
          <p:cNvPr id="1341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1" y="5744584"/>
            <a:ext cx="6617545" cy="22106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274320"/>
            <a:ext cx="9784080" cy="1188720"/>
          </a:xfrm>
        </p:spPr>
        <p:txBody>
          <a:bodyPr>
            <a:normAutofit/>
          </a:bodyPr>
          <a:lstStyle/>
          <a:p>
            <a:pPr>
              <a:defRPr/>
            </a:pPr>
            <a:r>
              <a:rPr lang="en-US" dirty="0" smtClean="0">
                <a:ea typeface="+mj-ea"/>
              </a:rPr>
              <a:t>Logistic regression - 1</a:t>
            </a:r>
            <a:endParaRPr lang="en-US" dirty="0">
              <a:ea typeface="+mj-ea"/>
            </a:endParaRPr>
          </a:p>
        </p:txBody>
      </p:sp>
      <p:sp>
        <p:nvSpPr>
          <p:cNvPr id="116739" name="Content Placeholder 2"/>
          <p:cNvSpPr>
            <a:spLocks noGrp="1"/>
          </p:cNvSpPr>
          <p:nvPr>
            <p:ph sz="quarter" idx="1"/>
          </p:nvPr>
        </p:nvSpPr>
        <p:spPr>
          <a:xfrm>
            <a:off x="735330" y="1737360"/>
            <a:ext cx="9784080" cy="5394960"/>
          </a:xfrm>
        </p:spPr>
        <p:txBody>
          <a:bodyPr/>
          <a:lstStyle/>
          <a:p>
            <a:r>
              <a:rPr lang="en-US" sz="3360" dirty="0">
                <a:latin typeface="+mj-lt"/>
              </a:rPr>
              <a:t>Logistic regression is used to model outcomes with a discrete number of categories: binary (yes/no), nominal (marital status), ordinal scales (self rated health) </a:t>
            </a:r>
          </a:p>
          <a:p>
            <a:pPr lvl="1"/>
            <a:r>
              <a:rPr lang="en-US" dirty="0" smtClean="0">
                <a:latin typeface="+mj-lt"/>
              </a:rPr>
              <a:t>Only </a:t>
            </a:r>
            <a:r>
              <a:rPr lang="en-US" dirty="0">
                <a:latin typeface="+mj-lt"/>
              </a:rPr>
              <a:t>binary outcomes </a:t>
            </a:r>
            <a:r>
              <a:rPr lang="en-US" dirty="0" smtClean="0">
                <a:latin typeface="+mj-lt"/>
              </a:rPr>
              <a:t>here</a:t>
            </a:r>
            <a:endParaRPr lang="en-US" dirty="0">
              <a:latin typeface="+mj-lt"/>
            </a:endParaRPr>
          </a:p>
          <a:p>
            <a:r>
              <a:rPr lang="en-US" sz="3360" dirty="0">
                <a:latin typeface="+mj-lt"/>
              </a:rPr>
              <a:t>A linear regression approach will not work because the outcome is restricted to either a 0 or 1 value </a:t>
            </a:r>
          </a:p>
          <a:p>
            <a:r>
              <a:rPr lang="en-US" sz="3360" dirty="0">
                <a:latin typeface="+mj-lt"/>
              </a:rPr>
              <a:t>The model that is used is nonlinear in the outcome, but linear in the regression parameters</a:t>
            </a:r>
          </a:p>
          <a:p>
            <a:endParaRPr lang="en-US" sz="3360"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92C2CAF-8466-E14A-9C1C-9F9DD9F50847}" type="slidenum">
              <a:rPr lang="en-US" sz="1440">
                <a:solidFill>
                  <a:srgbClr val="FFFFFF"/>
                </a:solidFill>
              </a:rPr>
              <a:pPr eaLnBrk="1" hangingPunct="1">
                <a:lnSpc>
                  <a:spcPct val="80000"/>
                </a:lnSpc>
              </a:pPr>
              <a:t>222</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a:t>Logistic regression - </a:t>
            </a:r>
            <a:r>
              <a:rPr lang="en-US" dirty="0" smtClean="0"/>
              <a:t>19</a:t>
            </a:r>
            <a:endParaRPr lang="en-US" dirty="0">
              <a:latin typeface="Tw Cen MT" charset="0"/>
            </a:endParaRPr>
          </a:p>
        </p:txBody>
      </p:sp>
      <p:sp>
        <p:nvSpPr>
          <p:cNvPr id="134147" name="Content Placeholder 2"/>
          <p:cNvSpPr>
            <a:spLocks noGrp="1"/>
          </p:cNvSpPr>
          <p:nvPr>
            <p:ph sz="quarter" idx="1"/>
          </p:nvPr>
        </p:nvSpPr>
        <p:spPr>
          <a:xfrm>
            <a:off x="731520" y="1645920"/>
            <a:ext cx="9692640" cy="6322694"/>
          </a:xfrm>
        </p:spPr>
        <p:txBody>
          <a:bodyPr/>
          <a:lstStyle/>
          <a:p>
            <a:r>
              <a:rPr lang="en-US" sz="2880" dirty="0">
                <a:latin typeface="+mj-lt"/>
              </a:rPr>
              <a:t>The parameter estimates table shows the betas, TSL SE</a:t>
            </a:r>
            <a:r>
              <a:rPr lang="ja-JP" altLang="en-US" sz="2880" dirty="0">
                <a:latin typeface="+mj-lt"/>
              </a:rPr>
              <a:t>’</a:t>
            </a:r>
            <a:r>
              <a:rPr lang="en-US" sz="2880" dirty="0">
                <a:latin typeface="+mj-lt"/>
              </a:rPr>
              <a:t>s, parameter significance stat, and exp(B) or Odds Ratios.</a:t>
            </a:r>
          </a:p>
          <a:p>
            <a:r>
              <a:rPr lang="en-US" sz="2880" dirty="0">
                <a:latin typeface="+mj-lt"/>
              </a:rPr>
              <a:t>For each factor variable, the highest category is omitted and the results are compared to that reference group. </a:t>
            </a:r>
          </a:p>
          <a:p>
            <a:r>
              <a:rPr lang="en-US" sz="2880" dirty="0">
                <a:latin typeface="+mj-lt"/>
              </a:rPr>
              <a:t>For ALD the OR shows the reference of 1 </a:t>
            </a:r>
            <a:r>
              <a:rPr lang="is-IS" sz="2880" dirty="0">
                <a:latin typeface="+mj-lt"/>
              </a:rPr>
              <a:t>…</a:t>
            </a:r>
            <a:endParaRPr lang="en-US" sz="2880" dirty="0">
              <a:latin typeface="+mj-lt"/>
            </a:endParaRPr>
          </a:p>
          <a:p>
            <a:r>
              <a:rPr lang="en-US" sz="2880" dirty="0">
                <a:latin typeface="+mj-lt"/>
              </a:rPr>
              <a:t>Testing of interactions was done but not presented here  -- but elsewhere showed no significant interactions.</a:t>
            </a: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A900E5-7918-D94C-B604-02D243A81730}" type="slidenum">
              <a:rPr lang="en-US" sz="1440">
                <a:solidFill>
                  <a:srgbClr val="FFFFFF"/>
                </a:solidFill>
              </a:rPr>
              <a:pPr eaLnBrk="1" hangingPunct="1">
                <a:lnSpc>
                  <a:spcPct val="80000"/>
                </a:lnSpc>
              </a:pPr>
              <a:t>240</a:t>
            </a:fld>
            <a:endParaRPr lang="en-US" sz="1440" dirty="0">
              <a:solidFill>
                <a:srgbClr val="FFFFFF"/>
              </a:solidFill>
            </a:endParaRPr>
          </a:p>
        </p:txBody>
      </p:sp>
    </p:spTree>
    <p:extLst>
      <p:ext uri="{BB962C8B-B14F-4D97-AF65-F5344CB8AC3E}">
        <p14:creationId xmlns:p14="http://schemas.microsoft.com/office/powerpoint/2010/main" val="155225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a:t>Logistic regression - </a:t>
            </a:r>
            <a:r>
              <a:rPr lang="en-US" dirty="0" smtClean="0"/>
              <a:t>20</a:t>
            </a:r>
            <a:endParaRPr lang="en-US" dirty="0">
              <a:latin typeface="Tw Cen MT" charset="0"/>
            </a:endParaRPr>
          </a:p>
        </p:txBody>
      </p:sp>
      <p:sp>
        <p:nvSpPr>
          <p:cNvPr id="134147" name="Content Placeholder 2"/>
          <p:cNvSpPr>
            <a:spLocks noGrp="1"/>
          </p:cNvSpPr>
          <p:nvPr>
            <p:ph sz="quarter" idx="1"/>
          </p:nvPr>
        </p:nvSpPr>
        <p:spPr>
          <a:xfrm>
            <a:off x="731520" y="1645920"/>
            <a:ext cx="9692640" cy="6322694"/>
          </a:xfrm>
        </p:spPr>
        <p:txBody>
          <a:bodyPr/>
          <a:lstStyle/>
          <a:p>
            <a:r>
              <a:rPr lang="en-US" sz="2880" dirty="0">
                <a:latin typeface="+mj-lt"/>
              </a:rPr>
              <a:t>Conclusions: </a:t>
            </a:r>
          </a:p>
          <a:p>
            <a:pPr lvl="1"/>
            <a:r>
              <a:rPr lang="en-US" dirty="0">
                <a:latin typeface="+mj-lt"/>
              </a:rPr>
              <a:t>The odds of having had a major depressive episode at some point in the lifetime are </a:t>
            </a:r>
            <a:r>
              <a:rPr lang="en-US" dirty="0" smtClean="0">
                <a:latin typeface="+mj-lt"/>
              </a:rPr>
              <a:t>4.24  times higher when </a:t>
            </a:r>
            <a:r>
              <a:rPr lang="en-US" dirty="0">
                <a:latin typeface="+mj-lt"/>
              </a:rPr>
              <a:t>a person has had a diagnosis of alcohol dependence at some point in their </a:t>
            </a:r>
            <a:r>
              <a:rPr lang="en-US" dirty="0" smtClean="0">
                <a:latin typeface="+mj-lt"/>
              </a:rPr>
              <a:t>lifetime (adjusting </a:t>
            </a:r>
            <a:r>
              <a:rPr lang="en-US" dirty="0">
                <a:latin typeface="+mj-lt"/>
              </a:rPr>
              <a:t>for </a:t>
            </a:r>
            <a:r>
              <a:rPr lang="en-US" dirty="0" smtClean="0">
                <a:latin typeface="+mj-lt"/>
              </a:rPr>
              <a:t>age</a:t>
            </a:r>
            <a:r>
              <a:rPr lang="en-US" dirty="0">
                <a:latin typeface="+mj-lt"/>
              </a:rPr>
              <a:t>, sex, education, and marital </a:t>
            </a:r>
            <a:r>
              <a:rPr lang="en-US" dirty="0" smtClean="0">
                <a:latin typeface="+mj-lt"/>
              </a:rPr>
              <a:t>status) </a:t>
            </a:r>
            <a:endParaRPr lang="en-US" dirty="0">
              <a:latin typeface="+mj-lt"/>
            </a:endParaRPr>
          </a:p>
          <a:p>
            <a:pPr lvl="1"/>
            <a:r>
              <a:rPr lang="en-US" dirty="0">
                <a:latin typeface="+mj-lt"/>
              </a:rPr>
              <a:t>Those in age groups 2 and 3 (30-44 and 45-59 yrs) have odds </a:t>
            </a:r>
            <a:r>
              <a:rPr lang="en-US" dirty="0" smtClean="0">
                <a:latin typeface="+mj-lt"/>
              </a:rPr>
              <a:t>2.3 times larger than the odds of MDE of </a:t>
            </a:r>
            <a:r>
              <a:rPr lang="en-US" dirty="0">
                <a:latin typeface="+mj-lt"/>
              </a:rPr>
              <a:t>those in the oldest age </a:t>
            </a:r>
            <a:r>
              <a:rPr lang="en-US" dirty="0" smtClean="0">
                <a:latin typeface="+mj-lt"/>
              </a:rPr>
              <a:t>group</a:t>
            </a:r>
            <a:endParaRPr lang="en-US" b="1"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A900E5-7918-D94C-B604-02D243A81730}" type="slidenum">
              <a:rPr lang="en-US" sz="1440">
                <a:solidFill>
                  <a:srgbClr val="FFFFFF"/>
                </a:solidFill>
              </a:rPr>
              <a:pPr eaLnBrk="1" hangingPunct="1">
                <a:lnSpc>
                  <a:spcPct val="80000"/>
                </a:lnSpc>
              </a:pPr>
              <a:t>241</a:t>
            </a:fld>
            <a:endParaRPr lang="en-US" sz="1440" dirty="0">
              <a:solidFill>
                <a:srgbClr val="FFFFFF"/>
              </a:solidFill>
            </a:endParaRPr>
          </a:p>
        </p:txBody>
      </p:sp>
    </p:spTree>
    <p:extLst>
      <p:ext uri="{BB962C8B-B14F-4D97-AF65-F5344CB8AC3E}">
        <p14:creationId xmlns:p14="http://schemas.microsoft.com/office/powerpoint/2010/main" val="899751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dirty="0"/>
              <a:t>Logistic regression </a:t>
            </a:r>
            <a:r>
              <a:rPr lang="en-US" dirty="0" smtClean="0"/>
              <a:t>- 21</a:t>
            </a:r>
            <a:endParaRPr lang="en-US" dirty="0">
              <a:latin typeface="Tw Cen MT" charset="0"/>
            </a:endParaRPr>
          </a:p>
        </p:txBody>
      </p:sp>
      <p:sp>
        <p:nvSpPr>
          <p:cNvPr id="135171" name="Content Placeholder 3"/>
          <p:cNvSpPr>
            <a:spLocks noGrp="1"/>
          </p:cNvSpPr>
          <p:nvPr>
            <p:ph sz="quarter" idx="2"/>
          </p:nvPr>
        </p:nvSpPr>
        <p:spPr>
          <a:xfrm>
            <a:off x="731520" y="1674271"/>
            <a:ext cx="9144000" cy="5486400"/>
          </a:xfrm>
        </p:spPr>
        <p:txBody>
          <a:bodyPr/>
          <a:lstStyle/>
          <a:p>
            <a:r>
              <a:rPr lang="en-US" sz="2400" dirty="0">
                <a:latin typeface="+mj-lt"/>
              </a:rPr>
              <a:t>Age as a factor variable allows observation of nonlinear relationships between age and MDE </a:t>
            </a:r>
          </a:p>
          <a:p>
            <a:r>
              <a:rPr lang="en-US" sz="2400" dirty="0">
                <a:latin typeface="+mj-lt"/>
              </a:rPr>
              <a:t>Adjusted versus unadjusted OR</a:t>
            </a:r>
            <a:r>
              <a:rPr lang="ja-JP" altLang="en-US" sz="2400" dirty="0">
                <a:latin typeface="+mj-lt"/>
              </a:rPr>
              <a:t>’</a:t>
            </a:r>
            <a:r>
              <a:rPr lang="en-US" sz="2400" dirty="0">
                <a:latin typeface="+mj-lt"/>
              </a:rPr>
              <a:t>s – what do we learn from a comparison?</a:t>
            </a:r>
          </a:p>
          <a:p>
            <a:r>
              <a:rPr lang="en-US" sz="2400" dirty="0">
                <a:latin typeface="+mj-lt"/>
              </a:rPr>
              <a:t>Other interesting analyses such as subpopulations?</a:t>
            </a:r>
          </a:p>
          <a:p>
            <a:r>
              <a:rPr lang="en-US" sz="2400" dirty="0">
                <a:latin typeface="+mj-lt"/>
              </a:rPr>
              <a:t>Other possible predictors of MDE?  Additional disorders or demographic characteristics? </a:t>
            </a: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BA29C26-11E1-824F-9884-16419F54D307}" type="slidenum">
              <a:rPr lang="en-US" sz="1440">
                <a:solidFill>
                  <a:srgbClr val="FFFFFF"/>
                </a:solidFill>
              </a:rPr>
              <a:pPr eaLnBrk="1" hangingPunct="1">
                <a:lnSpc>
                  <a:spcPct val="80000"/>
                </a:lnSpc>
              </a:pPr>
              <a:t>242</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t>Logistic regression - </a:t>
            </a:r>
            <a:r>
              <a:rPr lang="en-US" dirty="0" smtClean="0"/>
              <a:t>22</a:t>
            </a:r>
            <a:endParaRPr lang="en-US" dirty="0">
              <a:latin typeface="Tw Cen MT" charset="0"/>
            </a:endParaRPr>
          </a:p>
        </p:txBody>
      </p:sp>
      <p:sp>
        <p:nvSpPr>
          <p:cNvPr id="136195" name="Content Placeholder 2"/>
          <p:cNvSpPr>
            <a:spLocks noGrp="1"/>
          </p:cNvSpPr>
          <p:nvPr>
            <p:ph sz="quarter" idx="1"/>
          </p:nvPr>
        </p:nvSpPr>
        <p:spPr>
          <a:xfrm>
            <a:off x="731520" y="1906906"/>
            <a:ext cx="9418320" cy="5486400"/>
          </a:xfrm>
        </p:spPr>
        <p:txBody>
          <a:bodyPr/>
          <a:lstStyle/>
          <a:p>
            <a:r>
              <a:rPr lang="en-US" sz="2880" dirty="0">
                <a:latin typeface="+mj-lt"/>
              </a:rPr>
              <a:t>This last analysis is a logistic regression of ALD predicted by age in the subpopulation of white men.</a:t>
            </a:r>
          </a:p>
          <a:p>
            <a:r>
              <a:rPr lang="en-US" sz="2880" dirty="0">
                <a:latin typeface="+mj-lt"/>
              </a:rPr>
              <a:t>In order to do this type of analysis create an indicator variable of 1=white men 0=not white men</a:t>
            </a:r>
          </a:p>
          <a:p>
            <a:r>
              <a:rPr lang="en-US" sz="2880" dirty="0">
                <a:latin typeface="+mj-lt"/>
              </a:rPr>
              <a:t>Make sure to examine a frequency table of the indicator variable before doing the regression</a:t>
            </a:r>
          </a:p>
          <a:p>
            <a:pPr lvl="1"/>
            <a:r>
              <a:rPr lang="en-US" sz="2400" dirty="0">
                <a:latin typeface="+mj-lt"/>
              </a:rPr>
              <a:t>There are 1,968 white men and 3,724 non white/men in the Part 2 sample of 5,692</a:t>
            </a:r>
          </a:p>
          <a:p>
            <a:endParaRPr lang="en-US" sz="2880"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45D443D-4FF3-5C4E-8186-2111185006AB}" type="slidenum">
              <a:rPr lang="en-US" sz="1440">
                <a:solidFill>
                  <a:srgbClr val="FFFFFF"/>
                </a:solidFill>
              </a:rPr>
              <a:pPr eaLnBrk="1" hangingPunct="1">
                <a:lnSpc>
                  <a:spcPct val="80000"/>
                </a:lnSpc>
              </a:pPr>
              <a:t>243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t>Logistic regression - </a:t>
            </a:r>
            <a:r>
              <a:rPr lang="en-US" dirty="0" smtClean="0"/>
              <a:t>23</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45D443D-4FF3-5C4E-8186-2111185006AB}" type="slidenum">
              <a:rPr lang="en-US" sz="1440">
                <a:solidFill>
                  <a:srgbClr val="FFFFFF"/>
                </a:solidFill>
              </a:rPr>
              <a:pPr eaLnBrk="1" hangingPunct="1">
                <a:lnSpc>
                  <a:spcPct val="80000"/>
                </a:lnSpc>
              </a:pPr>
              <a:t>244</a:t>
            </a:fld>
            <a:endParaRPr lang="en-US" sz="1440" dirty="0">
              <a:solidFill>
                <a:srgbClr val="FFFFFF"/>
              </a:solidFill>
            </a:endParaRPr>
          </a:p>
        </p:txBody>
      </p:sp>
      <p:pic>
        <p:nvPicPr>
          <p:cNvPr id="13619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799" y="1554480"/>
            <a:ext cx="6982547" cy="4389120"/>
          </a:xfrm>
          <a:solidFill>
            <a:schemeClr val="tx1"/>
          </a:solidFill>
        </p:spPr>
      </p:pic>
    </p:spTree>
    <p:extLst>
      <p:ext uri="{BB962C8B-B14F-4D97-AF65-F5344CB8AC3E}">
        <p14:creationId xmlns:p14="http://schemas.microsoft.com/office/powerpoint/2010/main" val="968667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dirty="0"/>
              <a:t>Logistic regression - </a:t>
            </a:r>
            <a:r>
              <a:rPr lang="en-US" dirty="0" smtClean="0"/>
              <a:t>24</a:t>
            </a:r>
            <a:endParaRPr lang="en-US" dirty="0">
              <a:latin typeface="Tw Cen MT" charset="0"/>
            </a:endParaRPr>
          </a:p>
        </p:txBody>
      </p:sp>
      <p:sp>
        <p:nvSpPr>
          <p:cNvPr id="137219" name="Content Placeholder 2"/>
          <p:cNvSpPr>
            <a:spLocks noGrp="1"/>
          </p:cNvSpPr>
          <p:nvPr>
            <p:ph sz="quarter" idx="1"/>
          </p:nvPr>
        </p:nvSpPr>
        <p:spPr>
          <a:xfrm>
            <a:off x="731520" y="1906906"/>
            <a:ext cx="9601200" cy="5774054"/>
          </a:xfrm>
        </p:spPr>
        <p:txBody>
          <a:bodyPr/>
          <a:lstStyle/>
          <a:p>
            <a:pPr>
              <a:buFont typeface="Wingdings" charset="0"/>
              <a:buNone/>
            </a:pPr>
            <a:r>
              <a:rPr lang="en-US" sz="2160" dirty="0">
                <a:latin typeface="+mj-lt"/>
              </a:rPr>
              <a:t>* Complex Samples Logistic Regression.</a:t>
            </a:r>
          </a:p>
          <a:p>
            <a:pPr>
              <a:buFont typeface="Wingdings" charset="0"/>
              <a:buNone/>
            </a:pPr>
            <a:r>
              <a:rPr lang="en-US" sz="2160" dirty="0">
                <a:latin typeface="+mj-lt"/>
              </a:rPr>
              <a:t>CSLOGISTIC  ald(LOW) BY ag4cat</a:t>
            </a:r>
          </a:p>
          <a:p>
            <a:pPr>
              <a:buFont typeface="Wingdings" charset="0"/>
              <a:buNone/>
            </a:pPr>
            <a:r>
              <a:rPr lang="en-US" sz="2160" dirty="0">
                <a:latin typeface="+mj-lt"/>
              </a:rPr>
              <a:t>  /PLAN FILE='F:\NCES_training_2010\ncsr_part2_weight.csaplan'</a:t>
            </a:r>
          </a:p>
          <a:p>
            <a:pPr>
              <a:buFont typeface="Wingdings" charset="0"/>
              <a:buNone/>
            </a:pPr>
            <a:r>
              <a:rPr lang="en-US" sz="2160" dirty="0">
                <a:latin typeface="+mj-lt"/>
              </a:rPr>
              <a:t>  </a:t>
            </a:r>
            <a:r>
              <a:rPr lang="en-US" sz="2160" b="1" dirty="0">
                <a:latin typeface="+mj-lt"/>
              </a:rPr>
              <a:t>/DOMAIN VARIABLE=white_men(1.0000)</a:t>
            </a:r>
          </a:p>
          <a:p>
            <a:pPr>
              <a:buFont typeface="Wingdings" charset="0"/>
              <a:buNone/>
            </a:pPr>
            <a:r>
              <a:rPr lang="en-US" sz="2160" dirty="0">
                <a:latin typeface="+mj-lt"/>
              </a:rPr>
              <a:t>  /MODEL ag4cat</a:t>
            </a:r>
          </a:p>
          <a:p>
            <a:pPr>
              <a:buFont typeface="Wingdings" charset="0"/>
              <a:buNone/>
            </a:pPr>
            <a:r>
              <a:rPr lang="en-US" sz="2160" dirty="0">
                <a:latin typeface="+mj-lt"/>
              </a:rPr>
              <a:t>  /INTERCEPT INCLUDE=YES SHOW=YES</a:t>
            </a:r>
          </a:p>
          <a:p>
            <a:pPr>
              <a:buFont typeface="Wingdings" charset="0"/>
              <a:buNone/>
            </a:pPr>
            <a:r>
              <a:rPr lang="en-US" sz="2160" dirty="0">
                <a:latin typeface="+mj-lt"/>
              </a:rPr>
              <a:t>  /STATISTICS PARAMETER EXP SE TTEST</a:t>
            </a:r>
          </a:p>
          <a:p>
            <a:pPr>
              <a:buFont typeface="Wingdings" charset="0"/>
              <a:buNone/>
            </a:pPr>
            <a:r>
              <a:rPr lang="en-US" sz="2160" dirty="0">
                <a:latin typeface="+mj-lt"/>
              </a:rPr>
              <a:t>  /TEST TYPE=F PADJUST=LSD</a:t>
            </a:r>
          </a:p>
          <a:p>
            <a:pPr>
              <a:buFont typeface="Wingdings" charset="0"/>
              <a:buNone/>
            </a:pPr>
            <a:r>
              <a:rPr lang="en-US" sz="2160" dirty="0">
                <a:latin typeface="+mj-lt"/>
              </a:rPr>
              <a:t>  /ODDSRATIOS FACTOR=[ag4cat(HIGH)]</a:t>
            </a:r>
          </a:p>
          <a:p>
            <a:pPr>
              <a:buFont typeface="Wingdings" charset="0"/>
              <a:buNone/>
            </a:pPr>
            <a:r>
              <a:rPr lang="en-US" sz="2160" dirty="0">
                <a:latin typeface="+mj-lt"/>
              </a:rPr>
              <a:t>  /MISSING CLASSMISSING=EXCLUDE</a:t>
            </a:r>
          </a:p>
          <a:p>
            <a:pPr>
              <a:buFont typeface="Wingdings" charset="0"/>
              <a:buNone/>
            </a:pPr>
            <a:r>
              <a:rPr lang="en-US" sz="2160" dirty="0">
                <a:latin typeface="+mj-lt"/>
              </a:rPr>
              <a:t>  /CRITERIA MXITER=100 MXSTEP=5 PCONVERGE=[1e-006 RELATIVE] LCONVERGE=[0] CHKSEP=20 CILEVEL=95</a:t>
            </a:r>
          </a:p>
          <a:p>
            <a:pPr>
              <a:buFont typeface="Wingdings" charset="0"/>
              <a:buNone/>
            </a:pPr>
            <a:r>
              <a:rPr lang="en-US" sz="2160" dirty="0">
                <a:latin typeface="+mj-lt"/>
              </a:rPr>
              <a:t>  /PRINT SUMMARY CLASSTABLE VARIABLEINFO SAMPLEINFO.</a:t>
            </a:r>
          </a:p>
          <a:p>
            <a:pPr>
              <a:buFont typeface="Wingdings" charset="0"/>
              <a:buNone/>
            </a:pPr>
            <a:endParaRPr lang="en-US" sz="2160" dirty="0">
              <a:latin typeface="+mj-lt"/>
            </a:endParaRPr>
          </a:p>
          <a:p>
            <a:pPr>
              <a:buFont typeface="Wingdings" charset="0"/>
              <a:buNone/>
            </a:pPr>
            <a:endParaRPr lang="en-US" sz="1680" dirty="0">
              <a:latin typeface="Tw Cen MT" charset="0"/>
            </a:endParaRPr>
          </a:p>
          <a:p>
            <a:pPr>
              <a:buFont typeface="Wingdings" charset="0"/>
              <a:buNone/>
            </a:pPr>
            <a:endParaRPr lang="en-US" sz="168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0C2E190-F297-3A4C-BC13-CFB71C0705B0}" type="slidenum">
              <a:rPr lang="en-US" sz="1440">
                <a:solidFill>
                  <a:srgbClr val="FFFFFF"/>
                </a:solidFill>
              </a:rPr>
              <a:pPr eaLnBrk="1" hangingPunct="1">
                <a:lnSpc>
                  <a:spcPct val="80000"/>
                </a:lnSpc>
              </a:pPr>
              <a:t>245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dirty="0"/>
              <a:t>Logistic regression - </a:t>
            </a:r>
            <a:r>
              <a:rPr lang="en-US" dirty="0" smtClean="0"/>
              <a:t>24</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0C2E190-F297-3A4C-BC13-CFB71C0705B0}" type="slidenum">
              <a:rPr lang="en-US" sz="1440">
                <a:solidFill>
                  <a:srgbClr val="FFFFFF"/>
                </a:solidFill>
              </a:rPr>
              <a:pPr eaLnBrk="1" hangingPunct="1">
                <a:lnSpc>
                  <a:spcPct val="80000"/>
                </a:lnSpc>
              </a:pPr>
              <a:t>246</a:t>
            </a:fld>
            <a:endParaRPr lang="en-US" sz="1440" dirty="0">
              <a:solidFill>
                <a:srgbClr val="FFFFFF"/>
              </a:solidFill>
            </a:endParaRPr>
          </a:p>
        </p:txBody>
      </p:sp>
      <p:pic>
        <p:nvPicPr>
          <p:cNvPr id="137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 y="1722680"/>
            <a:ext cx="9304316" cy="4038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67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247</a:t>
            </a:fld>
            <a:endParaRPr lang="en-US" sz="1680" dirty="0"/>
          </a:p>
        </p:txBody>
      </p:sp>
      <p:pic>
        <p:nvPicPr>
          <p:cNvPr id="2" name="Picture 1" descr="sampling_stag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798224"/>
            <a:ext cx="4572000" cy="3431376"/>
          </a:xfrm>
          <a:prstGeom prst="rect">
            <a:avLst/>
          </a:prstGeom>
        </p:spPr>
      </p:pic>
    </p:spTree>
    <p:extLst>
      <p:ext uri="{BB962C8B-B14F-4D97-AF65-F5344CB8AC3E}">
        <p14:creationId xmlns:p14="http://schemas.microsoft.com/office/powerpoint/2010/main" val="18633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chemeClr val="tx1">
                    <a:lumMod val="75000"/>
                  </a:schemeClr>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chemeClr val="tx1">
                    <a:lumMod val="75000"/>
                  </a:schemeClr>
                </a:solidFill>
              </a:rPr>
              <a:t>Design effects</a:t>
            </a:r>
          </a:p>
          <a:p>
            <a:pPr lvl="2" eaLnBrk="1" hangingPunct="1"/>
            <a:r>
              <a:rPr lang="en-US" sz="2720" u="sng" dirty="0" smtClean="0">
                <a:solidFill>
                  <a:schemeClr val="tx1">
                    <a:lumMod val="75000"/>
                  </a:schemeClr>
                </a:solidFill>
              </a:rPr>
              <a:t>Multiple imputation</a:t>
            </a:r>
            <a:endParaRPr lang="en-US" sz="2720" dirty="0" smtClean="0">
              <a:solidFill>
                <a:schemeClr val="tx1">
                  <a:lumMod val="75000"/>
                </a:schemeClr>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248</a:t>
            </a:fld>
            <a:endParaRPr lang="en-US" sz="1680" dirty="0"/>
          </a:p>
        </p:txBody>
      </p:sp>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733800"/>
            <a:ext cx="4495800" cy="4495800"/>
          </a:xfrm>
          <a:prstGeom prst="rect">
            <a:avLst/>
          </a:prstGeom>
        </p:spPr>
      </p:pic>
    </p:spTree>
    <p:extLst>
      <p:ext uri="{BB962C8B-B14F-4D97-AF65-F5344CB8AC3E}">
        <p14:creationId xmlns:p14="http://schemas.microsoft.com/office/powerpoint/2010/main" val="17446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249</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40" y="0"/>
            <a:ext cx="1280160" cy="1753553"/>
          </a:xfrm>
          <a:prstGeom prst="rect">
            <a:avLst/>
          </a:prstGeom>
        </p:spPr>
      </p:pic>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35330" y="274320"/>
            <a:ext cx="9784080" cy="1188720"/>
          </a:xfrm>
        </p:spPr>
        <p:txBody>
          <a:bodyPr/>
          <a:lstStyle/>
          <a:p>
            <a:r>
              <a:rPr lang="en-US" dirty="0"/>
              <a:t>Logistic regression - </a:t>
            </a:r>
            <a:r>
              <a:rPr lang="en-US" dirty="0" smtClean="0"/>
              <a:t>2</a:t>
            </a:r>
            <a:endParaRPr lang="en-US" dirty="0">
              <a:latin typeface="Tw Cen MT" charset="0"/>
            </a:endParaRPr>
          </a:p>
        </p:txBody>
      </p:sp>
      <p:sp>
        <p:nvSpPr>
          <p:cNvPr id="9220" name="Content Placeholder 2"/>
          <p:cNvSpPr>
            <a:spLocks noGrp="1"/>
          </p:cNvSpPr>
          <p:nvPr>
            <p:ph sz="quarter" idx="1"/>
          </p:nvPr>
        </p:nvSpPr>
        <p:spPr>
          <a:xfrm>
            <a:off x="735330" y="1645920"/>
            <a:ext cx="9784080" cy="5394960"/>
          </a:xfrm>
        </p:spPr>
        <p:txBody>
          <a:bodyPr/>
          <a:lstStyle/>
          <a:p>
            <a:pPr>
              <a:buFont typeface="Wingdings" charset="0"/>
              <a:buNone/>
            </a:pPr>
            <a:r>
              <a:rPr lang="en-US" sz="3360" dirty="0">
                <a:latin typeface="+mj-lt"/>
              </a:rPr>
              <a:t>When </a:t>
            </a:r>
            <a:r>
              <a:rPr lang="en-US" sz="3360" i="1" dirty="0">
                <a:latin typeface="+mj-lt"/>
              </a:rPr>
              <a:t>y</a:t>
            </a:r>
            <a:r>
              <a:rPr lang="en-US" sz="3360" dirty="0">
                <a:latin typeface="+mj-lt"/>
              </a:rPr>
              <a:t> is a binary variable with possible values 0 and 1 (</a:t>
            </a:r>
            <a:r>
              <a:rPr lang="en-US" sz="3360" i="1" dirty="0">
                <a:latin typeface="+mj-lt"/>
              </a:rPr>
              <a:t>y </a:t>
            </a:r>
            <a:r>
              <a:rPr lang="en-US" sz="3360" dirty="0">
                <a:latin typeface="+mj-lt"/>
              </a:rPr>
              <a:t>= {0,1}), </a:t>
            </a:r>
            <a:r>
              <a:rPr lang="en-US" sz="3360" i="1" dirty="0">
                <a:latin typeface="+mj-lt"/>
              </a:rPr>
              <a:t>E</a:t>
            </a:r>
            <a:r>
              <a:rPr lang="en-US" sz="3360" dirty="0">
                <a:latin typeface="+mj-lt"/>
              </a:rPr>
              <a:t>(</a:t>
            </a:r>
            <a:r>
              <a:rPr lang="en-US" sz="3360" i="1" dirty="0">
                <a:latin typeface="+mj-lt"/>
              </a:rPr>
              <a:t>y </a:t>
            </a:r>
            <a:r>
              <a:rPr lang="en-US" sz="3360" dirty="0">
                <a:latin typeface="+mj-lt"/>
              </a:rPr>
              <a:t>| </a:t>
            </a:r>
            <a:r>
              <a:rPr lang="en-US" sz="3360" b="1" i="1" dirty="0">
                <a:latin typeface="+mj-lt"/>
              </a:rPr>
              <a:t>x</a:t>
            </a:r>
            <a:r>
              <a:rPr lang="en-US" sz="3360" dirty="0">
                <a:latin typeface="+mj-lt"/>
              </a:rPr>
              <a:t>)  is the conditional probability that </a:t>
            </a:r>
            <a:r>
              <a:rPr lang="en-US" sz="3360" i="1" dirty="0">
                <a:latin typeface="+mj-lt"/>
              </a:rPr>
              <a:t>y</a:t>
            </a:r>
            <a:r>
              <a:rPr lang="en-US" sz="3360" dirty="0">
                <a:latin typeface="+mj-lt"/>
              </a:rPr>
              <a:t> = 1 given the covariate vector </a:t>
            </a:r>
            <a:r>
              <a:rPr lang="en-US" sz="3360" b="1" i="1" dirty="0">
                <a:latin typeface="+mj-lt"/>
              </a:rPr>
              <a:t>x</a:t>
            </a:r>
            <a:r>
              <a:rPr lang="en-US" sz="3360" dirty="0">
                <a:latin typeface="+mj-lt"/>
              </a:rPr>
              <a:t>.</a:t>
            </a:r>
          </a:p>
          <a:p>
            <a:pPr>
              <a:buFont typeface="Wingdings" charset="0"/>
              <a:buNone/>
            </a:pPr>
            <a:r>
              <a:rPr lang="en-US" sz="3360" dirty="0">
                <a:latin typeface="+mj-lt"/>
              </a:rPr>
              <a:t>Why not use this approach with a binary outcome?</a:t>
            </a:r>
          </a:p>
          <a:p>
            <a:pPr marL="411480" lvl="1" indent="-411480">
              <a:buNone/>
            </a:pPr>
            <a:r>
              <a:rPr lang="en-US" dirty="0" smtClean="0"/>
              <a:t>The dependent </a:t>
            </a:r>
            <a:r>
              <a:rPr lang="en-US" dirty="0"/>
              <a:t>variable </a:t>
            </a:r>
            <a:r>
              <a:rPr lang="en-US" i="1" dirty="0"/>
              <a:t>y</a:t>
            </a:r>
            <a:r>
              <a:rPr lang="en-US" dirty="0"/>
              <a:t> </a:t>
            </a:r>
            <a:r>
              <a:rPr lang="en-US" dirty="0" smtClean="0"/>
              <a:t>follows </a:t>
            </a:r>
            <a:r>
              <a:rPr lang="en-US" dirty="0"/>
              <a:t>a binomial distribution—a severe violation of the </a:t>
            </a:r>
            <a:r>
              <a:rPr lang="en-US" dirty="0" smtClean="0"/>
              <a:t>Normality </a:t>
            </a:r>
            <a:r>
              <a:rPr lang="en-US" dirty="0"/>
              <a:t>and homogeneity of variances </a:t>
            </a:r>
            <a:r>
              <a:rPr lang="en-US" dirty="0" smtClean="0"/>
              <a:t>assumption</a:t>
            </a:r>
          </a:p>
          <a:p>
            <a:pPr marL="411480" lvl="1" indent="-411480">
              <a:buNone/>
            </a:pPr>
            <a:r>
              <a:rPr lang="en-US" dirty="0" smtClean="0"/>
              <a:t>A </a:t>
            </a:r>
            <a:r>
              <a:rPr lang="en-US" dirty="0"/>
              <a:t>naive linear regression model </a:t>
            </a:r>
            <a:r>
              <a:rPr lang="en-US" dirty="0" smtClean="0"/>
              <a:t>does </a:t>
            </a:r>
            <a:r>
              <a:rPr lang="en-US" dirty="0"/>
              <a:t>not accurately capture the relationship between </a:t>
            </a:r>
            <a:r>
              <a:rPr lang="en-US" i="1" dirty="0"/>
              <a:t>y </a:t>
            </a:r>
            <a:r>
              <a:rPr lang="en-US" dirty="0"/>
              <a:t>and </a:t>
            </a:r>
            <a:r>
              <a:rPr lang="en-US" b="1" i="1" dirty="0"/>
              <a:t>x</a:t>
            </a:r>
            <a:r>
              <a:rPr lang="en-US" dirty="0" smtClean="0"/>
              <a:t>—it </a:t>
            </a:r>
            <a:r>
              <a:rPr lang="en-US" dirty="0"/>
              <a:t>may </a:t>
            </a:r>
            <a:r>
              <a:rPr lang="en-US" dirty="0" smtClean="0"/>
              <a:t>produce </a:t>
            </a:r>
            <a:r>
              <a:rPr lang="en-US" dirty="0"/>
              <a:t>predicted values </a:t>
            </a:r>
            <a:r>
              <a:rPr lang="en-US" dirty="0" smtClean="0"/>
              <a:t>that </a:t>
            </a:r>
            <a:r>
              <a:rPr lang="en-US" dirty="0"/>
              <a:t>are outside the permissible range of 0 to </a:t>
            </a:r>
            <a:r>
              <a:rPr lang="en-US" dirty="0" smtClean="0"/>
              <a:t>1</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AF1BBBD-1526-A545-B4C1-03F2046A5B12}" type="slidenum">
              <a:rPr lang="en-US" sz="1440">
                <a:solidFill>
                  <a:srgbClr val="FFFFFF"/>
                </a:solidFill>
              </a:rPr>
              <a:pPr eaLnBrk="1" hangingPunct="1">
                <a:lnSpc>
                  <a:spcPct val="80000"/>
                </a:lnSpc>
              </a:pPr>
              <a:t>223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250</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40" y="0"/>
            <a:ext cx="1280160" cy="1753553"/>
          </a:xfrm>
          <a:prstGeom prst="rect">
            <a:avLst/>
          </a:prstGeom>
        </p:spPr>
      </p:pic>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2" name="TextBox 1"/>
          <p:cNvSpPr txBox="1"/>
          <p:nvPr/>
        </p:nvSpPr>
        <p:spPr>
          <a:xfrm>
            <a:off x="9966960" y="822961"/>
            <a:ext cx="640080" cy="624145"/>
          </a:xfrm>
          <a:prstGeom prst="rect">
            <a:avLst/>
          </a:prstGeom>
          <a:noFill/>
        </p:spPr>
        <p:txBody>
          <a:bodyPr wrap="square" rtlCol="0">
            <a:spAutoFit/>
          </a:bodyPr>
          <a:lstStyle/>
          <a:p>
            <a:r>
              <a:rPr lang="en-US" sz="3456" dirty="0">
                <a:solidFill>
                  <a:srgbClr val="0000FF"/>
                </a:solidFill>
              </a:rPr>
              <a:t>e</a:t>
            </a:r>
          </a:p>
        </p:txBody>
      </p:sp>
    </p:spTree>
    <p:extLst>
      <p:ext uri="{BB962C8B-B14F-4D97-AF65-F5344CB8AC3E}">
        <p14:creationId xmlns:p14="http://schemas.microsoft.com/office/powerpoint/2010/main" val="3493390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251</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8" name="Picture 7"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810" y="0"/>
            <a:ext cx="1324991" cy="1737360"/>
          </a:xfrm>
          <a:prstGeom prst="rect">
            <a:avLst/>
          </a:prstGeom>
        </p:spPr>
      </p:pic>
      <p:sp>
        <p:nvSpPr>
          <p:cNvPr id="10" name="TextBox 9"/>
          <p:cNvSpPr txBox="1"/>
          <p:nvPr/>
        </p:nvSpPr>
        <p:spPr>
          <a:xfrm>
            <a:off x="9966960" y="817603"/>
            <a:ext cx="640080" cy="624145"/>
          </a:xfrm>
          <a:prstGeom prst="rect">
            <a:avLst/>
          </a:prstGeom>
          <a:noFill/>
        </p:spPr>
        <p:txBody>
          <a:bodyPr wrap="square" rtlCol="0">
            <a:spAutoFit/>
          </a:bodyPr>
          <a:lstStyle/>
          <a:p>
            <a:r>
              <a:rPr lang="en-US" sz="3456" dirty="0">
                <a:solidFill>
                  <a:srgbClr val="0000FF"/>
                </a:solidFill>
              </a:rPr>
              <a:t>e</a:t>
            </a:r>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Tree>
    <p:extLst>
      <p:ext uri="{BB962C8B-B14F-4D97-AF65-F5344CB8AC3E}">
        <p14:creationId xmlns:p14="http://schemas.microsoft.com/office/powerpoint/2010/main" val="2263957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252</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 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846" y="0"/>
            <a:ext cx="1336954" cy="1737360"/>
          </a:xfrm>
          <a:prstGeom prst="rect">
            <a:avLst/>
          </a:prstGeom>
        </p:spPr>
      </p:pic>
      <p:sp>
        <p:nvSpPr>
          <p:cNvPr id="13" name="TextBox 12"/>
          <p:cNvSpPr txBox="1"/>
          <p:nvPr/>
        </p:nvSpPr>
        <p:spPr>
          <a:xfrm>
            <a:off x="9966960" y="817603"/>
            <a:ext cx="640080" cy="624145"/>
          </a:xfrm>
          <a:prstGeom prst="rect">
            <a:avLst/>
          </a:prstGeom>
          <a:noFill/>
        </p:spPr>
        <p:txBody>
          <a:bodyPr wrap="square" rtlCol="0">
            <a:spAutoFit/>
          </a:bodyPr>
          <a:lstStyle/>
          <a:p>
            <a:r>
              <a:rPr lang="en-US" sz="3456" dirty="0">
                <a:solidFill>
                  <a:srgbClr val="0000FF"/>
                </a:solidFill>
              </a:rPr>
              <a:t>e</a:t>
            </a:r>
          </a:p>
        </p:txBody>
      </p:sp>
      <p:sp>
        <p:nvSpPr>
          <p:cNvPr id="9" name="Down Arrow 8"/>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7263228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253</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54394709"/>
              </p:ext>
            </p:extLst>
          </p:nvPr>
        </p:nvGraphicFramePr>
        <p:xfrm>
          <a:off x="548640" y="6406516"/>
          <a:ext cx="1487806" cy="868680"/>
        </p:xfrm>
        <a:graphic>
          <a:graphicData uri="http://schemas.openxmlformats.org/presentationml/2006/ole">
            <mc:AlternateContent xmlns:mc="http://schemas.openxmlformats.org/markup-compatibility/2006">
              <mc:Choice xmlns:v="urn:schemas-microsoft-com:vml" Requires="v">
                <p:oleObj spid="_x0000_s239750" name="Equation" r:id="rId4" imgW="762000" imgH="444500" progId="Equation.DSMT4">
                  <p:embed/>
                </p:oleObj>
              </mc:Choice>
              <mc:Fallback>
                <p:oleObj name="Equation" r:id="rId4" imgW="762000" imgH="444500" progId="Equation.DSMT4">
                  <p:embed/>
                  <p:pic>
                    <p:nvPicPr>
                      <p:cNvPr id="0" name=""/>
                      <p:cNvPicPr>
                        <a:picLocks noGrp="1" noChangeAspect="1" noChangeArrowheads="1"/>
                      </p:cNvPicPr>
                      <p:nvPr/>
                    </p:nvPicPr>
                    <p:blipFill>
                      <a:blip r:embed="rId5"/>
                      <a:srcRect/>
                      <a:stretch>
                        <a:fillRect/>
                      </a:stretch>
                    </p:blipFill>
                    <p:spPr bwMode="auto">
                      <a:xfrm>
                        <a:off x="548640" y="6406516"/>
                        <a:ext cx="1487806" cy="868680"/>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8" name="Picture 7"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7607" y="0"/>
            <a:ext cx="1284714" cy="1737360"/>
          </a:xfrm>
          <a:prstGeom prst="rect">
            <a:avLst/>
          </a:prstGeom>
        </p:spPr>
      </p:pic>
      <p:sp>
        <p:nvSpPr>
          <p:cNvPr id="17" name="TextBox 16"/>
          <p:cNvSpPr txBox="1"/>
          <p:nvPr/>
        </p:nvSpPr>
        <p:spPr>
          <a:xfrm>
            <a:off x="9966960" y="817603"/>
            <a:ext cx="640080" cy="624145"/>
          </a:xfrm>
          <a:prstGeom prst="rect">
            <a:avLst/>
          </a:prstGeom>
          <a:noFill/>
        </p:spPr>
        <p:txBody>
          <a:bodyPr wrap="square" rtlCol="0">
            <a:spAutoFit/>
          </a:bodyPr>
          <a:lstStyle/>
          <a:p>
            <a:r>
              <a:rPr lang="en-US" sz="3456" dirty="0">
                <a:solidFill>
                  <a:srgbClr val="008000"/>
                </a:solidFill>
              </a:rPr>
              <a:t>s</a:t>
            </a:r>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TextBox 18"/>
          <p:cNvSpPr txBox="1"/>
          <p:nvPr/>
        </p:nvSpPr>
        <p:spPr>
          <a:xfrm>
            <a:off x="-731520" y="6126480"/>
            <a:ext cx="2743200" cy="424732"/>
          </a:xfrm>
          <a:prstGeom prst="rect">
            <a:avLst/>
          </a:prstGeom>
          <a:noFill/>
        </p:spPr>
        <p:txBody>
          <a:bodyPr wrap="square" rtlCol="0">
            <a:spAutoFit/>
          </a:bodyPr>
          <a:lstStyle/>
          <a:p>
            <a:r>
              <a:rPr lang="en-US" sz="2160" dirty="0"/>
              <a:t>4 Estimate</a:t>
            </a:r>
          </a:p>
        </p:txBody>
      </p:sp>
    </p:spTree>
    <p:extLst>
      <p:ext uri="{BB962C8B-B14F-4D97-AF65-F5344CB8AC3E}">
        <p14:creationId xmlns:p14="http://schemas.microsoft.com/office/powerpoint/2010/main" val="4019144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254</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508870792"/>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0988"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 </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2830477938"/>
              </p:ext>
            </p:extLst>
          </p:nvPr>
        </p:nvGraphicFramePr>
        <p:xfrm>
          <a:off x="2809876" y="6406515"/>
          <a:ext cx="1712932" cy="1000124"/>
        </p:xfrm>
        <a:graphic>
          <a:graphicData uri="http://schemas.openxmlformats.org/presentationml/2006/ole">
            <mc:AlternateContent xmlns:mc="http://schemas.openxmlformats.org/markup-compatibility/2006">
              <mc:Choice xmlns:v="urn:schemas-microsoft-com:vml" Requires="v">
                <p:oleObj spid="_x0000_s240989"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2" cy="1000124"/>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4231359585"/>
              </p:ext>
            </p:extLst>
          </p:nvPr>
        </p:nvGraphicFramePr>
        <p:xfrm>
          <a:off x="4821556" y="6406516"/>
          <a:ext cx="1762124" cy="1028846"/>
        </p:xfrm>
        <a:graphic>
          <a:graphicData uri="http://schemas.openxmlformats.org/presentationml/2006/ole">
            <mc:AlternateContent xmlns:mc="http://schemas.openxmlformats.org/markup-compatibility/2006">
              <mc:Choice xmlns:v="urn:schemas-microsoft-com:vml" Requires="v">
                <p:oleObj spid="_x0000_s240990"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6"/>
                        <a:ext cx="1762124" cy="1028846"/>
                      </a:xfrm>
                      <a:prstGeom prst="rect">
                        <a:avLst/>
                      </a:prstGeom>
                      <a:noFill/>
                      <a:extLst/>
                    </p:spPr>
                  </p:pic>
                </p:oleObj>
              </mc:Fallback>
            </mc:AlternateContent>
          </a:graphicData>
        </a:graphic>
      </p:graphicFrame>
      <p:pic>
        <p:nvPicPr>
          <p:cNvPr id="35" name="Picture 34" descr="imgr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42310" y="0"/>
            <a:ext cx="1230491" cy="1700784"/>
          </a:xfrm>
          <a:prstGeom prst="rect">
            <a:avLst/>
          </a:prstGeom>
        </p:spPr>
      </p:pic>
      <p:sp>
        <p:nvSpPr>
          <p:cNvPr id="36" name="TextBox 35"/>
          <p:cNvSpPr txBox="1"/>
          <p:nvPr/>
        </p:nvSpPr>
        <p:spPr>
          <a:xfrm>
            <a:off x="9966960" y="731521"/>
            <a:ext cx="640080" cy="624145"/>
          </a:xfrm>
          <a:prstGeom prst="rect">
            <a:avLst/>
          </a:prstGeom>
          <a:noFill/>
        </p:spPr>
        <p:txBody>
          <a:bodyPr wrap="square" rtlCol="0">
            <a:spAutoFit/>
          </a:bodyPr>
          <a:lstStyle/>
          <a:p>
            <a:r>
              <a:rPr lang="en-US" sz="3456" dirty="0">
                <a:solidFill>
                  <a:srgbClr val="008000"/>
                </a:solidFill>
              </a:rPr>
              <a:t>s</a:t>
            </a:r>
          </a:p>
        </p:txBody>
      </p:sp>
    </p:spTree>
    <p:extLst>
      <p:ext uri="{BB962C8B-B14F-4D97-AF65-F5344CB8AC3E}">
        <p14:creationId xmlns:p14="http://schemas.microsoft.com/office/powerpoint/2010/main" val="3864204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255</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094163066"/>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2125"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782060070"/>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242126"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1069370133"/>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242127"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388441967"/>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242128"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pic>
        <p:nvPicPr>
          <p:cNvPr id="9" name="Picture 8"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42310" y="0"/>
            <a:ext cx="1230491" cy="1700784"/>
          </a:xfrm>
          <a:prstGeom prst="rect">
            <a:avLst/>
          </a:prstGeom>
        </p:spPr>
      </p:pic>
      <p:sp>
        <p:nvSpPr>
          <p:cNvPr id="48" name="TextBox 47"/>
          <p:cNvSpPr txBox="1"/>
          <p:nvPr/>
        </p:nvSpPr>
        <p:spPr>
          <a:xfrm>
            <a:off x="9966960" y="726163"/>
            <a:ext cx="640080" cy="624145"/>
          </a:xfrm>
          <a:prstGeom prst="rect">
            <a:avLst/>
          </a:prstGeom>
          <a:noFill/>
        </p:spPr>
        <p:txBody>
          <a:bodyPr wrap="square" rtlCol="0">
            <a:spAutoFit/>
          </a:bodyPr>
          <a:lstStyle/>
          <a:p>
            <a:r>
              <a:rPr lang="en-US" sz="3456" dirty="0">
                <a:solidFill>
                  <a:srgbClr val="008000"/>
                </a:solidFill>
              </a:rPr>
              <a:t>s</a:t>
            </a:r>
          </a:p>
        </p:txBody>
      </p:sp>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Tree>
    <p:extLst>
      <p:ext uri="{BB962C8B-B14F-4D97-AF65-F5344CB8AC3E}">
        <p14:creationId xmlns:p14="http://schemas.microsoft.com/office/powerpoint/2010/main" val="1562026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256</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971129593"/>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5294"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833734839"/>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245295"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417288503"/>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245296"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30819549"/>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245297"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6477000" y="3200401"/>
            <a:ext cx="4495800" cy="624171"/>
          </a:xfrm>
          <a:prstGeom prst="rect">
            <a:avLst/>
          </a:prstGeom>
          <a:noFill/>
        </p:spPr>
        <p:txBody>
          <a:bodyPr wrap="square" rtlCol="0">
            <a:spAutoFit/>
          </a:bodyPr>
          <a:lstStyle/>
          <a:p>
            <a:r>
              <a:rPr lang="en-US" sz="3456" dirty="0"/>
              <a:t>5 Sampling distribution </a:t>
            </a:r>
          </a:p>
        </p:txBody>
      </p:sp>
      <p:pic>
        <p:nvPicPr>
          <p:cNvPr id="8" name="Picture 7"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84080" y="0"/>
            <a:ext cx="1188720" cy="1737360"/>
          </a:xfrm>
          <a:prstGeom prst="rect">
            <a:avLst/>
          </a:prstGeom>
        </p:spPr>
      </p:pic>
      <p:pic>
        <p:nvPicPr>
          <p:cNvPr id="40" name="Picture 39"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78241" y="0"/>
            <a:ext cx="1230491" cy="1700784"/>
          </a:xfrm>
          <a:prstGeom prst="rect">
            <a:avLst/>
          </a:prstGeom>
        </p:spPr>
      </p:pic>
      <p:sp>
        <p:nvSpPr>
          <p:cNvPr id="46" name="TextBox 45"/>
          <p:cNvSpPr txBox="1"/>
          <p:nvPr/>
        </p:nvSpPr>
        <p:spPr>
          <a:xfrm>
            <a:off x="9601200" y="822961"/>
            <a:ext cx="640080" cy="624145"/>
          </a:xfrm>
          <a:prstGeom prst="rect">
            <a:avLst/>
          </a:prstGeom>
          <a:noFill/>
        </p:spPr>
        <p:txBody>
          <a:bodyPr wrap="square" rtlCol="0">
            <a:spAutoFit/>
          </a:bodyPr>
          <a:lstStyle/>
          <a:p>
            <a:r>
              <a:rPr lang="en-US" sz="3456" dirty="0">
                <a:solidFill>
                  <a:srgbClr val="008000"/>
                </a:solidFill>
              </a:rPr>
              <a:t>s</a:t>
            </a:r>
          </a:p>
        </p:txBody>
      </p:sp>
      <p:sp>
        <p:nvSpPr>
          <p:cNvPr id="50" name="TextBox 49"/>
          <p:cNvSpPr txBox="1"/>
          <p:nvPr/>
        </p:nvSpPr>
        <p:spPr>
          <a:xfrm>
            <a:off x="7467600" y="3886200"/>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516927541"/>
              </p:ext>
            </p:extLst>
          </p:nvPr>
        </p:nvGraphicFramePr>
        <p:xfrm>
          <a:off x="7696200" y="4572000"/>
          <a:ext cx="2674620" cy="1062990"/>
        </p:xfrm>
        <a:graphic>
          <a:graphicData uri="http://schemas.openxmlformats.org/presentationml/2006/ole">
            <mc:AlternateContent xmlns:mc="http://schemas.openxmlformats.org/markup-compatibility/2006">
              <mc:Choice xmlns:v="urn:schemas-microsoft-com:vml" Requires="v">
                <p:oleObj spid="_x0000_s245298" name="Equation" r:id="rId14" imgW="1117600" imgH="444500" progId="Equation.DSMT4">
                  <p:embed/>
                </p:oleObj>
              </mc:Choice>
              <mc:Fallback>
                <p:oleObj name="Equation" r:id="rId14" imgW="1117600" imgH="444500" progId="Equation.DSMT4">
                  <p:embed/>
                  <p:pic>
                    <p:nvPicPr>
                      <p:cNvPr id="0" name=""/>
                      <p:cNvPicPr>
                        <a:picLocks noGrp="1" noChangeAspect="1" noChangeArrowheads="1"/>
                      </p:cNvPicPr>
                      <p:nvPr/>
                    </p:nvPicPr>
                    <p:blipFill>
                      <a:blip r:embed="rId15"/>
                      <a:srcRect/>
                      <a:stretch>
                        <a:fillRect/>
                      </a:stretch>
                    </p:blipFill>
                    <p:spPr bwMode="auto">
                      <a:xfrm>
                        <a:off x="7696200" y="4572000"/>
                        <a:ext cx="2674620" cy="1062990"/>
                      </a:xfrm>
                      <a:prstGeom prst="rect">
                        <a:avLst/>
                      </a:prstGeom>
                      <a:noFill/>
                      <a:extLst/>
                    </p:spPr>
                  </p:pic>
                </p:oleObj>
              </mc:Fallback>
            </mc:AlternateContent>
          </a:graphicData>
        </a:graphic>
      </p:graphicFrame>
    </p:spTree>
    <p:extLst>
      <p:ext uri="{BB962C8B-B14F-4D97-AF65-F5344CB8AC3E}">
        <p14:creationId xmlns:p14="http://schemas.microsoft.com/office/powerpoint/2010/main" val="3401569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257</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5460447"/>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6437"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2128993775"/>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246438"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027541427"/>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246439"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907968971"/>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246440"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6477000" y="3200401"/>
            <a:ext cx="4343400" cy="624171"/>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467600" y="3810000"/>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906012645"/>
              </p:ext>
            </p:extLst>
          </p:nvPr>
        </p:nvGraphicFramePr>
        <p:xfrm>
          <a:off x="7772400" y="4419600"/>
          <a:ext cx="2674620" cy="1062990"/>
        </p:xfrm>
        <a:graphic>
          <a:graphicData uri="http://schemas.openxmlformats.org/presentationml/2006/ole">
            <mc:AlternateContent xmlns:mc="http://schemas.openxmlformats.org/markup-compatibility/2006">
              <mc:Choice xmlns:v="urn:schemas-microsoft-com:vml" Requires="v">
                <p:oleObj spid="_x0000_s246441" name="Equation" r:id="rId12" imgW="1117600" imgH="444500" progId="Equation.DSMT4">
                  <p:embed/>
                </p:oleObj>
              </mc:Choice>
              <mc:Fallback>
                <p:oleObj name="Equation" r:id="rId12" imgW="1117600" imgH="444500" progId="Equation.DSMT4">
                  <p:embed/>
                  <p:pic>
                    <p:nvPicPr>
                      <p:cNvPr id="0" name=""/>
                      <p:cNvPicPr>
                        <a:picLocks noGrp="1" noChangeAspect="1" noChangeArrowheads="1"/>
                      </p:cNvPicPr>
                      <p:nvPr/>
                    </p:nvPicPr>
                    <p:blipFill>
                      <a:blip r:embed="rId13"/>
                      <a:srcRect/>
                      <a:stretch>
                        <a:fillRect/>
                      </a:stretch>
                    </p:blipFill>
                    <p:spPr bwMode="auto">
                      <a:xfrm>
                        <a:off x="7772400" y="4419600"/>
                        <a:ext cx="2674620" cy="1062990"/>
                      </a:xfrm>
                      <a:prstGeom prst="rect">
                        <a:avLst/>
                      </a:prstGeom>
                      <a:noFill/>
                      <a:extLst/>
                    </p:spPr>
                  </p:pic>
                </p:oleObj>
              </mc:Fallback>
            </mc:AlternateContent>
          </a:graphicData>
        </a:graphic>
      </p:graphicFrame>
      <p:sp>
        <p:nvSpPr>
          <p:cNvPr id="43" name="TextBox 42"/>
          <p:cNvSpPr txBox="1"/>
          <p:nvPr/>
        </p:nvSpPr>
        <p:spPr>
          <a:xfrm>
            <a:off x="6705600" y="5486400"/>
            <a:ext cx="4114800" cy="624171"/>
          </a:xfrm>
          <a:prstGeom prst="rect">
            <a:avLst/>
          </a:prstGeom>
          <a:noFill/>
        </p:spPr>
        <p:txBody>
          <a:bodyPr wrap="square" rtlCol="0">
            <a:spAutoFit/>
          </a:bodyPr>
          <a:lstStyle/>
          <a:p>
            <a:r>
              <a:rPr lang="en-US" sz="3456" dirty="0"/>
              <a:t>7 Confidence interval</a:t>
            </a:r>
          </a:p>
        </p:txBody>
      </p:sp>
      <p:graphicFrame>
        <p:nvGraphicFramePr>
          <p:cNvPr id="48" name="Object 37"/>
          <p:cNvGraphicFramePr>
            <a:graphicFrameLocks noGrp="1" noChangeAspect="1"/>
          </p:cNvGraphicFramePr>
          <p:nvPr>
            <p:ph sz="half" idx="4294967295"/>
            <p:extLst>
              <p:ext uri="{D42A27DB-BD31-4B8C-83A1-F6EECF244321}">
                <p14:modId xmlns:p14="http://schemas.microsoft.com/office/powerpoint/2010/main" val="306623406"/>
              </p:ext>
            </p:extLst>
          </p:nvPr>
        </p:nvGraphicFramePr>
        <p:xfrm>
          <a:off x="7010400" y="6172200"/>
          <a:ext cx="3841996" cy="990600"/>
        </p:xfrm>
        <a:graphic>
          <a:graphicData uri="http://schemas.openxmlformats.org/presentationml/2006/ole">
            <mc:AlternateContent xmlns:mc="http://schemas.openxmlformats.org/markup-compatibility/2006">
              <mc:Choice xmlns:v="urn:schemas-microsoft-com:vml" Requires="v">
                <p:oleObj spid="_x0000_s246442" name="Equation" r:id="rId14" imgW="1181100" imgH="304800" progId="Equation.DSMT4">
                  <p:embed/>
                </p:oleObj>
              </mc:Choice>
              <mc:Fallback>
                <p:oleObj name="Equation" r:id="rId14" imgW="1181100" imgH="304800" progId="Equation.DSMT4">
                  <p:embed/>
                  <p:pic>
                    <p:nvPicPr>
                      <p:cNvPr id="0" name=""/>
                      <p:cNvPicPr>
                        <a:picLocks noGrp="1" noChangeAspect="1" noChangeArrowheads="1"/>
                      </p:cNvPicPr>
                      <p:nvPr/>
                    </p:nvPicPr>
                    <p:blipFill>
                      <a:blip r:embed="rId15"/>
                      <a:srcRect/>
                      <a:stretch>
                        <a:fillRect/>
                      </a:stretch>
                    </p:blipFill>
                    <p:spPr bwMode="auto">
                      <a:xfrm>
                        <a:off x="7010400" y="6172200"/>
                        <a:ext cx="3841996" cy="990600"/>
                      </a:xfrm>
                      <a:prstGeom prst="rect">
                        <a:avLst/>
                      </a:prstGeom>
                      <a:noFill/>
                      <a:extLst/>
                    </p:spPr>
                  </p:pic>
                </p:oleObj>
              </mc:Fallback>
            </mc:AlternateContent>
          </a:graphicData>
        </a:graphic>
      </p:graphicFrame>
      <p:pic>
        <p:nvPicPr>
          <p:cNvPr id="9" name="Picture 8" descr="imgr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92640" y="0"/>
            <a:ext cx="1280160" cy="1678577"/>
          </a:xfrm>
          <a:prstGeom prst="rect">
            <a:avLst/>
          </a:prstGeom>
        </p:spPr>
      </p:pic>
      <p:pic>
        <p:nvPicPr>
          <p:cNvPr id="52" name="Picture 51"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78241" y="0"/>
            <a:ext cx="1190797" cy="1645920"/>
          </a:xfrm>
          <a:prstGeom prst="rect">
            <a:avLst/>
          </a:prstGeom>
        </p:spPr>
      </p:pic>
      <p:sp>
        <p:nvSpPr>
          <p:cNvPr id="53" name="TextBox 52"/>
          <p:cNvSpPr txBox="1"/>
          <p:nvPr/>
        </p:nvSpPr>
        <p:spPr>
          <a:xfrm>
            <a:off x="9509760" y="914401"/>
            <a:ext cx="640080" cy="624145"/>
          </a:xfrm>
          <a:prstGeom prst="rect">
            <a:avLst/>
          </a:prstGeom>
          <a:noFill/>
        </p:spPr>
        <p:txBody>
          <a:bodyPr wrap="square" rtlCol="0">
            <a:spAutoFit/>
          </a:bodyPr>
          <a:lstStyle/>
          <a:p>
            <a:r>
              <a:rPr lang="en-US" sz="3456" dirty="0">
                <a:solidFill>
                  <a:srgbClr val="008000"/>
                </a:solidFill>
              </a:rPr>
              <a:t>s</a:t>
            </a:r>
          </a:p>
        </p:txBody>
      </p:sp>
    </p:spTree>
    <p:extLst>
      <p:ext uri="{BB962C8B-B14F-4D97-AF65-F5344CB8AC3E}">
        <p14:creationId xmlns:p14="http://schemas.microsoft.com/office/powerpoint/2010/main" val="2059505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F1F70A9-8430-413E-9605-DD4EDF690761}" type="slidenum">
              <a:rPr lang="en-US" sz="1680"/>
              <a:pPr eaLnBrk="1" hangingPunct="1"/>
              <a:t>258</a:t>
            </a:fld>
            <a:endParaRPr lang="en-US" sz="1680" dirty="0"/>
          </a:p>
        </p:txBody>
      </p:sp>
      <p:sp>
        <p:nvSpPr>
          <p:cNvPr id="30722" name="Rectangle 2"/>
          <p:cNvSpPr>
            <a:spLocks noGrp="1" noChangeArrowheads="1"/>
          </p:cNvSpPr>
          <p:nvPr>
            <p:ph type="title"/>
          </p:nvPr>
        </p:nvSpPr>
        <p:spPr/>
        <p:txBody>
          <a:bodyPr/>
          <a:lstStyle/>
          <a:p>
            <a:pPr eaLnBrk="1" hangingPunct="1">
              <a:defRPr/>
            </a:pPr>
            <a:r>
              <a:rPr lang="en-US" dirty="0" smtClean="0"/>
              <a:t>Weighting - 1</a:t>
            </a:r>
          </a:p>
        </p:txBody>
      </p:sp>
      <p:sp>
        <p:nvSpPr>
          <p:cNvPr id="25604" name="Rectangle 3"/>
          <p:cNvSpPr>
            <a:spLocks noGrp="1" noChangeArrowheads="1"/>
          </p:cNvSpPr>
          <p:nvPr>
            <p:ph type="body" idx="1"/>
          </p:nvPr>
        </p:nvSpPr>
        <p:spPr/>
        <p:txBody>
          <a:bodyPr/>
          <a:lstStyle/>
          <a:p>
            <a:pPr eaLnBrk="1" hangingPunct="1"/>
            <a:r>
              <a:rPr lang="en-US" dirty="0" smtClean="0"/>
              <a:t>Weights common in survey practice</a:t>
            </a:r>
          </a:p>
          <a:p>
            <a:pPr lvl="1" eaLnBrk="1" hangingPunct="1"/>
            <a:r>
              <a:rPr lang="en-US" sz="2880" dirty="0"/>
              <a:t>*Within household selection*</a:t>
            </a:r>
          </a:p>
          <a:p>
            <a:pPr lvl="1" eaLnBrk="1" hangingPunct="1"/>
            <a:r>
              <a:rPr lang="en-US" sz="2880" dirty="0"/>
              <a:t>*Duplication of elements on the frame*</a:t>
            </a:r>
          </a:p>
          <a:p>
            <a:pPr lvl="1" eaLnBrk="1" hangingPunct="1"/>
            <a:r>
              <a:rPr lang="en-US" sz="2880" dirty="0">
                <a:solidFill>
                  <a:srgbClr val="FFFF00"/>
                </a:solidFill>
              </a:rPr>
              <a:t>“Over-” or “under-sampling”</a:t>
            </a:r>
          </a:p>
          <a:p>
            <a:pPr lvl="1" eaLnBrk="1" hangingPunct="1"/>
            <a:r>
              <a:rPr lang="en-US" sz="2880" dirty="0">
                <a:solidFill>
                  <a:srgbClr val="FFFF00"/>
                </a:solidFill>
              </a:rPr>
              <a:t>Nonresponse</a:t>
            </a:r>
          </a:p>
          <a:p>
            <a:pPr lvl="1" eaLnBrk="1" hangingPunct="1"/>
            <a:r>
              <a:rPr lang="en-US" sz="2880" dirty="0">
                <a:solidFill>
                  <a:srgbClr val="FFFF00"/>
                </a:solidFill>
              </a:rPr>
              <a:t>Poststratification</a:t>
            </a:r>
          </a:p>
          <a:p>
            <a:pPr eaLnBrk="1" hangingPunct="1"/>
            <a:r>
              <a:rPr lang="en-US" dirty="0" smtClean="0"/>
              <a:t>Recover population (or frame) distribution of elements:</a:t>
            </a:r>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259</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10"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5280" dirty="0"/>
              <a:t>Weighting - 2</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931920" y="411480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64008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735330" y="274320"/>
            <a:ext cx="9784080" cy="1188720"/>
          </a:xfrm>
        </p:spPr>
        <p:txBody>
          <a:bodyPr/>
          <a:lstStyle/>
          <a:p>
            <a:r>
              <a:rPr lang="en-US" dirty="0"/>
              <a:t>Logistic regression - 3</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9A55D06-4D79-4447-94B1-C5D781743F5B}" type="slidenum">
              <a:rPr lang="en-US" sz="1440">
                <a:solidFill>
                  <a:srgbClr val="FFFFFF"/>
                </a:solidFill>
              </a:rPr>
              <a:pPr eaLnBrk="1" hangingPunct="1">
                <a:lnSpc>
                  <a:spcPct val="80000"/>
                </a:lnSpc>
              </a:pPr>
              <a:t>224</a:t>
            </a:fld>
            <a:endParaRPr lang="en-US" sz="1440" dirty="0">
              <a:solidFill>
                <a:srgbClr val="FFFFFF"/>
              </a:solidFill>
            </a:endParaRPr>
          </a:p>
        </p:txBody>
      </p:sp>
      <p:grpSp>
        <p:nvGrpSpPr>
          <p:cNvPr id="118789" name="Group 1"/>
          <p:cNvGrpSpPr>
            <a:grpSpLocks noChangeAspect="1"/>
          </p:cNvGrpSpPr>
          <p:nvPr/>
        </p:nvGrpSpPr>
        <p:grpSpPr bwMode="auto">
          <a:xfrm>
            <a:off x="2834640" y="3200400"/>
            <a:ext cx="6330890" cy="4663440"/>
            <a:chOff x="0" y="0"/>
            <a:chExt cx="7005" cy="5160"/>
          </a:xfrm>
        </p:grpSpPr>
        <p:sp>
          <p:nvSpPr>
            <p:cNvPr id="118794" name="AutoShape 93"/>
            <p:cNvSpPr>
              <a:spLocks noChangeAspect="1" noChangeArrowheads="1" noTextEdit="1"/>
            </p:cNvSpPr>
            <p:nvPr/>
          </p:nvSpPr>
          <p:spPr bwMode="auto">
            <a:xfrm>
              <a:off x="0" y="0"/>
              <a:ext cx="7005" cy="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456" dirty="0"/>
            </a:p>
          </p:txBody>
        </p:sp>
        <p:sp>
          <p:nvSpPr>
            <p:cNvPr id="118795" name="Rectangle 92"/>
            <p:cNvSpPr>
              <a:spLocks noChangeArrowheads="1"/>
            </p:cNvSpPr>
            <p:nvPr/>
          </p:nvSpPr>
          <p:spPr bwMode="auto">
            <a:xfrm>
              <a:off x="89" y="83"/>
              <a:ext cx="6836" cy="499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456" dirty="0"/>
            </a:p>
          </p:txBody>
        </p:sp>
        <p:sp>
          <p:nvSpPr>
            <p:cNvPr id="118796" name="Rectangle 91"/>
            <p:cNvSpPr>
              <a:spLocks noChangeArrowheads="1"/>
            </p:cNvSpPr>
            <p:nvPr/>
          </p:nvSpPr>
          <p:spPr bwMode="auto">
            <a:xfrm>
              <a:off x="96" y="96"/>
              <a:ext cx="6810" cy="4965"/>
            </a:xfrm>
            <a:prstGeom prst="rect">
              <a:avLst/>
            </a:prstGeom>
            <a:solidFill>
              <a:srgbClr val="F0F0F0"/>
            </a:solidFill>
            <a:ln w="12">
              <a:solidFill>
                <a:srgbClr val="F0F0F0"/>
              </a:solidFill>
              <a:miter lim="800000"/>
              <a:headEnd/>
              <a:tailEnd/>
            </a:ln>
          </p:spPr>
          <p:txBody>
            <a:bodyPr/>
            <a:lstStyle/>
            <a:p>
              <a:pPr eaLnBrk="0" hangingPunct="0"/>
              <a:endParaRPr lang="en-US" sz="3456" dirty="0"/>
            </a:p>
          </p:txBody>
        </p:sp>
        <p:sp>
          <p:nvSpPr>
            <p:cNvPr id="118797" name="Rectangle 90"/>
            <p:cNvSpPr>
              <a:spLocks noChangeArrowheads="1"/>
            </p:cNvSpPr>
            <p:nvPr/>
          </p:nvSpPr>
          <p:spPr bwMode="auto">
            <a:xfrm>
              <a:off x="598" y="268"/>
              <a:ext cx="6136" cy="4295"/>
            </a:xfrm>
            <a:prstGeom prst="rect">
              <a:avLst/>
            </a:prstGeom>
            <a:solidFill>
              <a:srgbClr val="FFFFFF"/>
            </a:solidFill>
            <a:ln w="12">
              <a:solidFill>
                <a:srgbClr val="FFFFFF"/>
              </a:solidFill>
              <a:miter lim="800000"/>
              <a:headEnd/>
              <a:tailEnd/>
            </a:ln>
          </p:spPr>
          <p:txBody>
            <a:bodyPr/>
            <a:lstStyle/>
            <a:p>
              <a:endParaRPr lang="en-US" sz="3456" dirty="0"/>
            </a:p>
          </p:txBody>
        </p:sp>
        <p:sp>
          <p:nvSpPr>
            <p:cNvPr id="118798" name="Line 89"/>
            <p:cNvSpPr>
              <a:spLocks noChangeShapeType="1"/>
            </p:cNvSpPr>
            <p:nvPr/>
          </p:nvSpPr>
          <p:spPr bwMode="auto">
            <a:xfrm>
              <a:off x="598" y="3778"/>
              <a:ext cx="6143" cy="1"/>
            </a:xfrm>
            <a:prstGeom prst="line">
              <a:avLst/>
            </a:prstGeom>
            <a:noFill/>
            <a:ln w="12">
              <a:solidFill>
                <a:srgbClr val="E8E8E8"/>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799" name="Line 88"/>
            <p:cNvSpPr>
              <a:spLocks noChangeShapeType="1"/>
            </p:cNvSpPr>
            <p:nvPr/>
          </p:nvSpPr>
          <p:spPr bwMode="auto">
            <a:xfrm>
              <a:off x="598" y="1092"/>
              <a:ext cx="6143" cy="1"/>
            </a:xfrm>
            <a:prstGeom prst="line">
              <a:avLst/>
            </a:prstGeom>
            <a:noFill/>
            <a:ln w="12">
              <a:solidFill>
                <a:srgbClr val="E8E8E8"/>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00" name="Oval 87"/>
            <p:cNvSpPr>
              <a:spLocks noChangeArrowheads="1"/>
            </p:cNvSpPr>
            <p:nvPr/>
          </p:nvSpPr>
          <p:spPr bwMode="auto">
            <a:xfrm>
              <a:off x="6595"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1" name="Oval 86"/>
            <p:cNvSpPr>
              <a:spLocks noChangeArrowheads="1"/>
            </p:cNvSpPr>
            <p:nvPr/>
          </p:nvSpPr>
          <p:spPr bwMode="auto">
            <a:xfrm>
              <a:off x="5997"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2" name="Oval 85"/>
            <p:cNvSpPr>
              <a:spLocks noChangeArrowheads="1"/>
            </p:cNvSpPr>
            <p:nvPr/>
          </p:nvSpPr>
          <p:spPr bwMode="auto">
            <a:xfrm>
              <a:off x="5851" y="1053"/>
              <a:ext cx="69"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3" name="Oval 84"/>
            <p:cNvSpPr>
              <a:spLocks noChangeArrowheads="1"/>
            </p:cNvSpPr>
            <p:nvPr/>
          </p:nvSpPr>
          <p:spPr bwMode="auto">
            <a:xfrm>
              <a:off x="5405"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4" name="Oval 83"/>
            <p:cNvSpPr>
              <a:spLocks noChangeArrowheads="1"/>
            </p:cNvSpPr>
            <p:nvPr/>
          </p:nvSpPr>
          <p:spPr bwMode="auto">
            <a:xfrm>
              <a:off x="5259"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5" name="Oval 82"/>
            <p:cNvSpPr>
              <a:spLocks noChangeArrowheads="1"/>
            </p:cNvSpPr>
            <p:nvPr/>
          </p:nvSpPr>
          <p:spPr bwMode="auto">
            <a:xfrm>
              <a:off x="5113"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6" name="Oval 81"/>
            <p:cNvSpPr>
              <a:spLocks noChangeArrowheads="1"/>
            </p:cNvSpPr>
            <p:nvPr/>
          </p:nvSpPr>
          <p:spPr bwMode="auto">
            <a:xfrm>
              <a:off x="4960"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7" name="Oval 80"/>
            <p:cNvSpPr>
              <a:spLocks noChangeArrowheads="1"/>
            </p:cNvSpPr>
            <p:nvPr/>
          </p:nvSpPr>
          <p:spPr bwMode="auto">
            <a:xfrm>
              <a:off x="4960"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8" name="Oval 79"/>
            <p:cNvSpPr>
              <a:spLocks noChangeArrowheads="1"/>
            </p:cNvSpPr>
            <p:nvPr/>
          </p:nvSpPr>
          <p:spPr bwMode="auto">
            <a:xfrm>
              <a:off x="4515"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9" name="Oval 78"/>
            <p:cNvSpPr>
              <a:spLocks noChangeArrowheads="1"/>
            </p:cNvSpPr>
            <p:nvPr/>
          </p:nvSpPr>
          <p:spPr bwMode="auto">
            <a:xfrm>
              <a:off x="4369"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10" name="Oval 77"/>
            <p:cNvSpPr>
              <a:spLocks noChangeArrowheads="1"/>
            </p:cNvSpPr>
            <p:nvPr/>
          </p:nvSpPr>
          <p:spPr bwMode="auto">
            <a:xfrm>
              <a:off x="960" y="3740"/>
              <a:ext cx="77"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1" name="Oval 76"/>
            <p:cNvSpPr>
              <a:spLocks noChangeArrowheads="1"/>
            </p:cNvSpPr>
            <p:nvPr/>
          </p:nvSpPr>
          <p:spPr bwMode="auto">
            <a:xfrm>
              <a:off x="1259"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2" name="Oval 75"/>
            <p:cNvSpPr>
              <a:spLocks noChangeArrowheads="1"/>
            </p:cNvSpPr>
            <p:nvPr/>
          </p:nvSpPr>
          <p:spPr bwMode="auto">
            <a:xfrm>
              <a:off x="1558"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3" name="Oval 74"/>
            <p:cNvSpPr>
              <a:spLocks noChangeArrowheads="1"/>
            </p:cNvSpPr>
            <p:nvPr/>
          </p:nvSpPr>
          <p:spPr bwMode="auto">
            <a:xfrm>
              <a:off x="1851"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4" name="Oval 73"/>
            <p:cNvSpPr>
              <a:spLocks noChangeArrowheads="1"/>
            </p:cNvSpPr>
            <p:nvPr/>
          </p:nvSpPr>
          <p:spPr bwMode="auto">
            <a:xfrm>
              <a:off x="2149"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5" name="Oval 72"/>
            <p:cNvSpPr>
              <a:spLocks noChangeArrowheads="1"/>
            </p:cNvSpPr>
            <p:nvPr/>
          </p:nvSpPr>
          <p:spPr bwMode="auto">
            <a:xfrm>
              <a:off x="2296"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6" name="Oval 71"/>
            <p:cNvSpPr>
              <a:spLocks noChangeArrowheads="1"/>
            </p:cNvSpPr>
            <p:nvPr/>
          </p:nvSpPr>
          <p:spPr bwMode="auto">
            <a:xfrm>
              <a:off x="2296"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7" name="Oval 70"/>
            <p:cNvSpPr>
              <a:spLocks noChangeArrowheads="1"/>
            </p:cNvSpPr>
            <p:nvPr/>
          </p:nvSpPr>
          <p:spPr bwMode="auto">
            <a:xfrm>
              <a:off x="2442"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8" name="Oval 69"/>
            <p:cNvSpPr>
              <a:spLocks noChangeArrowheads="1"/>
            </p:cNvSpPr>
            <p:nvPr/>
          </p:nvSpPr>
          <p:spPr bwMode="auto">
            <a:xfrm>
              <a:off x="2741"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9" name="Oval 68"/>
            <p:cNvSpPr>
              <a:spLocks noChangeArrowheads="1"/>
            </p:cNvSpPr>
            <p:nvPr/>
          </p:nvSpPr>
          <p:spPr bwMode="auto">
            <a:xfrm>
              <a:off x="3040"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20" name="Oval 67"/>
            <p:cNvSpPr>
              <a:spLocks noChangeArrowheads="1"/>
            </p:cNvSpPr>
            <p:nvPr/>
          </p:nvSpPr>
          <p:spPr bwMode="auto">
            <a:xfrm>
              <a:off x="3332"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21" name="Line 66"/>
            <p:cNvSpPr>
              <a:spLocks noChangeShapeType="1"/>
            </p:cNvSpPr>
            <p:nvPr/>
          </p:nvSpPr>
          <p:spPr bwMode="auto">
            <a:xfrm flipV="1">
              <a:off x="998" y="4397"/>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2" name="Line 65"/>
            <p:cNvSpPr>
              <a:spLocks noChangeShapeType="1"/>
            </p:cNvSpPr>
            <p:nvPr/>
          </p:nvSpPr>
          <p:spPr bwMode="auto">
            <a:xfrm flipV="1">
              <a:off x="1119" y="4308"/>
              <a:ext cx="83"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3" name="Line 64"/>
            <p:cNvSpPr>
              <a:spLocks noChangeShapeType="1"/>
            </p:cNvSpPr>
            <p:nvPr/>
          </p:nvSpPr>
          <p:spPr bwMode="auto">
            <a:xfrm flipV="1">
              <a:off x="1240" y="4225"/>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4" name="Line 63"/>
            <p:cNvSpPr>
              <a:spLocks noChangeShapeType="1"/>
            </p:cNvSpPr>
            <p:nvPr/>
          </p:nvSpPr>
          <p:spPr bwMode="auto">
            <a:xfrm flipV="1">
              <a:off x="1361" y="413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5" name="Line 62"/>
            <p:cNvSpPr>
              <a:spLocks noChangeShapeType="1"/>
            </p:cNvSpPr>
            <p:nvPr/>
          </p:nvSpPr>
          <p:spPr bwMode="auto">
            <a:xfrm flipV="1">
              <a:off x="1482" y="4046"/>
              <a:ext cx="82"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6" name="Line 61"/>
            <p:cNvSpPr>
              <a:spLocks noChangeShapeType="1"/>
            </p:cNvSpPr>
            <p:nvPr/>
          </p:nvSpPr>
          <p:spPr bwMode="auto">
            <a:xfrm flipV="1">
              <a:off x="1603" y="3963"/>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7" name="Line 60"/>
            <p:cNvSpPr>
              <a:spLocks noChangeShapeType="1"/>
            </p:cNvSpPr>
            <p:nvPr/>
          </p:nvSpPr>
          <p:spPr bwMode="auto">
            <a:xfrm flipV="1">
              <a:off x="1723" y="3874"/>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8" name="Line 59"/>
            <p:cNvSpPr>
              <a:spLocks noChangeShapeType="1"/>
            </p:cNvSpPr>
            <p:nvPr/>
          </p:nvSpPr>
          <p:spPr bwMode="auto">
            <a:xfrm flipV="1">
              <a:off x="1844" y="3785"/>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9" name="Line 58"/>
            <p:cNvSpPr>
              <a:spLocks noChangeShapeType="1"/>
            </p:cNvSpPr>
            <p:nvPr/>
          </p:nvSpPr>
          <p:spPr bwMode="auto">
            <a:xfrm flipV="1">
              <a:off x="1965" y="3702"/>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0" name="Line 57"/>
            <p:cNvSpPr>
              <a:spLocks noChangeShapeType="1"/>
            </p:cNvSpPr>
            <p:nvPr/>
          </p:nvSpPr>
          <p:spPr bwMode="auto">
            <a:xfrm flipV="1">
              <a:off x="2086" y="3612"/>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1" name="Line 56"/>
            <p:cNvSpPr>
              <a:spLocks noChangeShapeType="1"/>
            </p:cNvSpPr>
            <p:nvPr/>
          </p:nvSpPr>
          <p:spPr bwMode="auto">
            <a:xfrm flipV="1">
              <a:off x="2207" y="3523"/>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2" name="Line 55"/>
            <p:cNvSpPr>
              <a:spLocks noChangeShapeType="1"/>
            </p:cNvSpPr>
            <p:nvPr/>
          </p:nvSpPr>
          <p:spPr bwMode="auto">
            <a:xfrm flipV="1">
              <a:off x="2328" y="3440"/>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3" name="Line 54"/>
            <p:cNvSpPr>
              <a:spLocks noChangeShapeType="1"/>
            </p:cNvSpPr>
            <p:nvPr/>
          </p:nvSpPr>
          <p:spPr bwMode="auto">
            <a:xfrm flipV="1">
              <a:off x="2448" y="3351"/>
              <a:ext cx="77"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4" name="Line 53"/>
            <p:cNvSpPr>
              <a:spLocks noChangeShapeType="1"/>
            </p:cNvSpPr>
            <p:nvPr/>
          </p:nvSpPr>
          <p:spPr bwMode="auto">
            <a:xfrm flipV="1">
              <a:off x="2569" y="3261"/>
              <a:ext cx="77"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5" name="Line 52"/>
            <p:cNvSpPr>
              <a:spLocks noChangeShapeType="1"/>
            </p:cNvSpPr>
            <p:nvPr/>
          </p:nvSpPr>
          <p:spPr bwMode="auto">
            <a:xfrm flipV="1">
              <a:off x="2690" y="3178"/>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6" name="Line 51"/>
            <p:cNvSpPr>
              <a:spLocks noChangeShapeType="1"/>
            </p:cNvSpPr>
            <p:nvPr/>
          </p:nvSpPr>
          <p:spPr bwMode="auto">
            <a:xfrm flipV="1">
              <a:off x="2811" y="3089"/>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7" name="Line 50"/>
            <p:cNvSpPr>
              <a:spLocks noChangeShapeType="1"/>
            </p:cNvSpPr>
            <p:nvPr/>
          </p:nvSpPr>
          <p:spPr bwMode="auto">
            <a:xfrm flipV="1">
              <a:off x="2932" y="3000"/>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8" name="Line 49"/>
            <p:cNvSpPr>
              <a:spLocks noChangeShapeType="1"/>
            </p:cNvSpPr>
            <p:nvPr/>
          </p:nvSpPr>
          <p:spPr bwMode="auto">
            <a:xfrm flipV="1">
              <a:off x="3052" y="2917"/>
              <a:ext cx="77"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9" name="Line 48"/>
            <p:cNvSpPr>
              <a:spLocks noChangeShapeType="1"/>
            </p:cNvSpPr>
            <p:nvPr/>
          </p:nvSpPr>
          <p:spPr bwMode="auto">
            <a:xfrm flipV="1">
              <a:off x="3173" y="2827"/>
              <a:ext cx="77"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0" name="Line 47"/>
            <p:cNvSpPr>
              <a:spLocks noChangeShapeType="1"/>
            </p:cNvSpPr>
            <p:nvPr/>
          </p:nvSpPr>
          <p:spPr bwMode="auto">
            <a:xfrm flipV="1">
              <a:off x="3294" y="2738"/>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1" name="Line 46"/>
            <p:cNvSpPr>
              <a:spLocks noChangeShapeType="1"/>
            </p:cNvSpPr>
            <p:nvPr/>
          </p:nvSpPr>
          <p:spPr bwMode="auto">
            <a:xfrm flipV="1">
              <a:off x="3409" y="2655"/>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2" name="Line 45"/>
            <p:cNvSpPr>
              <a:spLocks noChangeShapeType="1"/>
            </p:cNvSpPr>
            <p:nvPr/>
          </p:nvSpPr>
          <p:spPr bwMode="auto">
            <a:xfrm flipV="1">
              <a:off x="3529" y="256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3" name="Line 44"/>
            <p:cNvSpPr>
              <a:spLocks noChangeShapeType="1"/>
            </p:cNvSpPr>
            <p:nvPr/>
          </p:nvSpPr>
          <p:spPr bwMode="auto">
            <a:xfrm flipV="1">
              <a:off x="3650" y="2476"/>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4" name="Line 43"/>
            <p:cNvSpPr>
              <a:spLocks noChangeShapeType="1"/>
            </p:cNvSpPr>
            <p:nvPr/>
          </p:nvSpPr>
          <p:spPr bwMode="auto">
            <a:xfrm flipV="1">
              <a:off x="3771" y="2419"/>
              <a:ext cx="45" cy="32"/>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5" name="Line 42"/>
            <p:cNvSpPr>
              <a:spLocks noChangeShapeType="1"/>
            </p:cNvSpPr>
            <p:nvPr/>
          </p:nvSpPr>
          <p:spPr bwMode="auto">
            <a:xfrm flipV="1">
              <a:off x="3816" y="2394"/>
              <a:ext cx="38" cy="25"/>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6" name="Line 41"/>
            <p:cNvSpPr>
              <a:spLocks noChangeShapeType="1"/>
            </p:cNvSpPr>
            <p:nvPr/>
          </p:nvSpPr>
          <p:spPr bwMode="auto">
            <a:xfrm flipV="1">
              <a:off x="3892" y="2304"/>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7" name="Line 40"/>
            <p:cNvSpPr>
              <a:spLocks noChangeShapeType="1"/>
            </p:cNvSpPr>
            <p:nvPr/>
          </p:nvSpPr>
          <p:spPr bwMode="auto">
            <a:xfrm flipV="1">
              <a:off x="4013" y="2215"/>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8" name="Line 39"/>
            <p:cNvSpPr>
              <a:spLocks noChangeShapeType="1"/>
            </p:cNvSpPr>
            <p:nvPr/>
          </p:nvSpPr>
          <p:spPr bwMode="auto">
            <a:xfrm flipV="1">
              <a:off x="4134" y="2125"/>
              <a:ext cx="82"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9" name="Line 38"/>
            <p:cNvSpPr>
              <a:spLocks noChangeShapeType="1"/>
            </p:cNvSpPr>
            <p:nvPr/>
          </p:nvSpPr>
          <p:spPr bwMode="auto">
            <a:xfrm flipV="1">
              <a:off x="4254" y="2043"/>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0" name="Line 37"/>
            <p:cNvSpPr>
              <a:spLocks noChangeShapeType="1"/>
            </p:cNvSpPr>
            <p:nvPr/>
          </p:nvSpPr>
          <p:spPr bwMode="auto">
            <a:xfrm flipV="1">
              <a:off x="4375" y="1953"/>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1" name="Line 36"/>
            <p:cNvSpPr>
              <a:spLocks noChangeShapeType="1"/>
            </p:cNvSpPr>
            <p:nvPr/>
          </p:nvSpPr>
          <p:spPr bwMode="auto">
            <a:xfrm flipV="1">
              <a:off x="4496" y="1864"/>
              <a:ext cx="83"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2" name="Line 35"/>
            <p:cNvSpPr>
              <a:spLocks noChangeShapeType="1"/>
            </p:cNvSpPr>
            <p:nvPr/>
          </p:nvSpPr>
          <p:spPr bwMode="auto">
            <a:xfrm flipV="1">
              <a:off x="4617" y="1781"/>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3" name="Line 34"/>
            <p:cNvSpPr>
              <a:spLocks noChangeShapeType="1"/>
            </p:cNvSpPr>
            <p:nvPr/>
          </p:nvSpPr>
          <p:spPr bwMode="auto">
            <a:xfrm flipV="1">
              <a:off x="4738" y="1692"/>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4" name="Line 33"/>
            <p:cNvSpPr>
              <a:spLocks noChangeShapeType="1"/>
            </p:cNvSpPr>
            <p:nvPr/>
          </p:nvSpPr>
          <p:spPr bwMode="auto">
            <a:xfrm flipV="1">
              <a:off x="4858" y="1602"/>
              <a:ext cx="77"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5" name="Line 32"/>
            <p:cNvSpPr>
              <a:spLocks noChangeShapeType="1"/>
            </p:cNvSpPr>
            <p:nvPr/>
          </p:nvSpPr>
          <p:spPr bwMode="auto">
            <a:xfrm flipV="1">
              <a:off x="4979" y="1519"/>
              <a:ext cx="77"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6" name="Line 31"/>
            <p:cNvSpPr>
              <a:spLocks noChangeShapeType="1"/>
            </p:cNvSpPr>
            <p:nvPr/>
          </p:nvSpPr>
          <p:spPr bwMode="auto">
            <a:xfrm flipV="1">
              <a:off x="5100" y="1430"/>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7" name="Line 30"/>
            <p:cNvSpPr>
              <a:spLocks noChangeShapeType="1"/>
            </p:cNvSpPr>
            <p:nvPr/>
          </p:nvSpPr>
          <p:spPr bwMode="auto">
            <a:xfrm flipV="1">
              <a:off x="5221" y="1341"/>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8" name="Line 29"/>
            <p:cNvSpPr>
              <a:spLocks noChangeShapeType="1"/>
            </p:cNvSpPr>
            <p:nvPr/>
          </p:nvSpPr>
          <p:spPr bwMode="auto">
            <a:xfrm flipV="1">
              <a:off x="5342" y="1258"/>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9" name="Line 28"/>
            <p:cNvSpPr>
              <a:spLocks noChangeShapeType="1"/>
            </p:cNvSpPr>
            <p:nvPr/>
          </p:nvSpPr>
          <p:spPr bwMode="auto">
            <a:xfrm flipV="1">
              <a:off x="5463" y="1168"/>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0" name="Line 27"/>
            <p:cNvSpPr>
              <a:spLocks noChangeShapeType="1"/>
            </p:cNvSpPr>
            <p:nvPr/>
          </p:nvSpPr>
          <p:spPr bwMode="auto">
            <a:xfrm flipV="1">
              <a:off x="5583" y="1079"/>
              <a:ext cx="77"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1" name="Line 26"/>
            <p:cNvSpPr>
              <a:spLocks noChangeShapeType="1"/>
            </p:cNvSpPr>
            <p:nvPr/>
          </p:nvSpPr>
          <p:spPr bwMode="auto">
            <a:xfrm flipV="1">
              <a:off x="5698" y="99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2" name="Line 25"/>
            <p:cNvSpPr>
              <a:spLocks noChangeShapeType="1"/>
            </p:cNvSpPr>
            <p:nvPr/>
          </p:nvSpPr>
          <p:spPr bwMode="auto">
            <a:xfrm flipV="1">
              <a:off x="5819" y="907"/>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3" name="Line 24"/>
            <p:cNvSpPr>
              <a:spLocks noChangeShapeType="1"/>
            </p:cNvSpPr>
            <p:nvPr/>
          </p:nvSpPr>
          <p:spPr bwMode="auto">
            <a:xfrm flipV="1">
              <a:off x="5940" y="817"/>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4" name="Line 23"/>
            <p:cNvSpPr>
              <a:spLocks noChangeShapeType="1"/>
            </p:cNvSpPr>
            <p:nvPr/>
          </p:nvSpPr>
          <p:spPr bwMode="auto">
            <a:xfrm flipV="1">
              <a:off x="6060" y="734"/>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5" name="Line 22"/>
            <p:cNvSpPr>
              <a:spLocks noChangeShapeType="1"/>
            </p:cNvSpPr>
            <p:nvPr/>
          </p:nvSpPr>
          <p:spPr bwMode="auto">
            <a:xfrm flipV="1">
              <a:off x="6181" y="645"/>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6" name="Line 21"/>
            <p:cNvSpPr>
              <a:spLocks noChangeShapeType="1"/>
            </p:cNvSpPr>
            <p:nvPr/>
          </p:nvSpPr>
          <p:spPr bwMode="auto">
            <a:xfrm flipV="1">
              <a:off x="6302" y="55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7" name="Line 20"/>
            <p:cNvSpPr>
              <a:spLocks noChangeShapeType="1"/>
            </p:cNvSpPr>
            <p:nvPr/>
          </p:nvSpPr>
          <p:spPr bwMode="auto">
            <a:xfrm flipV="1">
              <a:off x="6423" y="473"/>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8" name="Line 19"/>
            <p:cNvSpPr>
              <a:spLocks noChangeShapeType="1"/>
            </p:cNvSpPr>
            <p:nvPr/>
          </p:nvSpPr>
          <p:spPr bwMode="auto">
            <a:xfrm flipV="1">
              <a:off x="6544" y="383"/>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9" name="Line 18"/>
            <p:cNvSpPr>
              <a:spLocks noChangeShapeType="1"/>
            </p:cNvSpPr>
            <p:nvPr/>
          </p:nvSpPr>
          <p:spPr bwMode="auto">
            <a:xfrm flipV="1">
              <a:off x="598" y="268"/>
              <a:ext cx="1" cy="4295"/>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0" name="Line 17"/>
            <p:cNvSpPr>
              <a:spLocks noChangeShapeType="1"/>
            </p:cNvSpPr>
            <p:nvPr/>
          </p:nvSpPr>
          <p:spPr bwMode="auto">
            <a:xfrm flipH="1">
              <a:off x="528" y="3778"/>
              <a:ext cx="70" cy="1"/>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1" name="Rectangle 16"/>
            <p:cNvSpPr>
              <a:spLocks noChangeArrowheads="1"/>
            </p:cNvSpPr>
            <p:nvPr/>
          </p:nvSpPr>
          <p:spPr bwMode="auto">
            <a:xfrm rot="16200000">
              <a:off x="300" y="3710"/>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0</a:t>
              </a:r>
              <a:endParaRPr lang="en-US" sz="3456" dirty="0">
                <a:ea typeface="Times New Roman" charset="0"/>
                <a:cs typeface="Arial" charset="0"/>
              </a:endParaRPr>
            </a:p>
          </p:txBody>
        </p:sp>
        <p:sp>
          <p:nvSpPr>
            <p:cNvPr id="118872" name="Line 15"/>
            <p:cNvSpPr>
              <a:spLocks noChangeShapeType="1"/>
            </p:cNvSpPr>
            <p:nvPr/>
          </p:nvSpPr>
          <p:spPr bwMode="auto">
            <a:xfrm flipH="1">
              <a:off x="528" y="1092"/>
              <a:ext cx="70" cy="1"/>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3" name="Rectangle 14"/>
            <p:cNvSpPr>
              <a:spLocks noChangeArrowheads="1"/>
            </p:cNvSpPr>
            <p:nvPr/>
          </p:nvSpPr>
          <p:spPr bwMode="auto">
            <a:xfrm rot="16200000">
              <a:off x="301" y="1023"/>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1</a:t>
              </a:r>
              <a:endParaRPr lang="en-US" sz="3456" dirty="0">
                <a:ea typeface="Times New Roman" charset="0"/>
                <a:cs typeface="Arial" charset="0"/>
              </a:endParaRPr>
            </a:p>
          </p:txBody>
        </p:sp>
        <p:sp>
          <p:nvSpPr>
            <p:cNvPr id="118874" name="Line 13"/>
            <p:cNvSpPr>
              <a:spLocks noChangeShapeType="1"/>
            </p:cNvSpPr>
            <p:nvPr/>
          </p:nvSpPr>
          <p:spPr bwMode="auto">
            <a:xfrm>
              <a:off x="598" y="4563"/>
              <a:ext cx="6143" cy="1"/>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5" name="Line 12"/>
            <p:cNvSpPr>
              <a:spLocks noChangeShapeType="1"/>
            </p:cNvSpPr>
            <p:nvPr/>
          </p:nvSpPr>
          <p:spPr bwMode="auto">
            <a:xfrm>
              <a:off x="706"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6" name="Rectangle 11"/>
            <p:cNvSpPr>
              <a:spLocks noChangeArrowheads="1"/>
            </p:cNvSpPr>
            <p:nvPr/>
          </p:nvSpPr>
          <p:spPr bwMode="auto">
            <a:xfrm>
              <a:off x="627" y="4672"/>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0</a:t>
              </a:r>
              <a:endParaRPr lang="en-US" sz="3456" dirty="0">
                <a:ea typeface="Times New Roman" charset="0"/>
                <a:cs typeface="Arial" charset="0"/>
              </a:endParaRPr>
            </a:p>
          </p:txBody>
        </p:sp>
        <p:sp>
          <p:nvSpPr>
            <p:cNvPr id="118877" name="Line 10"/>
            <p:cNvSpPr>
              <a:spLocks noChangeShapeType="1"/>
            </p:cNvSpPr>
            <p:nvPr/>
          </p:nvSpPr>
          <p:spPr bwMode="auto">
            <a:xfrm>
              <a:off x="2188"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8" name="Rectangle 9"/>
            <p:cNvSpPr>
              <a:spLocks noChangeArrowheads="1"/>
            </p:cNvSpPr>
            <p:nvPr/>
          </p:nvSpPr>
          <p:spPr bwMode="auto">
            <a:xfrm>
              <a:off x="2072" y="4672"/>
              <a:ext cx="1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50</a:t>
              </a:r>
              <a:endParaRPr lang="en-US" sz="3456" dirty="0">
                <a:ea typeface="Times New Roman" charset="0"/>
                <a:cs typeface="Arial" charset="0"/>
              </a:endParaRPr>
            </a:p>
          </p:txBody>
        </p:sp>
        <p:sp>
          <p:nvSpPr>
            <p:cNvPr id="118879" name="Line 8"/>
            <p:cNvSpPr>
              <a:spLocks noChangeShapeType="1"/>
            </p:cNvSpPr>
            <p:nvPr/>
          </p:nvSpPr>
          <p:spPr bwMode="auto">
            <a:xfrm>
              <a:off x="3669"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80" name="Rectangle 7"/>
            <p:cNvSpPr>
              <a:spLocks noChangeArrowheads="1"/>
            </p:cNvSpPr>
            <p:nvPr/>
          </p:nvSpPr>
          <p:spPr bwMode="auto">
            <a:xfrm>
              <a:off x="3512" y="4672"/>
              <a:ext cx="25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100</a:t>
              </a:r>
              <a:endParaRPr lang="en-US" sz="3456" dirty="0">
                <a:ea typeface="Times New Roman" charset="0"/>
                <a:cs typeface="Arial" charset="0"/>
              </a:endParaRPr>
            </a:p>
          </p:txBody>
        </p:sp>
        <p:sp>
          <p:nvSpPr>
            <p:cNvPr id="118881" name="Line 6"/>
            <p:cNvSpPr>
              <a:spLocks noChangeShapeType="1"/>
            </p:cNvSpPr>
            <p:nvPr/>
          </p:nvSpPr>
          <p:spPr bwMode="auto">
            <a:xfrm>
              <a:off x="5151"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82" name="Rectangle 5"/>
            <p:cNvSpPr>
              <a:spLocks noChangeArrowheads="1"/>
            </p:cNvSpPr>
            <p:nvPr/>
          </p:nvSpPr>
          <p:spPr bwMode="auto">
            <a:xfrm>
              <a:off x="4994" y="4672"/>
              <a:ext cx="25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150</a:t>
              </a:r>
              <a:endParaRPr lang="en-US" sz="3456" dirty="0">
                <a:ea typeface="Times New Roman" charset="0"/>
                <a:cs typeface="Arial" charset="0"/>
              </a:endParaRPr>
            </a:p>
          </p:txBody>
        </p:sp>
        <p:sp>
          <p:nvSpPr>
            <p:cNvPr id="118883" name="Line 4"/>
            <p:cNvSpPr>
              <a:spLocks noChangeShapeType="1"/>
            </p:cNvSpPr>
            <p:nvPr/>
          </p:nvSpPr>
          <p:spPr bwMode="auto">
            <a:xfrm>
              <a:off x="6633"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84" name="Rectangle 3"/>
            <p:cNvSpPr>
              <a:spLocks noChangeArrowheads="1"/>
            </p:cNvSpPr>
            <p:nvPr/>
          </p:nvSpPr>
          <p:spPr bwMode="auto">
            <a:xfrm>
              <a:off x="6476" y="4672"/>
              <a:ext cx="25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200</a:t>
              </a:r>
              <a:endParaRPr lang="en-US" sz="3456" dirty="0">
                <a:ea typeface="Times New Roman" charset="0"/>
                <a:cs typeface="Arial" charset="0"/>
              </a:endParaRPr>
            </a:p>
          </p:txBody>
        </p:sp>
        <p:sp>
          <p:nvSpPr>
            <p:cNvPr id="118885" name="Text Box 2"/>
            <p:cNvSpPr txBox="1">
              <a:spLocks noChangeArrowheads="1"/>
            </p:cNvSpPr>
            <p:nvPr/>
          </p:nvSpPr>
          <p:spPr bwMode="auto">
            <a:xfrm>
              <a:off x="77" y="1853"/>
              <a:ext cx="504" cy="113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ea typeface="ＭＳ Ｐゴシック" charset="0"/>
                </a:defRPr>
              </a:lvl1pPr>
              <a:lvl2pPr marL="742950" indent="-285750" eaLnBrk="0" hangingPunct="0">
                <a:defRPr sz="2400">
                  <a:solidFill>
                    <a:schemeClr val="tx1"/>
                  </a:solidFill>
                  <a:latin typeface="KeplerRegular" charset="0"/>
                  <a:ea typeface="ＭＳ Ｐゴシック" charset="0"/>
                </a:defRPr>
              </a:lvl2pPr>
              <a:lvl3pPr marL="1143000" indent="-228600" eaLnBrk="0" hangingPunct="0">
                <a:defRPr sz="2400">
                  <a:solidFill>
                    <a:schemeClr val="tx1"/>
                  </a:solidFill>
                  <a:latin typeface="KeplerRegular" charset="0"/>
                  <a:ea typeface="ＭＳ Ｐゴシック" charset="0"/>
                </a:defRPr>
              </a:lvl3pPr>
              <a:lvl4pPr marL="1600200" indent="-228600" eaLnBrk="0" hangingPunct="0">
                <a:defRPr sz="2400">
                  <a:solidFill>
                    <a:schemeClr val="tx1"/>
                  </a:solidFill>
                  <a:latin typeface="KeplerRegular" charset="0"/>
                  <a:ea typeface="ＭＳ Ｐゴシック" charset="0"/>
                </a:defRPr>
              </a:lvl4pPr>
              <a:lvl5pPr marL="2057400" indent="-228600" eaLnBrk="0" hangingPunct="0">
                <a:defRPr sz="2400">
                  <a:solidFill>
                    <a:schemeClr val="tx1"/>
                  </a:solidFill>
                  <a:latin typeface="KeplerRegular" charset="0"/>
                  <a:ea typeface="ＭＳ Ｐゴシック" charset="0"/>
                </a:defRPr>
              </a:lvl5pPr>
              <a:lvl6pPr marL="2514600" indent="-228600" eaLnBrk="0" fontAlgn="base" hangingPunct="0">
                <a:spcBef>
                  <a:spcPct val="0"/>
                </a:spcBef>
                <a:spcAft>
                  <a:spcPct val="0"/>
                </a:spcAft>
                <a:defRPr sz="2400">
                  <a:solidFill>
                    <a:schemeClr val="tx1"/>
                  </a:solidFill>
                  <a:latin typeface="KeplerRegular" charset="0"/>
                  <a:ea typeface="ＭＳ Ｐゴシック" charset="0"/>
                </a:defRPr>
              </a:lvl6pPr>
              <a:lvl7pPr marL="2971800" indent="-228600" eaLnBrk="0" fontAlgn="base" hangingPunct="0">
                <a:spcBef>
                  <a:spcPct val="0"/>
                </a:spcBef>
                <a:spcAft>
                  <a:spcPct val="0"/>
                </a:spcAft>
                <a:defRPr sz="2400">
                  <a:solidFill>
                    <a:schemeClr val="tx1"/>
                  </a:solidFill>
                  <a:latin typeface="KeplerRegular" charset="0"/>
                  <a:ea typeface="ＭＳ Ｐゴシック" charset="0"/>
                </a:defRPr>
              </a:lvl7pPr>
              <a:lvl8pPr marL="3429000" indent="-228600" eaLnBrk="0" fontAlgn="base" hangingPunct="0">
                <a:spcBef>
                  <a:spcPct val="0"/>
                </a:spcBef>
                <a:spcAft>
                  <a:spcPct val="0"/>
                </a:spcAft>
                <a:defRPr sz="2400">
                  <a:solidFill>
                    <a:schemeClr val="tx1"/>
                  </a:solidFill>
                  <a:latin typeface="KeplerRegular" charset="0"/>
                  <a:ea typeface="ＭＳ Ｐゴシック" charset="0"/>
                </a:defRPr>
              </a:lvl8pPr>
              <a:lvl9pPr marL="3886200" indent="-228600" eaLnBrk="0" fontAlgn="base" hangingPunct="0">
                <a:spcBef>
                  <a:spcPct val="0"/>
                </a:spcBef>
                <a:spcAft>
                  <a:spcPct val="0"/>
                </a:spcAft>
                <a:defRPr sz="2400">
                  <a:solidFill>
                    <a:schemeClr val="tx1"/>
                  </a:solidFill>
                  <a:latin typeface="KeplerRegular" charset="0"/>
                  <a:ea typeface="ＭＳ Ｐゴシック" charset="0"/>
                </a:defRPr>
              </a:lvl9pPr>
            </a:lstStyle>
            <a:p>
              <a:r>
                <a:rPr lang="en-US" sz="1440" dirty="0">
                  <a:latin typeface="Arial" charset="0"/>
                  <a:ea typeface="Times New Roman" charset="0"/>
                  <a:cs typeface="Arial" charset="0"/>
                </a:rPr>
                <a:t>  </a:t>
              </a:r>
              <a:r>
                <a:rPr lang="en-US" sz="1200" dirty="0">
                  <a:latin typeface="Arial" charset="0"/>
                  <a:ea typeface="Times New Roman" charset="0"/>
                  <a:cs typeface="Arial" charset="0"/>
                </a:rPr>
                <a:t>ŷ = π(x)</a:t>
              </a:r>
              <a:endParaRPr lang="en-US" sz="2880" dirty="0">
                <a:ea typeface="Times New Roman" charset="0"/>
                <a:cs typeface="Arial" charset="0"/>
              </a:endParaRPr>
            </a:p>
          </p:txBody>
        </p:sp>
      </p:grpSp>
      <p:sp>
        <p:nvSpPr>
          <p:cNvPr id="118790" name="Text Box 94"/>
          <p:cNvSpPr txBox="1">
            <a:spLocks noChangeArrowheads="1"/>
          </p:cNvSpPr>
          <p:nvPr/>
        </p:nvSpPr>
        <p:spPr bwMode="auto">
          <a:xfrm>
            <a:off x="-194310" y="931546"/>
            <a:ext cx="108584" cy="108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ea typeface="ＭＳ Ｐゴシック" charset="0"/>
              </a:defRPr>
            </a:lvl1pPr>
            <a:lvl2pPr marL="742950" indent="-285750" eaLnBrk="0" hangingPunct="0">
              <a:defRPr sz="2400">
                <a:solidFill>
                  <a:schemeClr val="tx1"/>
                </a:solidFill>
                <a:latin typeface="KeplerRegular" charset="0"/>
                <a:ea typeface="ＭＳ Ｐゴシック" charset="0"/>
              </a:defRPr>
            </a:lvl2pPr>
            <a:lvl3pPr marL="1143000" indent="-228600" eaLnBrk="0" hangingPunct="0">
              <a:defRPr sz="2400">
                <a:solidFill>
                  <a:schemeClr val="tx1"/>
                </a:solidFill>
                <a:latin typeface="KeplerRegular" charset="0"/>
                <a:ea typeface="ＭＳ Ｐゴシック" charset="0"/>
              </a:defRPr>
            </a:lvl3pPr>
            <a:lvl4pPr marL="1600200" indent="-228600" eaLnBrk="0" hangingPunct="0">
              <a:defRPr sz="2400">
                <a:solidFill>
                  <a:schemeClr val="tx1"/>
                </a:solidFill>
                <a:latin typeface="KeplerRegular" charset="0"/>
                <a:ea typeface="ＭＳ Ｐゴシック" charset="0"/>
              </a:defRPr>
            </a:lvl4pPr>
            <a:lvl5pPr marL="2057400" indent="-228600" eaLnBrk="0" hangingPunct="0">
              <a:defRPr sz="2400">
                <a:solidFill>
                  <a:schemeClr val="tx1"/>
                </a:solidFill>
                <a:latin typeface="KeplerRegular" charset="0"/>
                <a:ea typeface="ＭＳ Ｐゴシック" charset="0"/>
              </a:defRPr>
            </a:lvl5pPr>
            <a:lvl6pPr marL="2514600" indent="-228600" eaLnBrk="0" fontAlgn="base" hangingPunct="0">
              <a:spcBef>
                <a:spcPct val="0"/>
              </a:spcBef>
              <a:spcAft>
                <a:spcPct val="0"/>
              </a:spcAft>
              <a:defRPr sz="2400">
                <a:solidFill>
                  <a:schemeClr val="tx1"/>
                </a:solidFill>
                <a:latin typeface="KeplerRegular" charset="0"/>
                <a:ea typeface="ＭＳ Ｐゴシック" charset="0"/>
              </a:defRPr>
            </a:lvl6pPr>
            <a:lvl7pPr marL="2971800" indent="-228600" eaLnBrk="0" fontAlgn="base" hangingPunct="0">
              <a:spcBef>
                <a:spcPct val="0"/>
              </a:spcBef>
              <a:spcAft>
                <a:spcPct val="0"/>
              </a:spcAft>
              <a:defRPr sz="2400">
                <a:solidFill>
                  <a:schemeClr val="tx1"/>
                </a:solidFill>
                <a:latin typeface="KeplerRegular" charset="0"/>
                <a:ea typeface="ＭＳ Ｐゴシック" charset="0"/>
              </a:defRPr>
            </a:lvl7pPr>
            <a:lvl8pPr marL="3429000" indent="-228600" eaLnBrk="0" fontAlgn="base" hangingPunct="0">
              <a:spcBef>
                <a:spcPct val="0"/>
              </a:spcBef>
              <a:spcAft>
                <a:spcPct val="0"/>
              </a:spcAft>
              <a:defRPr sz="2400">
                <a:solidFill>
                  <a:schemeClr val="tx1"/>
                </a:solidFill>
                <a:latin typeface="KeplerRegular" charset="0"/>
                <a:ea typeface="ＭＳ Ｐゴシック" charset="0"/>
              </a:defRPr>
            </a:lvl8pPr>
            <a:lvl9pPr marL="3886200" indent="-228600" eaLnBrk="0" fontAlgn="base" hangingPunct="0">
              <a:spcBef>
                <a:spcPct val="0"/>
              </a:spcBef>
              <a:spcAft>
                <a:spcPct val="0"/>
              </a:spcAft>
              <a:defRPr sz="2400">
                <a:solidFill>
                  <a:schemeClr val="tx1"/>
                </a:solidFill>
                <a:latin typeface="KeplerRegular" charset="0"/>
                <a:ea typeface="ＭＳ Ｐゴシック" charset="0"/>
              </a:defRPr>
            </a:lvl9pPr>
          </a:lstStyle>
          <a:p>
            <a:endParaRPr lang="en-US" sz="2880" dirty="0"/>
          </a:p>
        </p:txBody>
      </p:sp>
      <p:sp>
        <p:nvSpPr>
          <p:cNvPr id="118791" name="Rectangle 95"/>
          <p:cNvSpPr>
            <a:spLocks noChangeArrowheads="1"/>
          </p:cNvSpPr>
          <p:nvPr/>
        </p:nvSpPr>
        <p:spPr bwMode="auto">
          <a:xfrm>
            <a:off x="5394035" y="-37752"/>
            <a:ext cx="184731" cy="62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3456" dirty="0"/>
          </a:p>
        </p:txBody>
      </p:sp>
      <p:sp>
        <p:nvSpPr>
          <p:cNvPr id="118792" name="Rectangle 96"/>
          <p:cNvSpPr>
            <a:spLocks noChangeArrowheads="1"/>
          </p:cNvSpPr>
          <p:nvPr/>
        </p:nvSpPr>
        <p:spPr bwMode="auto">
          <a:xfrm>
            <a:off x="2545884" y="1362407"/>
            <a:ext cx="6557308" cy="219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3456" dirty="0"/>
          </a:p>
          <a:p>
            <a:pPr eaLnBrk="0" hangingPunct="0"/>
            <a:r>
              <a:rPr lang="en-US" sz="3360" dirty="0">
                <a:latin typeface="+mj-lt"/>
              </a:rPr>
              <a:t>Naïve Use of Linear Regression for a </a:t>
            </a:r>
          </a:p>
          <a:p>
            <a:pPr eaLnBrk="0" hangingPunct="0"/>
            <a:r>
              <a:rPr lang="en-US" sz="3360" dirty="0">
                <a:latin typeface="+mj-lt"/>
              </a:rPr>
              <a:t>Binary Dependent Variable.</a:t>
            </a:r>
          </a:p>
          <a:p>
            <a:pPr eaLnBrk="0" hangingPunct="0"/>
            <a:endParaRPr lang="en-US" sz="3456" dirty="0"/>
          </a:p>
        </p:txBody>
      </p:sp>
      <p:sp>
        <p:nvSpPr>
          <p:cNvPr id="118793" name="Rectangle 106"/>
          <p:cNvSpPr>
            <a:spLocks noChangeArrowheads="1"/>
          </p:cNvSpPr>
          <p:nvPr/>
        </p:nvSpPr>
        <p:spPr bwMode="auto">
          <a:xfrm>
            <a:off x="5394035" y="4991448"/>
            <a:ext cx="184731" cy="62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1417320" algn="l"/>
              </a:tabLst>
            </a:pPr>
            <a:endParaRPr lang="en-US" sz="3456"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260</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6"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4108"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4114800" y="4572001"/>
            <a:ext cx="1828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45720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3"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- 3</a:t>
            </a:r>
          </a:p>
        </p:txBody>
      </p:sp>
      <p:graphicFrame>
        <p:nvGraphicFramePr>
          <p:cNvPr id="14" name="Object 37"/>
          <p:cNvGraphicFramePr>
            <a:graphicFrameLocks noChangeAspect="1"/>
          </p:cNvGraphicFramePr>
          <p:nvPr>
            <p:extLst>
              <p:ext uri="{D42A27DB-BD31-4B8C-83A1-F6EECF244321}">
                <p14:modId xmlns:p14="http://schemas.microsoft.com/office/powerpoint/2010/main" val="3239322788"/>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5104"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252942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261</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- 4</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3" name="Object 37"/>
          <p:cNvGraphicFramePr>
            <a:graphicFrameLocks noChangeAspect="1"/>
          </p:cNvGraphicFramePr>
          <p:nvPr>
            <p:extLst>
              <p:ext uri="{D42A27DB-BD31-4B8C-83A1-F6EECF244321}">
                <p14:modId xmlns:p14="http://schemas.microsoft.com/office/powerpoint/2010/main" val="1414265005"/>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6128"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2499216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262</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- 5</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4" name="Object 37"/>
          <p:cNvGraphicFramePr>
            <a:graphicFrameLocks noChangeAspect="1"/>
          </p:cNvGraphicFramePr>
          <p:nvPr>
            <p:extLst>
              <p:ext uri="{D42A27DB-BD31-4B8C-83A1-F6EECF244321}">
                <p14:modId xmlns:p14="http://schemas.microsoft.com/office/powerpoint/2010/main" val="3589083196"/>
              </p:ext>
            </p:extLst>
          </p:nvPr>
        </p:nvGraphicFramePr>
        <p:xfrm>
          <a:off x="3802380" y="2834640"/>
          <a:ext cx="2032636" cy="1247776"/>
        </p:xfrm>
        <a:graphic>
          <a:graphicData uri="http://schemas.openxmlformats.org/presentationml/2006/ole">
            <mc:AlternateContent xmlns:mc="http://schemas.openxmlformats.org/markup-compatibility/2006">
              <mc:Choice xmlns:v="urn:schemas-microsoft-com:vml" Requires="v">
                <p:oleObj spid="_x0000_s253161" name="Equation" r:id="rId4" imgW="723900" imgH="444500" progId="Equation.DSMT4">
                  <p:embed/>
                </p:oleObj>
              </mc:Choice>
              <mc:Fallback>
                <p:oleObj name="Equation" r:id="rId4" imgW="723900" imgH="444500" progId="Equation.DSMT4">
                  <p:embed/>
                  <p:pic>
                    <p:nvPicPr>
                      <p:cNvPr id="0" name=""/>
                      <p:cNvPicPr>
                        <a:picLocks noGrp="1" noChangeAspect="1" noChangeArrowheads="1"/>
                      </p:cNvPicPr>
                      <p:nvPr/>
                    </p:nvPicPr>
                    <p:blipFill>
                      <a:blip r:embed="rId5"/>
                      <a:srcRect/>
                      <a:stretch>
                        <a:fillRect/>
                      </a:stretch>
                    </p:blipFill>
                    <p:spPr bwMode="auto">
                      <a:xfrm>
                        <a:off x="3802380" y="2834640"/>
                        <a:ext cx="2032636" cy="1247776"/>
                      </a:xfrm>
                      <a:prstGeom prst="rect">
                        <a:avLst/>
                      </a:prstGeom>
                      <a:noFill/>
                      <a:extLst/>
                    </p:spPr>
                  </p:pic>
                </p:oleObj>
              </mc:Fallback>
            </mc:AlternateContent>
          </a:graphicData>
        </a:graphic>
      </p:graphicFrame>
      <p:graphicFrame>
        <p:nvGraphicFramePr>
          <p:cNvPr id="25" name="Object 37"/>
          <p:cNvGraphicFramePr>
            <a:graphicFrameLocks noChangeAspect="1"/>
          </p:cNvGraphicFramePr>
          <p:nvPr>
            <p:extLst>
              <p:ext uri="{D42A27DB-BD31-4B8C-83A1-F6EECF244321}">
                <p14:modId xmlns:p14="http://schemas.microsoft.com/office/powerpoint/2010/main" val="1414265005"/>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3162" name="Equation" r:id="rId6" imgW="139700" imgH="139700" progId="Equation.DSMT4">
                  <p:embed/>
                </p:oleObj>
              </mc:Choice>
              <mc:Fallback>
                <p:oleObj name="Equation" r:id="rId6" imgW="139700" imgH="139700" progId="Equation.DSMT4">
                  <p:embed/>
                  <p:pic>
                    <p:nvPicPr>
                      <p:cNvPr id="0" name=""/>
                      <p:cNvPicPr>
                        <a:picLocks noGrp="1" noChangeAspect="1" noChangeArrowheads="1"/>
                      </p:cNvPicPr>
                      <p:nvPr/>
                    </p:nvPicPr>
                    <p:blipFill>
                      <a:blip r:embed="rId7"/>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263985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263</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- 6</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4" name="Object 37"/>
          <p:cNvGraphicFramePr>
            <a:graphicFrameLocks noChangeAspect="1"/>
          </p:cNvGraphicFramePr>
          <p:nvPr>
            <p:extLst>
              <p:ext uri="{D42A27DB-BD31-4B8C-83A1-F6EECF244321}">
                <p14:modId xmlns:p14="http://schemas.microsoft.com/office/powerpoint/2010/main" val="2047439917"/>
              </p:ext>
            </p:extLst>
          </p:nvPr>
        </p:nvGraphicFramePr>
        <p:xfrm>
          <a:off x="8010525" y="2926080"/>
          <a:ext cx="2139316" cy="1247776"/>
        </p:xfrm>
        <a:graphic>
          <a:graphicData uri="http://schemas.openxmlformats.org/presentationml/2006/ole">
            <mc:AlternateContent xmlns:mc="http://schemas.openxmlformats.org/markup-compatibility/2006">
              <mc:Choice xmlns:v="urn:schemas-microsoft-com:vml" Requires="v">
                <p:oleObj spid="_x0000_s254290" name="Equation" r:id="rId4" imgW="762000" imgH="444500" progId="Equation.DSMT4">
                  <p:embed/>
                </p:oleObj>
              </mc:Choice>
              <mc:Fallback>
                <p:oleObj name="Equation" r:id="rId4" imgW="762000" imgH="444500" progId="Equation.DSMT4">
                  <p:embed/>
                  <p:pic>
                    <p:nvPicPr>
                      <p:cNvPr id="0" name=""/>
                      <p:cNvPicPr>
                        <a:picLocks noGrp="1" noChangeAspect="1" noChangeArrowheads="1"/>
                      </p:cNvPicPr>
                      <p:nvPr/>
                    </p:nvPicPr>
                    <p:blipFill>
                      <a:blip r:embed="rId5"/>
                      <a:srcRect/>
                      <a:stretch>
                        <a:fillRect/>
                      </a:stretch>
                    </p:blipFill>
                    <p:spPr bwMode="auto">
                      <a:xfrm>
                        <a:off x="8010525" y="2926080"/>
                        <a:ext cx="2139316" cy="1247776"/>
                      </a:xfrm>
                      <a:prstGeom prst="rect">
                        <a:avLst/>
                      </a:prstGeom>
                      <a:noFill/>
                      <a:extLst/>
                    </p:spPr>
                  </p:pic>
                </p:oleObj>
              </mc:Fallback>
            </mc:AlternateContent>
          </a:graphicData>
        </a:graphic>
      </p:graphicFrame>
      <p:graphicFrame>
        <p:nvGraphicFramePr>
          <p:cNvPr id="25" name="Object 37"/>
          <p:cNvGraphicFramePr>
            <a:graphicFrameLocks noChangeAspect="1"/>
          </p:cNvGraphicFramePr>
          <p:nvPr>
            <p:extLst>
              <p:ext uri="{D42A27DB-BD31-4B8C-83A1-F6EECF244321}">
                <p14:modId xmlns:p14="http://schemas.microsoft.com/office/powerpoint/2010/main" val="3801265878"/>
              </p:ext>
            </p:extLst>
          </p:nvPr>
        </p:nvGraphicFramePr>
        <p:xfrm>
          <a:off x="3840480" y="2834640"/>
          <a:ext cx="2032636" cy="1247776"/>
        </p:xfrm>
        <a:graphic>
          <a:graphicData uri="http://schemas.openxmlformats.org/presentationml/2006/ole">
            <mc:AlternateContent xmlns:mc="http://schemas.openxmlformats.org/markup-compatibility/2006">
              <mc:Choice xmlns:v="urn:schemas-microsoft-com:vml" Requires="v">
                <p:oleObj spid="_x0000_s254291"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3840480" y="2834640"/>
                        <a:ext cx="2032636" cy="1247776"/>
                      </a:xfrm>
                      <a:prstGeom prst="rect">
                        <a:avLst/>
                      </a:prstGeom>
                      <a:noFill/>
                      <a:extLst/>
                    </p:spPr>
                  </p:pic>
                </p:oleObj>
              </mc:Fallback>
            </mc:AlternateContent>
          </a:graphicData>
        </a:graphic>
      </p:graphicFrame>
      <p:graphicFrame>
        <p:nvGraphicFramePr>
          <p:cNvPr id="26" name="Object 37"/>
          <p:cNvGraphicFramePr>
            <a:graphicFrameLocks noChangeAspect="1"/>
          </p:cNvGraphicFramePr>
          <p:nvPr>
            <p:extLst>
              <p:ext uri="{D42A27DB-BD31-4B8C-83A1-F6EECF244321}">
                <p14:modId xmlns:p14="http://schemas.microsoft.com/office/powerpoint/2010/main" val="1414265005"/>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4292" name="Equation" r:id="rId8" imgW="139700" imgH="139700" progId="Equation.DSMT4">
                  <p:embed/>
                </p:oleObj>
              </mc:Choice>
              <mc:Fallback>
                <p:oleObj name="Equation" r:id="rId8" imgW="139700" imgH="139700" progId="Equation.DSMT4">
                  <p:embed/>
                  <p:pic>
                    <p:nvPicPr>
                      <p:cNvPr id="0" name=""/>
                      <p:cNvPicPr>
                        <a:picLocks noGrp="1" noChangeAspect="1" noChangeArrowheads="1"/>
                      </p:cNvPicPr>
                      <p:nvPr/>
                    </p:nvPicPr>
                    <p:blipFill>
                      <a:blip r:embed="rId9"/>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3283274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C339C572-6A76-4DA5-8EF3-4750DCE3AFA8}" type="slidenum">
              <a:rPr lang="en-US" sz="1680"/>
              <a:pPr eaLnBrk="1" hangingPunct="1"/>
              <a:t>264</a:t>
            </a:fld>
            <a:endParaRPr lang="en-US" sz="1680" dirty="0"/>
          </a:p>
        </p:txBody>
      </p:sp>
      <p:sp>
        <p:nvSpPr>
          <p:cNvPr id="4098" name="Rectangle 2"/>
          <p:cNvSpPr>
            <a:spLocks noGrp="1" noChangeArrowheads="1"/>
          </p:cNvSpPr>
          <p:nvPr>
            <p:ph type="title"/>
          </p:nvPr>
        </p:nvSpPr>
        <p:spPr/>
        <p:txBody>
          <a:bodyPr/>
          <a:lstStyle/>
          <a:p>
            <a:pPr eaLnBrk="1" hangingPunct="1">
              <a:defRPr/>
            </a:pPr>
            <a:r>
              <a:rPr lang="en-US" dirty="0"/>
              <a:t>Weighting - </a:t>
            </a:r>
            <a:r>
              <a:rPr lang="en-US" dirty="0" smtClean="0"/>
              <a:t>7</a:t>
            </a:r>
          </a:p>
        </p:txBody>
      </p:sp>
      <p:sp>
        <p:nvSpPr>
          <p:cNvPr id="3076" name="Rectangle 3"/>
          <p:cNvSpPr>
            <a:spLocks noGrp="1" noChangeArrowheads="1"/>
          </p:cNvSpPr>
          <p:nvPr>
            <p:ph type="body" idx="1"/>
          </p:nvPr>
        </p:nvSpPr>
        <p:spPr/>
        <p:txBody>
          <a:bodyPr/>
          <a:lstStyle/>
          <a:p>
            <a:pPr eaLnBrk="1" hangingPunct="1">
              <a:lnSpc>
                <a:spcPct val="90000"/>
              </a:lnSpc>
            </a:pPr>
            <a:r>
              <a:rPr lang="en-US" sz="3360" dirty="0"/>
              <a:t>As long as the sampling is </a:t>
            </a:r>
            <a:r>
              <a:rPr lang="en-US" sz="3360" i="1" dirty="0"/>
              <a:t>epsem …</a:t>
            </a:r>
            <a:r>
              <a:rPr lang="en-US" sz="2880" dirty="0"/>
              <a:t> </a:t>
            </a:r>
          </a:p>
          <a:p>
            <a:pPr eaLnBrk="1" hangingPunct="1">
              <a:lnSpc>
                <a:spcPct val="90000"/>
              </a:lnSpc>
            </a:pPr>
            <a:r>
              <a:rPr lang="en-US" sz="3360" dirty="0"/>
              <a:t>Then</a:t>
            </a:r>
          </a:p>
          <a:p>
            <a:pPr eaLnBrk="1" hangingPunct="1">
              <a:lnSpc>
                <a:spcPct val="90000"/>
              </a:lnSpc>
            </a:pPr>
            <a:endParaRPr lang="en-US" sz="3360" dirty="0"/>
          </a:p>
          <a:p>
            <a:pPr eaLnBrk="1" hangingPunct="1">
              <a:lnSpc>
                <a:spcPct val="90000"/>
              </a:lnSpc>
              <a:buFontTx/>
              <a:buNone/>
            </a:pPr>
            <a:r>
              <a:rPr lang="en-US" sz="3360" dirty="0"/>
              <a:t> </a:t>
            </a:r>
          </a:p>
          <a:p>
            <a:pPr eaLnBrk="1" hangingPunct="1">
              <a:lnSpc>
                <a:spcPct val="90000"/>
              </a:lnSpc>
            </a:pPr>
            <a:r>
              <a:rPr lang="en-US" sz="3360" dirty="0"/>
              <a:t>From </a:t>
            </a:r>
            <a:r>
              <a:rPr lang="en-US" sz="3360" i="1" dirty="0"/>
              <a:t>N</a:t>
            </a:r>
            <a:r>
              <a:rPr lang="en-US" sz="3360" dirty="0"/>
              <a:t> = 2,000 adults, select </a:t>
            </a:r>
            <a:r>
              <a:rPr lang="en-US" sz="3360" i="1" dirty="0"/>
              <a:t>n</a:t>
            </a:r>
            <a:r>
              <a:rPr lang="en-US" sz="3360" dirty="0"/>
              <a:t> = 20 with </a:t>
            </a:r>
            <a:r>
              <a:rPr lang="en-US" sz="3360" i="1" dirty="0"/>
              <a:t>epsem</a:t>
            </a:r>
            <a:endParaRPr lang="en-US" sz="3360" dirty="0"/>
          </a:p>
          <a:p>
            <a:pPr eaLnBrk="1" hangingPunct="1">
              <a:lnSpc>
                <a:spcPct val="90000"/>
              </a:lnSpc>
            </a:pPr>
            <a:endParaRPr lang="en-US" sz="3360" dirty="0"/>
          </a:p>
          <a:p>
            <a:pPr eaLnBrk="1" hangingPunct="1">
              <a:lnSpc>
                <a:spcPct val="90000"/>
              </a:lnSpc>
            </a:pPr>
            <a:endParaRPr lang="en-US" sz="3360" dirty="0">
              <a:solidFill>
                <a:srgbClr val="FFFF00"/>
              </a:solidFill>
            </a:endParaRPr>
          </a:p>
          <a:p>
            <a:pPr eaLnBrk="1" hangingPunct="1">
              <a:lnSpc>
                <a:spcPct val="90000"/>
              </a:lnSpc>
            </a:pPr>
            <a:r>
              <a:rPr lang="en-US" sz="3360" dirty="0">
                <a:solidFill>
                  <a:srgbClr val="FFFF00"/>
                </a:solidFill>
              </a:rPr>
              <a:t>Each adult represents themselves and 99 others</a:t>
            </a:r>
          </a:p>
        </p:txBody>
      </p:sp>
      <p:graphicFrame>
        <p:nvGraphicFramePr>
          <p:cNvPr id="3077" name="Object 4"/>
          <p:cNvGraphicFramePr>
            <a:graphicFrameLocks noChangeAspect="1"/>
          </p:cNvGraphicFramePr>
          <p:nvPr>
            <p:extLst>
              <p:ext uri="{D42A27DB-BD31-4B8C-83A1-F6EECF244321}">
                <p14:modId xmlns:p14="http://schemas.microsoft.com/office/powerpoint/2010/main" val="2839997084"/>
              </p:ext>
            </p:extLst>
          </p:nvPr>
        </p:nvGraphicFramePr>
        <p:xfrm>
          <a:off x="2103119" y="2468880"/>
          <a:ext cx="3011154" cy="655320"/>
        </p:xfrm>
        <a:graphic>
          <a:graphicData uri="http://schemas.openxmlformats.org/presentationml/2006/ole">
            <mc:AlternateContent xmlns:mc="http://schemas.openxmlformats.org/markup-compatibility/2006">
              <mc:Choice xmlns:v="urn:schemas-microsoft-com:vml" Requires="v">
                <p:oleObj spid="_x0000_s218631" name="Equation" r:id="rId4" imgW="1104900" imgH="241300" progId="Equation.DSMT4">
                  <p:embed/>
                </p:oleObj>
              </mc:Choice>
              <mc:Fallback>
                <p:oleObj name="Equation" r:id="rId4" imgW="1104900" imgH="241300" progId="Equation.DSMT4">
                  <p:embed/>
                  <p:pic>
                    <p:nvPicPr>
                      <p:cNvPr id="0" name="Picture 2"/>
                      <p:cNvPicPr>
                        <a:picLocks noChangeAspect="1" noChangeArrowheads="1"/>
                      </p:cNvPicPr>
                      <p:nvPr/>
                    </p:nvPicPr>
                    <p:blipFill>
                      <a:blip r:embed="rId5"/>
                      <a:srcRect/>
                      <a:stretch>
                        <a:fillRect/>
                      </a:stretch>
                    </p:blipFill>
                    <p:spPr bwMode="auto">
                      <a:xfrm>
                        <a:off x="2103119" y="2468880"/>
                        <a:ext cx="3011154" cy="655320"/>
                      </a:xfrm>
                      <a:prstGeom prst="rect">
                        <a:avLst/>
                      </a:prstGeom>
                      <a:noFill/>
                      <a:extLst/>
                    </p:spPr>
                  </p:pic>
                </p:oleObj>
              </mc:Fallback>
            </mc:AlternateContent>
          </a:graphicData>
        </a:graphic>
      </p:graphicFrame>
      <p:graphicFrame>
        <p:nvGraphicFramePr>
          <p:cNvPr id="3078" name="Object 5"/>
          <p:cNvGraphicFramePr>
            <a:graphicFrameLocks noChangeAspect="1"/>
          </p:cNvGraphicFramePr>
          <p:nvPr>
            <p:extLst>
              <p:ext uri="{D42A27DB-BD31-4B8C-83A1-F6EECF244321}">
                <p14:modId xmlns:p14="http://schemas.microsoft.com/office/powerpoint/2010/main" val="226937217"/>
              </p:ext>
            </p:extLst>
          </p:nvPr>
        </p:nvGraphicFramePr>
        <p:xfrm>
          <a:off x="977266" y="3000376"/>
          <a:ext cx="4996814" cy="1205864"/>
        </p:xfrm>
        <a:graphic>
          <a:graphicData uri="http://schemas.openxmlformats.org/presentationml/2006/ole">
            <mc:AlternateContent xmlns:mc="http://schemas.openxmlformats.org/markup-compatibility/2006">
              <mc:Choice xmlns:v="urn:schemas-microsoft-com:vml" Requires="v">
                <p:oleObj spid="_x0000_s218632" name="Equation" r:id="rId6" imgW="1841500" imgH="444500" progId="Equation.DSMT4">
                  <p:embed/>
                </p:oleObj>
              </mc:Choice>
              <mc:Fallback>
                <p:oleObj name="Equation" r:id="rId6" imgW="1841500" imgH="444500" progId="Equation.DSMT4">
                  <p:embed/>
                  <p:pic>
                    <p:nvPicPr>
                      <p:cNvPr id="0" name="Picture 3"/>
                      <p:cNvPicPr>
                        <a:picLocks noChangeAspect="1" noChangeArrowheads="1"/>
                      </p:cNvPicPr>
                      <p:nvPr/>
                    </p:nvPicPr>
                    <p:blipFill>
                      <a:blip r:embed="rId7"/>
                      <a:srcRect/>
                      <a:stretch>
                        <a:fillRect/>
                      </a:stretch>
                    </p:blipFill>
                    <p:spPr bwMode="auto">
                      <a:xfrm>
                        <a:off x="977266" y="3000376"/>
                        <a:ext cx="4996814" cy="1205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6"/>
          <p:cNvGraphicFramePr>
            <a:graphicFrameLocks noChangeAspect="1"/>
          </p:cNvGraphicFramePr>
          <p:nvPr>
            <p:extLst>
              <p:ext uri="{D42A27DB-BD31-4B8C-83A1-F6EECF244321}">
                <p14:modId xmlns:p14="http://schemas.microsoft.com/office/powerpoint/2010/main" val="2254959295"/>
              </p:ext>
            </p:extLst>
          </p:nvPr>
        </p:nvGraphicFramePr>
        <p:xfrm>
          <a:off x="1005840" y="4663440"/>
          <a:ext cx="5669280" cy="1141096"/>
        </p:xfrm>
        <a:graphic>
          <a:graphicData uri="http://schemas.openxmlformats.org/presentationml/2006/ole">
            <mc:AlternateContent xmlns:mc="http://schemas.openxmlformats.org/markup-compatibility/2006">
              <mc:Choice xmlns:v="urn:schemas-microsoft-com:vml" Requires="v">
                <p:oleObj spid="_x0000_s218633" name="Equation" r:id="rId8" imgW="2082800" imgH="419100" progId="Equation.DSMT4">
                  <p:embed/>
                </p:oleObj>
              </mc:Choice>
              <mc:Fallback>
                <p:oleObj name="Equation" r:id="rId8" imgW="2082800" imgH="419100" progId="Equation.DSMT4">
                  <p:embed/>
                  <p:pic>
                    <p:nvPicPr>
                      <p:cNvPr id="0" name="Picture 4"/>
                      <p:cNvPicPr>
                        <a:picLocks noChangeAspect="1" noChangeArrowheads="1"/>
                      </p:cNvPicPr>
                      <p:nvPr/>
                    </p:nvPicPr>
                    <p:blipFill>
                      <a:blip r:embed="rId9"/>
                      <a:srcRect/>
                      <a:stretch>
                        <a:fillRect/>
                      </a:stretch>
                    </p:blipFill>
                    <p:spPr bwMode="auto">
                      <a:xfrm>
                        <a:off x="1005840" y="4663440"/>
                        <a:ext cx="5669280" cy="1141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14686326-8724-4BE0-87ED-1B77FBBC6CC6}" type="slidenum">
              <a:rPr lang="en-US" sz="1680"/>
              <a:pPr eaLnBrk="1" hangingPunct="1"/>
              <a:t>265</a:t>
            </a:fld>
            <a:endParaRPr lang="en-US" sz="1680" dirty="0"/>
          </a:p>
        </p:txBody>
      </p:sp>
      <p:sp>
        <p:nvSpPr>
          <p:cNvPr id="7170" name="Rectangle 2"/>
          <p:cNvSpPr>
            <a:spLocks noGrp="1" noChangeArrowheads="1"/>
          </p:cNvSpPr>
          <p:nvPr>
            <p:ph type="title"/>
          </p:nvPr>
        </p:nvSpPr>
        <p:spPr/>
        <p:txBody>
          <a:bodyPr/>
          <a:lstStyle/>
          <a:p>
            <a:pPr eaLnBrk="1" hangingPunct="1">
              <a:defRPr/>
            </a:pPr>
            <a:r>
              <a:rPr lang="en-US" dirty="0"/>
              <a:t>Weighting - </a:t>
            </a:r>
            <a:r>
              <a:rPr lang="en-US" dirty="0" smtClean="0"/>
              <a:t>8</a:t>
            </a:r>
          </a:p>
        </p:txBody>
      </p:sp>
      <p:sp>
        <p:nvSpPr>
          <p:cNvPr id="5124" name="Rectangle 3"/>
          <p:cNvSpPr>
            <a:spLocks noGrp="1" noChangeArrowheads="1"/>
          </p:cNvSpPr>
          <p:nvPr>
            <p:ph type="body" idx="1"/>
          </p:nvPr>
        </p:nvSpPr>
        <p:spPr/>
        <p:txBody>
          <a:bodyPr/>
          <a:lstStyle/>
          <a:p>
            <a:pPr eaLnBrk="1" hangingPunct="1"/>
            <a:r>
              <a:rPr lang="en-US" dirty="0" smtClean="0"/>
              <a:t>But the mapping may not be equal for every element – a non-</a:t>
            </a:r>
            <a:r>
              <a:rPr lang="en-US" i="1" dirty="0" smtClean="0"/>
              <a:t>epsem</a:t>
            </a:r>
            <a:r>
              <a:rPr lang="en-US" dirty="0" smtClean="0"/>
              <a:t> design</a:t>
            </a:r>
          </a:p>
          <a:p>
            <a:pPr eaLnBrk="1" hangingPunct="1"/>
            <a:r>
              <a:rPr lang="en-US" dirty="0" smtClean="0"/>
              <a:t>Then </a:t>
            </a:r>
          </a:p>
          <a:p>
            <a:pPr eaLnBrk="1" hangingPunct="1"/>
            <a:r>
              <a:rPr lang="en-US" dirty="0" smtClean="0"/>
              <a:t>A weighted estimator is required:</a:t>
            </a:r>
          </a:p>
          <a:p>
            <a:pPr eaLnBrk="1" hangingPunct="1"/>
            <a:endParaRPr lang="en-US" dirty="0" smtClean="0"/>
          </a:p>
          <a:p>
            <a:pPr eaLnBrk="1" hangingPunct="1"/>
            <a:endParaRPr lang="en-US" dirty="0" smtClean="0"/>
          </a:p>
          <a:p>
            <a:pPr eaLnBrk="1" hangingPunct="1"/>
            <a:r>
              <a:rPr lang="en-US" dirty="0" smtClean="0"/>
              <a:t>The unweighted mean is a special case of the weighted -- when </a:t>
            </a:r>
            <a:r>
              <a:rPr lang="en-US" dirty="0" smtClean="0">
                <a:solidFill>
                  <a:srgbClr val="FFFF00"/>
                </a:solidFill>
              </a:rPr>
              <a:t>the weights </a:t>
            </a:r>
            <a:r>
              <a:rPr lang="en-US" dirty="0" smtClean="0"/>
              <a:t>are constant, they </a:t>
            </a:r>
            <a:r>
              <a:rPr lang="en-US" dirty="0" smtClean="0">
                <a:solidFill>
                  <a:srgbClr val="FFFF00"/>
                </a:solidFill>
              </a:rPr>
              <a:t>cancel</a:t>
            </a:r>
          </a:p>
        </p:txBody>
      </p:sp>
      <p:graphicFrame>
        <p:nvGraphicFramePr>
          <p:cNvPr id="5125" name="Object 4"/>
          <p:cNvGraphicFramePr>
            <a:graphicFrameLocks noChangeAspect="1"/>
          </p:cNvGraphicFramePr>
          <p:nvPr>
            <p:extLst>
              <p:ext uri="{D42A27DB-BD31-4B8C-83A1-F6EECF244321}">
                <p14:modId xmlns:p14="http://schemas.microsoft.com/office/powerpoint/2010/main" val="3506495570"/>
              </p:ext>
            </p:extLst>
          </p:nvPr>
        </p:nvGraphicFramePr>
        <p:xfrm>
          <a:off x="1463040" y="4754880"/>
          <a:ext cx="6760846" cy="1287780"/>
        </p:xfrm>
        <a:graphic>
          <a:graphicData uri="http://schemas.openxmlformats.org/presentationml/2006/ole">
            <mc:AlternateContent xmlns:mc="http://schemas.openxmlformats.org/markup-compatibility/2006">
              <mc:Choice xmlns:v="urn:schemas-microsoft-com:vml" Requires="v">
                <p:oleObj spid="_x0000_s219436" name="Equation" r:id="rId4" imgW="2667000" imgH="508000" progId="Equation.DSMT4">
                  <p:embed/>
                </p:oleObj>
              </mc:Choice>
              <mc:Fallback>
                <p:oleObj name="Equation" r:id="rId4" imgW="2667000" imgH="508000" progId="Equation.DSMT4">
                  <p:embed/>
                  <p:pic>
                    <p:nvPicPr>
                      <p:cNvPr id="0" name="Picture 2"/>
                      <p:cNvPicPr>
                        <a:picLocks noChangeAspect="1" noChangeArrowheads="1"/>
                      </p:cNvPicPr>
                      <p:nvPr/>
                    </p:nvPicPr>
                    <p:blipFill>
                      <a:blip r:embed="rId5"/>
                      <a:srcRect/>
                      <a:stretch>
                        <a:fillRect/>
                      </a:stretch>
                    </p:blipFill>
                    <p:spPr bwMode="auto">
                      <a:xfrm>
                        <a:off x="1463040" y="4754880"/>
                        <a:ext cx="6760846" cy="1287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498423103"/>
              </p:ext>
            </p:extLst>
          </p:nvPr>
        </p:nvGraphicFramePr>
        <p:xfrm>
          <a:off x="2194561" y="3291840"/>
          <a:ext cx="3011154" cy="655320"/>
        </p:xfrm>
        <a:graphic>
          <a:graphicData uri="http://schemas.openxmlformats.org/presentationml/2006/ole">
            <mc:AlternateContent xmlns:mc="http://schemas.openxmlformats.org/markup-compatibility/2006">
              <mc:Choice xmlns:v="urn:schemas-microsoft-com:vml" Requires="v">
                <p:oleObj spid="_x0000_s219437" name="Equation" r:id="rId6" imgW="1104900" imgH="241300" progId="Equation.DSMT4">
                  <p:embed/>
                </p:oleObj>
              </mc:Choice>
              <mc:Fallback>
                <p:oleObj name="Equation" r:id="rId6" imgW="1104900" imgH="241300" progId="Equation.DSMT4">
                  <p:embed/>
                  <p:pic>
                    <p:nvPicPr>
                      <p:cNvPr id="0" name=""/>
                      <p:cNvPicPr>
                        <a:picLocks noChangeAspect="1" noChangeArrowheads="1"/>
                      </p:cNvPicPr>
                      <p:nvPr/>
                    </p:nvPicPr>
                    <p:blipFill>
                      <a:blip r:embed="rId7"/>
                      <a:srcRect/>
                      <a:stretch>
                        <a:fillRect/>
                      </a:stretch>
                    </p:blipFill>
                    <p:spPr bwMode="auto">
                      <a:xfrm>
                        <a:off x="2194561" y="3291840"/>
                        <a:ext cx="3011154" cy="655320"/>
                      </a:xfrm>
                      <a:prstGeom prst="rect">
                        <a:avLst/>
                      </a:prstGeom>
                      <a:noFill/>
                      <a:extLst/>
                    </p:spPr>
                  </p:pic>
                </p:oleObj>
              </mc:Fallback>
            </mc:AlternateContent>
          </a:graphicData>
        </a:graphic>
      </p:graphicFrame>
      <p:sp>
        <p:nvSpPr>
          <p:cNvPr id="7" name="Title 1"/>
          <p:cNvSpPr txBox="1">
            <a:spLocks/>
          </p:cNvSpPr>
          <p:nvPr/>
        </p:nvSpPr>
        <p:spPr bwMode="auto">
          <a:xfrm>
            <a:off x="365760" y="768096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C290700-F3D5-4DF1-8D0F-269D68510694}" type="slidenum">
              <a:rPr lang="en-US" sz="1680"/>
              <a:pPr eaLnBrk="1" hangingPunct="1"/>
              <a:t>266</a:t>
            </a:fld>
            <a:endParaRPr lang="en-US" sz="1680" dirty="0"/>
          </a:p>
        </p:txBody>
      </p:sp>
      <p:sp>
        <p:nvSpPr>
          <p:cNvPr id="14338" name="Rectangle 2"/>
          <p:cNvSpPr>
            <a:spLocks noGrp="1" noChangeArrowheads="1"/>
          </p:cNvSpPr>
          <p:nvPr>
            <p:ph type="title"/>
          </p:nvPr>
        </p:nvSpPr>
        <p:spPr/>
        <p:txBody>
          <a:bodyPr/>
          <a:lstStyle/>
          <a:p>
            <a:pPr eaLnBrk="1" hangingPunct="1">
              <a:defRPr/>
            </a:pPr>
            <a:r>
              <a:rPr lang="en-US" dirty="0"/>
              <a:t>Weighting </a:t>
            </a:r>
            <a:r>
              <a:rPr lang="en-US" dirty="0" smtClean="0"/>
              <a:t>– 9</a:t>
            </a:r>
            <a:br>
              <a:rPr lang="en-US" dirty="0" smtClean="0"/>
            </a:br>
            <a:r>
              <a:rPr lang="en-US" dirty="0" smtClean="0"/>
              <a:t>“Over-” &amp; “under- sampling”</a:t>
            </a:r>
          </a:p>
        </p:txBody>
      </p:sp>
      <p:sp>
        <p:nvSpPr>
          <p:cNvPr id="16388" name="Rectangle 3"/>
          <p:cNvSpPr>
            <a:spLocks noGrp="1" noChangeArrowheads="1"/>
          </p:cNvSpPr>
          <p:nvPr>
            <p:ph type="body" idx="1"/>
          </p:nvPr>
        </p:nvSpPr>
        <p:spPr/>
        <p:txBody>
          <a:bodyPr/>
          <a:lstStyle/>
          <a:p>
            <a:pPr eaLnBrk="1" hangingPunct="1"/>
            <a:r>
              <a:rPr lang="en-US" dirty="0" smtClean="0"/>
              <a:t>The basic approach: weight by</a:t>
            </a:r>
          </a:p>
          <a:p>
            <a:pPr lvl="1" eaLnBrk="1" hangingPunct="1"/>
            <a:r>
              <a:rPr lang="en-US" dirty="0" smtClean="0"/>
              <a:t>Counting a sample  element             times</a:t>
            </a:r>
          </a:p>
          <a:p>
            <a:pPr eaLnBrk="1" hangingPunct="1"/>
            <a:r>
              <a:rPr lang="en-US" dirty="0" smtClean="0"/>
              <a:t>Consider the following population distribution for </a:t>
            </a:r>
            <a:r>
              <a:rPr lang="en-US" dirty="0" smtClean="0">
                <a:solidFill>
                  <a:srgbClr val="FFFF00"/>
                </a:solidFill>
              </a:rPr>
              <a:t>10</a:t>
            </a:r>
            <a:r>
              <a:rPr lang="en-US" baseline="30000" dirty="0" smtClean="0">
                <a:solidFill>
                  <a:srgbClr val="FFFF00"/>
                </a:solidFill>
              </a:rPr>
              <a:t>th</a:t>
            </a:r>
            <a:r>
              <a:rPr lang="en-US" dirty="0" smtClean="0">
                <a:solidFill>
                  <a:srgbClr val="FFFF00"/>
                </a:solidFill>
              </a:rPr>
              <a:t> grade students </a:t>
            </a:r>
            <a:r>
              <a:rPr lang="en-US" dirty="0" smtClean="0"/>
              <a:t>in the U.S.</a:t>
            </a:r>
          </a:p>
          <a:p>
            <a:pPr eaLnBrk="1" hangingPunct="1"/>
            <a:r>
              <a:rPr lang="en-US" dirty="0" smtClean="0"/>
              <a:t>Divided into two groups, 10</a:t>
            </a:r>
            <a:r>
              <a:rPr lang="en-US" baseline="30000" dirty="0" smtClean="0"/>
              <a:t>th</a:t>
            </a:r>
            <a:r>
              <a:rPr lang="en-US" dirty="0" smtClean="0"/>
              <a:t> graders in schools with a high proportion receiving Free or Reduced Price Lunches </a:t>
            </a:r>
            <a:r>
              <a:rPr lang="en-US" dirty="0" smtClean="0">
                <a:solidFill>
                  <a:srgbClr val="FFFF00"/>
                </a:solidFill>
              </a:rPr>
              <a:t>(High)</a:t>
            </a:r>
            <a:r>
              <a:rPr lang="en-US" dirty="0" smtClean="0"/>
              <a:t> and those in low proportion schools </a:t>
            </a:r>
            <a:r>
              <a:rPr lang="en-US" dirty="0" smtClean="0">
                <a:solidFill>
                  <a:srgbClr val="FFFF00"/>
                </a:solidFill>
              </a:rPr>
              <a:t>(Low)</a:t>
            </a:r>
          </a:p>
        </p:txBody>
      </p:sp>
      <p:graphicFrame>
        <p:nvGraphicFramePr>
          <p:cNvPr id="16389" name="Object 4"/>
          <p:cNvGraphicFramePr>
            <a:graphicFrameLocks noChangeAspect="1"/>
          </p:cNvGraphicFramePr>
          <p:nvPr>
            <p:extLst>
              <p:ext uri="{D42A27DB-BD31-4B8C-83A1-F6EECF244321}">
                <p14:modId xmlns:p14="http://schemas.microsoft.com/office/powerpoint/2010/main" val="1587963999"/>
              </p:ext>
            </p:extLst>
          </p:nvPr>
        </p:nvGraphicFramePr>
        <p:xfrm>
          <a:off x="7223760" y="2011681"/>
          <a:ext cx="843914" cy="697230"/>
        </p:xfrm>
        <a:graphic>
          <a:graphicData uri="http://schemas.openxmlformats.org/presentationml/2006/ole">
            <mc:AlternateContent xmlns:mc="http://schemas.openxmlformats.org/markup-compatibility/2006">
              <mc:Choice xmlns:v="urn:schemas-microsoft-com:vml" Requires="v">
                <p:oleObj spid="_x0000_s222562" name="Equation" r:id="rId4" imgW="292100" imgH="241300" progId="Equation.DSMT4">
                  <p:embed/>
                </p:oleObj>
              </mc:Choice>
              <mc:Fallback>
                <p:oleObj name="Equation" r:id="rId4" imgW="292100" imgH="241300" progId="Equation.DSMT4">
                  <p:embed/>
                  <p:pic>
                    <p:nvPicPr>
                      <p:cNvPr id="0" name="Picture 2"/>
                      <p:cNvPicPr>
                        <a:picLocks noChangeAspect="1" noChangeArrowheads="1"/>
                      </p:cNvPicPr>
                      <p:nvPr/>
                    </p:nvPicPr>
                    <p:blipFill>
                      <a:blip r:embed="rId5"/>
                      <a:srcRect/>
                      <a:stretch>
                        <a:fillRect/>
                      </a:stretch>
                    </p:blipFill>
                    <p:spPr bwMode="auto">
                      <a:xfrm>
                        <a:off x="7223760" y="2011681"/>
                        <a:ext cx="84391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graphicFrame>
        <p:nvGraphicFramePr>
          <p:cNvPr id="8" name="Object 4"/>
          <p:cNvGraphicFramePr>
            <a:graphicFrameLocks noChangeAspect="1"/>
          </p:cNvGraphicFramePr>
          <p:nvPr>
            <p:extLst>
              <p:ext uri="{D42A27DB-BD31-4B8C-83A1-F6EECF244321}">
                <p14:modId xmlns:p14="http://schemas.microsoft.com/office/powerpoint/2010/main" val="616248049"/>
              </p:ext>
            </p:extLst>
          </p:nvPr>
        </p:nvGraphicFramePr>
        <p:xfrm>
          <a:off x="6675120" y="2560321"/>
          <a:ext cx="843914" cy="697230"/>
        </p:xfrm>
        <a:graphic>
          <a:graphicData uri="http://schemas.openxmlformats.org/presentationml/2006/ole">
            <mc:AlternateContent xmlns:mc="http://schemas.openxmlformats.org/markup-compatibility/2006">
              <mc:Choice xmlns:v="urn:schemas-microsoft-com:vml" Requires="v">
                <p:oleObj spid="_x0000_s222563" name="Equation" r:id="rId6" imgW="292100" imgH="241300" progId="Equation.DSMT4">
                  <p:embed/>
                </p:oleObj>
              </mc:Choice>
              <mc:Fallback>
                <p:oleObj name="Equation" r:id="rId6" imgW="292100" imgH="241300" progId="Equation.DSMT4">
                  <p:embed/>
                  <p:pic>
                    <p:nvPicPr>
                      <p:cNvPr id="0" name=""/>
                      <p:cNvPicPr>
                        <a:picLocks noChangeAspect="1" noChangeArrowheads="1"/>
                      </p:cNvPicPr>
                      <p:nvPr/>
                    </p:nvPicPr>
                    <p:blipFill>
                      <a:blip r:embed="rId7"/>
                      <a:srcRect/>
                      <a:stretch>
                        <a:fillRect/>
                      </a:stretch>
                    </p:blipFill>
                    <p:spPr bwMode="auto">
                      <a:xfrm>
                        <a:off x="6675120" y="2560321"/>
                        <a:ext cx="84391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E93612-DE03-40F8-933F-C591F00F55B5}" type="slidenum">
              <a:rPr lang="en-US" sz="1680"/>
              <a:pPr eaLnBrk="1" hangingPunct="1"/>
              <a:t>267</a:t>
            </a:fld>
            <a:endParaRPr lang="en-US" sz="1680" dirty="0"/>
          </a:p>
        </p:txBody>
      </p:sp>
      <p:graphicFrame>
        <p:nvGraphicFramePr>
          <p:cNvPr id="15386" name="Group 26"/>
          <p:cNvGraphicFramePr>
            <a:graphicFrameLocks noGrp="1"/>
          </p:cNvGraphicFramePr>
          <p:nvPr>
            <p:ph type="tbl" idx="1"/>
            <p:extLst>
              <p:ext uri="{D42A27DB-BD31-4B8C-83A1-F6EECF244321}">
                <p14:modId xmlns:p14="http://schemas.microsoft.com/office/powerpoint/2010/main" val="870733106"/>
              </p:ext>
            </p:extLst>
          </p:nvPr>
        </p:nvGraphicFramePr>
        <p:xfrm>
          <a:off x="457200" y="2340864"/>
          <a:ext cx="10058400" cy="4059936"/>
        </p:xfrm>
        <a:graphic>
          <a:graphicData uri="http://schemas.openxmlformats.org/drawingml/2006/table">
            <a:tbl>
              <a:tblPr/>
              <a:tblGrid>
                <a:gridCol w="1554480"/>
                <a:gridCol w="1920240"/>
                <a:gridCol w="1463040"/>
                <a:gridCol w="2011680"/>
                <a:gridCol w="1554480"/>
                <a:gridCol w="1554480"/>
              </a:tblGrid>
              <a:tr h="1133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Sampling rate</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 A</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 B</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7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800,000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3,200,000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2,400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9,600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1/333.33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333.33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1133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4,000,000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12,000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4"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
        <p:nvSpPr>
          <p:cNvPr id="5" name="Rectangle 2"/>
          <p:cNvSpPr>
            <a:spLocks noGrp="1" noChangeArrowheads="1"/>
          </p:cNvSpPr>
          <p:nvPr>
            <p:ph type="title"/>
          </p:nvPr>
        </p:nvSpPr>
        <p:spPr>
          <a:xfrm>
            <a:off x="822960" y="731520"/>
            <a:ext cx="9326880" cy="1371600"/>
          </a:xfrm>
        </p:spPr>
        <p:txBody>
          <a:bodyPr/>
          <a:lstStyle/>
          <a:p>
            <a:pPr eaLnBrk="1" hangingPunct="1">
              <a:defRPr/>
            </a:pPr>
            <a:r>
              <a:rPr lang="en-US" dirty="0"/>
              <a:t>Weighting </a:t>
            </a:r>
            <a:r>
              <a:rPr lang="en-US" dirty="0" smtClean="0"/>
              <a:t>– 10</a:t>
            </a:r>
            <a:br>
              <a:rPr lang="en-US" dirty="0" smtClean="0"/>
            </a:br>
            <a:r>
              <a:rPr lang="en-US" dirty="0" smtClean="0"/>
              <a:t>Proportionate allocation</a:t>
            </a:r>
          </a:p>
        </p:txBody>
      </p:sp>
    </p:spTree>
    <p:extLst>
      <p:ext uri="{BB962C8B-B14F-4D97-AF65-F5344CB8AC3E}">
        <p14:creationId xmlns:p14="http://schemas.microsoft.com/office/powerpoint/2010/main" val="133630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211DB01-29FE-4639-92C6-78EAA58D8AE4}" type="slidenum">
              <a:rPr lang="en-US" sz="1680"/>
              <a:pPr eaLnBrk="1" hangingPunct="1"/>
              <a:t>268</a:t>
            </a:fld>
            <a:endParaRPr lang="en-US" sz="1680" dirty="0"/>
          </a:p>
        </p:txBody>
      </p:sp>
      <p:sp>
        <p:nvSpPr>
          <p:cNvPr id="16386" name="Rectangle 2"/>
          <p:cNvSpPr>
            <a:spLocks noGrp="1" noChangeArrowheads="1"/>
          </p:cNvSpPr>
          <p:nvPr>
            <p:ph type="title"/>
          </p:nvPr>
        </p:nvSpPr>
        <p:spPr/>
        <p:txBody>
          <a:bodyPr/>
          <a:lstStyle/>
          <a:p>
            <a:pPr eaLnBrk="1" hangingPunct="1">
              <a:defRPr/>
            </a:pPr>
            <a:r>
              <a:rPr lang="en-US" dirty="0"/>
              <a:t>Weighting - </a:t>
            </a:r>
            <a:r>
              <a:rPr lang="en-US" dirty="0" smtClean="0"/>
              <a:t>11</a:t>
            </a:r>
          </a:p>
        </p:txBody>
      </p:sp>
      <p:sp>
        <p:nvSpPr>
          <p:cNvPr id="18436" name="Rectangle 3"/>
          <p:cNvSpPr>
            <a:spLocks noGrp="1" noChangeArrowheads="1"/>
          </p:cNvSpPr>
          <p:nvPr>
            <p:ph type="body" idx="1"/>
          </p:nvPr>
        </p:nvSpPr>
        <p:spPr/>
        <p:txBody>
          <a:bodyPr/>
          <a:lstStyle/>
          <a:p>
            <a:pPr eaLnBrk="1" hangingPunct="1"/>
            <a:r>
              <a:rPr lang="en-US" dirty="0" smtClean="0"/>
              <a:t>This is an allocation of sample across the strata that is called </a:t>
            </a:r>
            <a:r>
              <a:rPr lang="en-US" dirty="0" smtClean="0">
                <a:solidFill>
                  <a:srgbClr val="FFFF00"/>
                </a:solidFill>
              </a:rPr>
              <a:t>proportionate</a:t>
            </a:r>
            <a:r>
              <a:rPr lang="en-US" dirty="0" smtClean="0"/>
              <a:t>.</a:t>
            </a:r>
          </a:p>
          <a:p>
            <a:pPr eaLnBrk="1" hangingPunct="1"/>
            <a:r>
              <a:rPr lang="en-US" dirty="0" smtClean="0"/>
              <a:t>Proportionate allocation has equal probabilities in each group</a:t>
            </a:r>
          </a:p>
          <a:p>
            <a:pPr eaLnBrk="1" hangingPunct="1"/>
            <a:r>
              <a:rPr lang="en-US" dirty="0" smtClean="0"/>
              <a:t>Some investigators might prefer that the distribution in the sample be an </a:t>
            </a:r>
            <a:r>
              <a:rPr lang="en-US" dirty="0" smtClean="0">
                <a:solidFill>
                  <a:srgbClr val="FFFF00"/>
                </a:solidFill>
              </a:rPr>
              <a:t>equal</a:t>
            </a:r>
            <a:r>
              <a:rPr lang="en-US" dirty="0" smtClean="0"/>
              <a:t> sample size across the two groups:</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E93612-DE03-40F8-933F-C591F00F55B5}" type="slidenum">
              <a:rPr lang="en-US" sz="1680"/>
              <a:pPr eaLnBrk="1" hangingPunct="1"/>
              <a:t>269</a:t>
            </a:fld>
            <a:endParaRPr lang="en-US" sz="1680" dirty="0"/>
          </a:p>
        </p:txBody>
      </p:sp>
      <p:graphicFrame>
        <p:nvGraphicFramePr>
          <p:cNvPr id="15386" name="Group 26"/>
          <p:cNvGraphicFramePr>
            <a:graphicFrameLocks noGrp="1"/>
          </p:cNvGraphicFramePr>
          <p:nvPr>
            <p:ph type="tbl" idx="1"/>
            <p:extLst>
              <p:ext uri="{D42A27DB-BD31-4B8C-83A1-F6EECF244321}">
                <p14:modId xmlns:p14="http://schemas.microsoft.com/office/powerpoint/2010/main" val="1569599234"/>
              </p:ext>
            </p:extLst>
          </p:nvPr>
        </p:nvGraphicFramePr>
        <p:xfrm>
          <a:off x="457200" y="2340864"/>
          <a:ext cx="10058400" cy="3157728"/>
        </p:xfrm>
        <a:graphic>
          <a:graphicData uri="http://schemas.openxmlformats.org/drawingml/2006/table">
            <a:tbl>
              <a:tblPr/>
              <a:tblGrid>
                <a:gridCol w="1463040"/>
                <a:gridCol w="2011680"/>
                <a:gridCol w="1463040"/>
                <a:gridCol w="2011680"/>
                <a:gridCol w="1554480"/>
                <a:gridCol w="1554480"/>
              </a:tblGrid>
              <a:tr h="1133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Sampling rate</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 A</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WeightB</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28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800,000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3,200,000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6,000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6,000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1/133.33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1/533.33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533.33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4</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731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4.000,000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12,000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4"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
        <p:nvSpPr>
          <p:cNvPr id="5" name="Rectangle 2"/>
          <p:cNvSpPr>
            <a:spLocks noGrp="1" noChangeArrowheads="1"/>
          </p:cNvSpPr>
          <p:nvPr>
            <p:ph type="title"/>
          </p:nvPr>
        </p:nvSpPr>
        <p:spPr>
          <a:xfrm>
            <a:off x="822960" y="731520"/>
            <a:ext cx="9326880" cy="1371600"/>
          </a:xfrm>
        </p:spPr>
        <p:txBody>
          <a:bodyPr/>
          <a:lstStyle/>
          <a:p>
            <a:pPr eaLnBrk="1" hangingPunct="1">
              <a:defRPr/>
            </a:pPr>
            <a:r>
              <a:rPr lang="en-US" dirty="0"/>
              <a:t>Weighting </a:t>
            </a:r>
            <a:r>
              <a:rPr lang="en-US" dirty="0" smtClean="0"/>
              <a:t>– 12</a:t>
            </a:r>
            <a:br>
              <a:rPr lang="en-US" dirty="0" smtClean="0"/>
            </a:br>
            <a:r>
              <a:rPr lang="en-US" dirty="0" smtClean="0"/>
              <a:t>Equal sample size allocation</a:t>
            </a:r>
          </a:p>
        </p:txBody>
      </p:sp>
    </p:spTree>
    <p:extLst>
      <p:ext uri="{BB962C8B-B14F-4D97-AF65-F5344CB8AC3E}">
        <p14:creationId xmlns:p14="http://schemas.microsoft.com/office/powerpoint/2010/main" val="112623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735330" y="274320"/>
            <a:ext cx="9784080" cy="1188720"/>
          </a:xfrm>
        </p:spPr>
        <p:txBody>
          <a:bodyPr/>
          <a:lstStyle/>
          <a:p>
            <a:r>
              <a:rPr lang="en-US" dirty="0"/>
              <a:t>Logistic regression - 4</a:t>
            </a:r>
            <a:endParaRPr lang="en-US" dirty="0">
              <a:latin typeface="Tw Cen MT" charset="0"/>
            </a:endParaRPr>
          </a:p>
        </p:txBody>
      </p:sp>
      <p:sp>
        <p:nvSpPr>
          <p:cNvPr id="119811" name="Content Placeholder 2"/>
          <p:cNvSpPr>
            <a:spLocks noGrp="1"/>
          </p:cNvSpPr>
          <p:nvPr>
            <p:ph sz="quarter" idx="1"/>
          </p:nvPr>
        </p:nvSpPr>
        <p:spPr>
          <a:xfrm>
            <a:off x="735330" y="1920240"/>
            <a:ext cx="9784080" cy="5394960"/>
          </a:xfrm>
        </p:spPr>
        <p:txBody>
          <a:bodyPr/>
          <a:lstStyle/>
          <a:p>
            <a:r>
              <a:rPr lang="en-US" sz="3360" dirty="0">
                <a:latin typeface="+mj-lt"/>
              </a:rPr>
              <a:t>Alternatives </a:t>
            </a:r>
            <a:r>
              <a:rPr lang="is-IS" sz="3360" dirty="0">
                <a:latin typeface="+mj-lt"/>
              </a:rPr>
              <a:t>…</a:t>
            </a:r>
            <a:endParaRPr lang="en-US" sz="3360" dirty="0">
              <a:latin typeface="+mj-lt"/>
            </a:endParaRPr>
          </a:p>
          <a:p>
            <a:pPr lvl="1"/>
            <a:r>
              <a:rPr lang="en-US" dirty="0" smtClean="0">
                <a:latin typeface="+mj-lt"/>
              </a:rPr>
              <a:t>Identify </a:t>
            </a:r>
            <a:r>
              <a:rPr lang="en-US" dirty="0">
                <a:latin typeface="+mj-lt"/>
              </a:rPr>
              <a:t>a non-linear function of </a:t>
            </a:r>
            <a:r>
              <a:rPr lang="en-US" dirty="0" smtClean="0">
                <a:latin typeface="+mj-lt"/>
              </a:rPr>
              <a:t>that </a:t>
            </a:r>
            <a:r>
              <a:rPr lang="en-US" dirty="0">
                <a:latin typeface="+mj-lt"/>
              </a:rPr>
              <a:t>yields a fitted regression model that is linear in the coefficients for the model covariates, </a:t>
            </a:r>
            <a:r>
              <a:rPr lang="en-US" b="1" i="1" dirty="0">
                <a:latin typeface="+mj-lt"/>
              </a:rPr>
              <a:t>x</a:t>
            </a:r>
            <a:r>
              <a:rPr lang="en-US" b="1" dirty="0">
                <a:latin typeface="+mj-lt"/>
              </a:rPr>
              <a:t>. </a:t>
            </a:r>
            <a:endParaRPr lang="en-US" b="1" dirty="0" smtClean="0">
              <a:latin typeface="+mj-lt"/>
            </a:endParaRPr>
          </a:p>
          <a:p>
            <a:pPr lvl="1"/>
            <a:r>
              <a:rPr lang="en-US" dirty="0" smtClean="0">
                <a:latin typeface="+mj-lt"/>
              </a:rPr>
              <a:t>Ideally</a:t>
            </a:r>
            <a:r>
              <a:rPr lang="en-US" dirty="0">
                <a:latin typeface="+mj-lt"/>
              </a:rPr>
              <a:t>, the </a:t>
            </a:r>
            <a:r>
              <a:rPr lang="en-US" dirty="0" smtClean="0">
                <a:latin typeface="+mj-lt"/>
              </a:rPr>
              <a:t>function </a:t>
            </a:r>
            <a:r>
              <a:rPr lang="en-US" dirty="0">
                <a:latin typeface="+mj-lt"/>
              </a:rPr>
              <a:t>should also </a:t>
            </a:r>
            <a:r>
              <a:rPr lang="en-US" dirty="0" smtClean="0">
                <a:latin typeface="+mj-lt"/>
              </a:rPr>
              <a:t>yield predicted </a:t>
            </a:r>
            <a:r>
              <a:rPr lang="en-US" dirty="0">
                <a:latin typeface="+mj-lt"/>
              </a:rPr>
              <a:t>values </a:t>
            </a:r>
            <a:r>
              <a:rPr lang="en-US" dirty="0" smtClean="0">
                <a:latin typeface="+mj-lt"/>
              </a:rPr>
              <a:t>in </a:t>
            </a:r>
            <a:r>
              <a:rPr lang="en-US" dirty="0">
                <a:latin typeface="+mj-lt"/>
              </a:rPr>
              <a:t>the range between 0 and </a:t>
            </a:r>
            <a:r>
              <a:rPr lang="en-US" dirty="0" smtClean="0">
                <a:latin typeface="+mj-lt"/>
              </a:rPr>
              <a:t>1</a:t>
            </a:r>
          </a:p>
          <a:p>
            <a:pPr lvl="1"/>
            <a:r>
              <a:rPr lang="en-US" dirty="0">
                <a:latin typeface="+mj-lt"/>
              </a:rPr>
              <a:t>Two common link functions are used for binary survey variables:</a:t>
            </a:r>
          </a:p>
          <a:p>
            <a:pPr lvl="2"/>
            <a:r>
              <a:rPr lang="en-US" dirty="0">
                <a:latin typeface="+mj-lt"/>
              </a:rPr>
              <a:t>L</a:t>
            </a:r>
            <a:r>
              <a:rPr lang="en-US" b="1" dirty="0">
                <a:latin typeface="+mj-lt"/>
              </a:rPr>
              <a:t>ogit</a:t>
            </a:r>
            <a:r>
              <a:rPr lang="en-US" dirty="0">
                <a:latin typeface="+mj-lt"/>
              </a:rPr>
              <a:t> </a:t>
            </a:r>
          </a:p>
          <a:p>
            <a:pPr lvl="2"/>
            <a:r>
              <a:rPr lang="en-US" dirty="0" smtClean="0">
                <a:latin typeface="+mj-lt"/>
              </a:rPr>
              <a:t>P</a:t>
            </a:r>
            <a:r>
              <a:rPr lang="en-US" b="1" dirty="0">
                <a:latin typeface="+mj-lt"/>
              </a:rPr>
              <a:t>robit</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413C68D-DC4B-9440-8E6F-FE45DE992CD7}" type="slidenum">
              <a:rPr lang="en-US" sz="1440">
                <a:solidFill>
                  <a:srgbClr val="FFFFFF"/>
                </a:solidFill>
              </a:rPr>
              <a:pPr eaLnBrk="1" hangingPunct="1">
                <a:lnSpc>
                  <a:spcPct val="80000"/>
                </a:lnSpc>
              </a:pPr>
              <a:t>225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364992C-7767-4DFC-80E5-2BBE6B13AAB0}" type="slidenum">
              <a:rPr lang="en-US" sz="1680"/>
              <a:pPr eaLnBrk="1" hangingPunct="1"/>
              <a:t>270</a:t>
            </a:fld>
            <a:endParaRPr lang="en-US" sz="1680" dirty="0"/>
          </a:p>
        </p:txBody>
      </p:sp>
      <p:sp>
        <p:nvSpPr>
          <p:cNvPr id="18434" name="Rectangle 2"/>
          <p:cNvSpPr>
            <a:spLocks noGrp="1" noChangeArrowheads="1"/>
          </p:cNvSpPr>
          <p:nvPr>
            <p:ph type="title"/>
          </p:nvPr>
        </p:nvSpPr>
        <p:spPr/>
        <p:txBody>
          <a:bodyPr/>
          <a:lstStyle/>
          <a:p>
            <a:pPr eaLnBrk="1" hangingPunct="1">
              <a:defRPr/>
            </a:pPr>
            <a:r>
              <a:rPr lang="en-US" dirty="0"/>
              <a:t>Weighting - </a:t>
            </a:r>
            <a:r>
              <a:rPr lang="en-US" dirty="0" smtClean="0"/>
              <a:t>13</a:t>
            </a:r>
          </a:p>
        </p:txBody>
      </p:sp>
      <p:sp>
        <p:nvSpPr>
          <p:cNvPr id="20484" name="Rectangle 3"/>
          <p:cNvSpPr>
            <a:spLocks noGrp="1" noChangeArrowheads="1"/>
          </p:cNvSpPr>
          <p:nvPr>
            <p:ph type="body" idx="1"/>
          </p:nvPr>
        </p:nvSpPr>
        <p:spPr/>
        <p:txBody>
          <a:bodyPr/>
          <a:lstStyle/>
          <a:p>
            <a:pPr eaLnBrk="1" hangingPunct="1"/>
            <a:r>
              <a:rPr lang="en-US" dirty="0" smtClean="0"/>
              <a:t>The equal allocation would be used for </a:t>
            </a:r>
            <a:r>
              <a:rPr lang="en-US" dirty="0" smtClean="0">
                <a:solidFill>
                  <a:srgbClr val="FFFF00"/>
                </a:solidFill>
              </a:rPr>
              <a:t>comparing </a:t>
            </a:r>
            <a:r>
              <a:rPr lang="en-US" dirty="0" smtClean="0"/>
              <a:t>the two groups</a:t>
            </a:r>
          </a:p>
          <a:p>
            <a:pPr eaLnBrk="1" hangingPunct="1"/>
            <a:r>
              <a:rPr lang="en-US" dirty="0" smtClean="0"/>
              <a:t>The proportionate allocation would be used to </a:t>
            </a:r>
            <a:r>
              <a:rPr lang="en-US" dirty="0" smtClean="0">
                <a:solidFill>
                  <a:srgbClr val="FFFF00"/>
                </a:solidFill>
              </a:rPr>
              <a:t>represent </a:t>
            </a:r>
            <a:r>
              <a:rPr lang="en-US" dirty="0" smtClean="0"/>
              <a:t>the population</a:t>
            </a:r>
          </a:p>
          <a:p>
            <a:pPr eaLnBrk="1" hangingPunct="1"/>
            <a:r>
              <a:rPr lang="en-US" dirty="0" smtClean="0"/>
              <a:t>Consider the consequences of the equal allocation when estimating a mean test score among 10</a:t>
            </a:r>
            <a:r>
              <a:rPr lang="en-US" baseline="30000" dirty="0" smtClean="0"/>
              <a:t>th</a:t>
            </a:r>
            <a:r>
              <a:rPr lang="en-US" dirty="0" smtClean="0"/>
              <a:t> graders, averaging across samples from the two groups:</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29B90B15-6465-4C0F-AD20-7EB4E95B6DDB}" type="slidenum">
              <a:rPr lang="en-US" sz="1680"/>
              <a:pPr eaLnBrk="1" hangingPunct="1"/>
              <a:t>271</a:t>
            </a:fld>
            <a:endParaRPr lang="en-US" sz="1680" dirty="0"/>
          </a:p>
        </p:txBody>
      </p:sp>
      <p:sp>
        <p:nvSpPr>
          <p:cNvPr id="19458" name="Rectangle 2"/>
          <p:cNvSpPr>
            <a:spLocks noGrp="1" noChangeArrowheads="1"/>
          </p:cNvSpPr>
          <p:nvPr>
            <p:ph type="title"/>
          </p:nvPr>
        </p:nvSpPr>
        <p:spPr/>
        <p:txBody>
          <a:bodyPr/>
          <a:lstStyle/>
          <a:p>
            <a:pPr eaLnBrk="1" hangingPunct="1">
              <a:defRPr/>
            </a:pPr>
            <a:r>
              <a:rPr lang="en-US" dirty="0"/>
              <a:t>Weighting </a:t>
            </a:r>
            <a:r>
              <a:rPr lang="en-US" dirty="0" smtClean="0"/>
              <a:t>– 14</a:t>
            </a:r>
            <a:br>
              <a:rPr lang="en-US" dirty="0" smtClean="0"/>
            </a:br>
            <a:r>
              <a:rPr lang="en-US" dirty="0" smtClean="0"/>
              <a:t>Mean score, proportionate</a:t>
            </a:r>
          </a:p>
        </p:txBody>
      </p:sp>
      <p:graphicFrame>
        <p:nvGraphicFramePr>
          <p:cNvPr id="19526" name="Group 70"/>
          <p:cNvGraphicFramePr>
            <a:graphicFrameLocks noGrp="1"/>
          </p:cNvGraphicFramePr>
          <p:nvPr>
            <p:ph type="tbl" idx="1"/>
            <p:extLst>
              <p:ext uri="{D42A27DB-BD31-4B8C-83A1-F6EECF244321}">
                <p14:modId xmlns:p14="http://schemas.microsoft.com/office/powerpoint/2010/main" val="3894426065"/>
              </p:ext>
            </p:extLst>
          </p:nvPr>
        </p:nvGraphicFramePr>
        <p:xfrm>
          <a:off x="457200" y="2377441"/>
          <a:ext cx="9966960" cy="4402514"/>
        </p:xfrm>
        <a:graphic>
          <a:graphicData uri="http://schemas.openxmlformats.org/drawingml/2006/table">
            <a:tbl>
              <a:tblPr/>
              <a:tblGrid>
                <a:gridCol w="2103120"/>
                <a:gridCol w="1280160"/>
                <a:gridCol w="1463040"/>
                <a:gridCol w="1920240"/>
                <a:gridCol w="1554480"/>
                <a:gridCol w="1645920"/>
              </a:tblGrid>
              <a:tr h="123446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Proportionate allocation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Weights</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r>
              <a:tr h="12344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1" u="none" strike="noStrike" cap="none" normalizeH="0" baseline="0" dirty="0" smtClean="0">
                          <a:ln>
                            <a:noFill/>
                          </a:ln>
                          <a:solidFill>
                            <a:srgbClr val="0000FF"/>
                          </a:solidFill>
                          <a:effectLst/>
                          <a:latin typeface="Times New Roman" pitchFamily="18" charset="0"/>
                        </a:rPr>
                        <a:t>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B</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236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2,400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9,600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333.33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333.33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839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12,000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333.33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588622F8-D047-4455-B966-B8190714E97E}" type="slidenum">
              <a:rPr lang="en-US" sz="1680"/>
              <a:pPr eaLnBrk="1" hangingPunct="1"/>
              <a:t>272</a:t>
            </a:fld>
            <a:endParaRPr lang="en-US" sz="1680" dirty="0"/>
          </a:p>
        </p:txBody>
      </p:sp>
      <p:sp>
        <p:nvSpPr>
          <p:cNvPr id="21506"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a:t>
            </a:r>
            <a:r>
              <a:rPr lang="en-US" dirty="0" smtClean="0"/>
              <a:t>– 15</a:t>
            </a:r>
            <a:br>
              <a:rPr lang="en-US" dirty="0" smtClean="0"/>
            </a:br>
            <a:r>
              <a:rPr lang="en-US" dirty="0" smtClean="0"/>
              <a:t>Equal sample size allocation</a:t>
            </a:r>
          </a:p>
        </p:txBody>
      </p:sp>
      <p:graphicFrame>
        <p:nvGraphicFramePr>
          <p:cNvPr id="21543" name="Group 39"/>
          <p:cNvGraphicFramePr>
            <a:graphicFrameLocks noGrp="1"/>
          </p:cNvGraphicFramePr>
          <p:nvPr>
            <p:ph type="tbl" idx="1"/>
            <p:extLst>
              <p:ext uri="{D42A27DB-BD31-4B8C-83A1-F6EECF244321}">
                <p14:modId xmlns:p14="http://schemas.microsoft.com/office/powerpoint/2010/main" val="3077452243"/>
              </p:ext>
            </p:extLst>
          </p:nvPr>
        </p:nvGraphicFramePr>
        <p:xfrm>
          <a:off x="182880" y="1920240"/>
          <a:ext cx="10607040" cy="5262008"/>
        </p:xfrm>
        <a:graphic>
          <a:graphicData uri="http://schemas.openxmlformats.org/drawingml/2006/table">
            <a:tbl>
              <a:tblPr/>
              <a:tblGrid>
                <a:gridCol w="1463040"/>
                <a:gridCol w="1280160"/>
                <a:gridCol w="1463040"/>
                <a:gridCol w="1371600"/>
                <a:gridCol w="1463040"/>
                <a:gridCol w="640080"/>
                <a:gridCol w="2926080"/>
              </a:tblGrid>
              <a:tr h="16459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Dispro-portionate allocation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Weights</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Weighted estimate</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4592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1" u="none" strike="noStrike" cap="none" normalizeH="0" baseline="0" dirty="0" smtClean="0">
                          <a:ln>
                            <a:noFill/>
                          </a:ln>
                          <a:solidFill>
                            <a:srgbClr val="0000FF"/>
                          </a:solidFill>
                          <a:effectLst/>
                          <a:latin typeface="Times New Roman" pitchFamily="18" charset="0"/>
                        </a:rPr>
                        <a:t>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B</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23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133.33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533.33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(6,000)(4)(63)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(6,000)(1)(83)</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83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12,000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346ABD1-2690-4B96-BDBF-76BABF6B329B}" type="slidenum">
              <a:rPr lang="en-US" sz="1680"/>
              <a:pPr eaLnBrk="1" hangingPunct="1"/>
              <a:t>273</a:t>
            </a:fld>
            <a:endParaRPr lang="en-US" sz="1680" dirty="0"/>
          </a:p>
        </p:txBody>
      </p:sp>
      <p:sp>
        <p:nvSpPr>
          <p:cNvPr id="20482" name="Rectangle 2"/>
          <p:cNvSpPr>
            <a:spLocks noGrp="1" noChangeArrowheads="1"/>
          </p:cNvSpPr>
          <p:nvPr>
            <p:ph type="title"/>
          </p:nvPr>
        </p:nvSpPr>
        <p:spPr>
          <a:xfrm>
            <a:off x="822960" y="91440"/>
            <a:ext cx="9326880" cy="1371600"/>
          </a:xfrm>
        </p:spPr>
        <p:txBody>
          <a:bodyPr/>
          <a:lstStyle/>
          <a:p>
            <a:pPr eaLnBrk="1" hangingPunct="1">
              <a:defRPr/>
            </a:pPr>
            <a:r>
              <a:rPr lang="en-US" dirty="0"/>
              <a:t>Weighting </a:t>
            </a:r>
            <a:r>
              <a:rPr lang="en-US" dirty="0" smtClean="0"/>
              <a:t>– 16</a:t>
            </a:r>
            <a:br>
              <a:rPr lang="en-US" dirty="0" smtClean="0"/>
            </a:br>
            <a:r>
              <a:rPr lang="en-US" dirty="0" smtClean="0"/>
              <a:t>Restoring the balance</a:t>
            </a:r>
          </a:p>
        </p:txBody>
      </p:sp>
      <p:sp>
        <p:nvSpPr>
          <p:cNvPr id="23556" name="Rectangle 3"/>
          <p:cNvSpPr>
            <a:spLocks noGrp="1" noChangeArrowheads="1"/>
          </p:cNvSpPr>
          <p:nvPr>
            <p:ph type="body" idx="1"/>
          </p:nvPr>
        </p:nvSpPr>
        <p:spPr>
          <a:xfrm>
            <a:off x="548640" y="1554480"/>
            <a:ext cx="10241280" cy="4937760"/>
          </a:xfrm>
        </p:spPr>
        <p:txBody>
          <a:bodyPr/>
          <a:lstStyle/>
          <a:p>
            <a:pPr eaLnBrk="1" hangingPunct="1"/>
            <a:r>
              <a:rPr lang="en-US" dirty="0" smtClean="0"/>
              <a:t>Weights will restore </a:t>
            </a:r>
            <a:r>
              <a:rPr lang="en-US" dirty="0" smtClean="0">
                <a:solidFill>
                  <a:srgbClr val="FFFF00"/>
                </a:solidFill>
              </a:rPr>
              <a:t>the population distribution</a:t>
            </a:r>
            <a:r>
              <a:rPr lang="en-US" dirty="0" smtClean="0"/>
              <a:t>:</a:t>
            </a:r>
          </a:p>
          <a:p>
            <a:pPr eaLnBrk="1" hangingPunct="1"/>
            <a:endParaRPr lang="en-US" dirty="0" smtClean="0"/>
          </a:p>
        </p:txBody>
      </p:sp>
      <p:graphicFrame>
        <p:nvGraphicFramePr>
          <p:cNvPr id="23557" name="Object 4"/>
          <p:cNvGraphicFramePr>
            <a:graphicFrameLocks noChangeAspect="1"/>
          </p:cNvGraphicFramePr>
          <p:nvPr>
            <p:extLst>
              <p:ext uri="{D42A27DB-BD31-4B8C-83A1-F6EECF244321}">
                <p14:modId xmlns:p14="http://schemas.microsoft.com/office/powerpoint/2010/main" val="1432728286"/>
              </p:ext>
            </p:extLst>
          </p:nvPr>
        </p:nvGraphicFramePr>
        <p:xfrm>
          <a:off x="838200" y="2200276"/>
          <a:ext cx="9690736" cy="5572124"/>
        </p:xfrm>
        <a:graphic>
          <a:graphicData uri="http://schemas.openxmlformats.org/presentationml/2006/ole">
            <mc:AlternateContent xmlns:mc="http://schemas.openxmlformats.org/markup-compatibility/2006">
              <mc:Choice xmlns:v="urn:schemas-microsoft-com:vml" Requires="v">
                <p:oleObj spid="_x0000_s223424" name="Equation" r:id="rId4" imgW="3975100" imgH="2286000" progId="Equation.DSMT4">
                  <p:embed/>
                </p:oleObj>
              </mc:Choice>
              <mc:Fallback>
                <p:oleObj name="Equation" r:id="rId4" imgW="3975100" imgH="2286000" progId="Equation.DSMT4">
                  <p:embed/>
                  <p:pic>
                    <p:nvPicPr>
                      <p:cNvPr id="0" name="Picture 2"/>
                      <p:cNvPicPr>
                        <a:picLocks noChangeAspect="1" noChangeArrowheads="1"/>
                      </p:cNvPicPr>
                      <p:nvPr/>
                    </p:nvPicPr>
                    <p:blipFill>
                      <a:blip r:embed="rId5"/>
                      <a:srcRect/>
                      <a:stretch>
                        <a:fillRect/>
                      </a:stretch>
                    </p:blipFill>
                    <p:spPr bwMode="auto">
                      <a:xfrm>
                        <a:off x="838200" y="2200276"/>
                        <a:ext cx="9690736" cy="5572124"/>
                      </a:xfrm>
                      <a:prstGeom prst="rect">
                        <a:avLst/>
                      </a:prstGeom>
                      <a:noFill/>
                      <a:extLst/>
                    </p:spPr>
                  </p:pic>
                </p:oleObj>
              </mc:Fallback>
            </mc:AlternateContent>
          </a:graphicData>
        </a:graphic>
      </p:graphicFrame>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DC4B6F-0A20-4E08-90B2-CD61A71D44A7}" type="slidenum">
              <a:rPr lang="en-US" sz="1680"/>
              <a:pPr eaLnBrk="1" hangingPunct="1"/>
              <a:t>274</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a:t>
            </a:r>
            <a:r>
              <a:rPr lang="en-US" dirty="0" smtClean="0"/>
              <a:t>– 17</a:t>
            </a:r>
            <a:br>
              <a:rPr lang="en-US" dirty="0" smtClean="0"/>
            </a:br>
            <a:r>
              <a:rPr lang="en-US" dirty="0" smtClean="0"/>
              <a:t>Weighting for nonresponse</a:t>
            </a:r>
          </a:p>
        </p:txBody>
      </p:sp>
      <p:sp>
        <p:nvSpPr>
          <p:cNvPr id="29700" name="Rectangle 3"/>
          <p:cNvSpPr>
            <a:spLocks noGrp="1" noChangeArrowheads="1"/>
          </p:cNvSpPr>
          <p:nvPr>
            <p:ph type="body" idx="1"/>
          </p:nvPr>
        </p:nvSpPr>
        <p:spPr>
          <a:xfrm>
            <a:off x="548640" y="2066925"/>
            <a:ext cx="9875520" cy="5431156"/>
          </a:xfrm>
        </p:spPr>
        <p:txBody>
          <a:bodyPr/>
          <a:lstStyle/>
          <a:p>
            <a:pPr eaLnBrk="1" hangingPunct="1"/>
            <a:r>
              <a:rPr lang="en-US" dirty="0" smtClean="0"/>
              <a:t>Suppose that not everyone in the sample of 12,000 drawn from the two groups responded</a:t>
            </a:r>
          </a:p>
          <a:p>
            <a:pPr eaLnBrk="1" hangingPunct="1"/>
            <a:r>
              <a:rPr lang="en-US" dirty="0" smtClean="0"/>
              <a:t>Ignoring nonresponse may produce </a:t>
            </a:r>
            <a:r>
              <a:rPr lang="en-US" dirty="0" smtClean="0">
                <a:solidFill>
                  <a:srgbClr val="FFFF00"/>
                </a:solidFill>
              </a:rPr>
              <a:t>biased estimates</a:t>
            </a:r>
            <a:endParaRPr lang="en-US" dirty="0" smtClean="0"/>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275</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- 18</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4" name="Object 37"/>
          <p:cNvGraphicFramePr>
            <a:graphicFrameLocks noChangeAspect="1"/>
          </p:cNvGraphicFramePr>
          <p:nvPr>
            <p:extLst>
              <p:ext uri="{D42A27DB-BD31-4B8C-83A1-F6EECF244321}">
                <p14:modId xmlns:p14="http://schemas.microsoft.com/office/powerpoint/2010/main" val="1260597383"/>
              </p:ext>
            </p:extLst>
          </p:nvPr>
        </p:nvGraphicFramePr>
        <p:xfrm>
          <a:off x="8010525" y="2926080"/>
          <a:ext cx="2139316" cy="1247776"/>
        </p:xfrm>
        <a:graphic>
          <a:graphicData uri="http://schemas.openxmlformats.org/presentationml/2006/ole">
            <mc:AlternateContent xmlns:mc="http://schemas.openxmlformats.org/markup-compatibility/2006">
              <mc:Choice xmlns:v="urn:schemas-microsoft-com:vml" Requires="v">
                <p:oleObj spid="_x0000_s349458" name="Equation" r:id="rId4" imgW="762000" imgH="444500" progId="Equation.DSMT4">
                  <p:embed/>
                </p:oleObj>
              </mc:Choice>
              <mc:Fallback>
                <p:oleObj name="Equation" r:id="rId4" imgW="762000" imgH="444500" progId="Equation.DSMT4">
                  <p:embed/>
                  <p:pic>
                    <p:nvPicPr>
                      <p:cNvPr id="0" name=""/>
                      <p:cNvPicPr>
                        <a:picLocks noGrp="1" noChangeAspect="1" noChangeArrowheads="1"/>
                      </p:cNvPicPr>
                      <p:nvPr/>
                    </p:nvPicPr>
                    <p:blipFill>
                      <a:blip r:embed="rId5"/>
                      <a:srcRect/>
                      <a:stretch>
                        <a:fillRect/>
                      </a:stretch>
                    </p:blipFill>
                    <p:spPr bwMode="auto">
                      <a:xfrm>
                        <a:off x="8010525" y="2926080"/>
                        <a:ext cx="2139316" cy="1247776"/>
                      </a:xfrm>
                      <a:prstGeom prst="rect">
                        <a:avLst/>
                      </a:prstGeom>
                      <a:noFill/>
                      <a:extLst/>
                    </p:spPr>
                  </p:pic>
                </p:oleObj>
              </mc:Fallback>
            </mc:AlternateContent>
          </a:graphicData>
        </a:graphic>
      </p:graphicFrame>
      <p:graphicFrame>
        <p:nvGraphicFramePr>
          <p:cNvPr id="25" name="Object 37"/>
          <p:cNvGraphicFramePr>
            <a:graphicFrameLocks noChangeAspect="1"/>
          </p:cNvGraphicFramePr>
          <p:nvPr>
            <p:extLst>
              <p:ext uri="{D42A27DB-BD31-4B8C-83A1-F6EECF244321}">
                <p14:modId xmlns:p14="http://schemas.microsoft.com/office/powerpoint/2010/main" val="3728398357"/>
              </p:ext>
            </p:extLst>
          </p:nvPr>
        </p:nvGraphicFramePr>
        <p:xfrm>
          <a:off x="3840480" y="2834640"/>
          <a:ext cx="2032636" cy="1247776"/>
        </p:xfrm>
        <a:graphic>
          <a:graphicData uri="http://schemas.openxmlformats.org/presentationml/2006/ole">
            <mc:AlternateContent xmlns:mc="http://schemas.openxmlformats.org/markup-compatibility/2006">
              <mc:Choice xmlns:v="urn:schemas-microsoft-com:vml" Requires="v">
                <p:oleObj spid="_x0000_s349459"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3840480" y="2834640"/>
                        <a:ext cx="2032636" cy="1247776"/>
                      </a:xfrm>
                      <a:prstGeom prst="rect">
                        <a:avLst/>
                      </a:prstGeom>
                      <a:noFill/>
                      <a:extLst/>
                    </p:spPr>
                  </p:pic>
                </p:oleObj>
              </mc:Fallback>
            </mc:AlternateContent>
          </a:graphicData>
        </a:graphic>
      </p:graphicFrame>
      <p:graphicFrame>
        <p:nvGraphicFramePr>
          <p:cNvPr id="26" name="Object 37"/>
          <p:cNvGraphicFramePr>
            <a:graphicFrameLocks noChangeAspect="1"/>
          </p:cNvGraphicFramePr>
          <p:nvPr>
            <p:extLst>
              <p:ext uri="{D42A27DB-BD31-4B8C-83A1-F6EECF244321}">
                <p14:modId xmlns:p14="http://schemas.microsoft.com/office/powerpoint/2010/main" val="3686123446"/>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349460" name="Equation" r:id="rId8" imgW="139700" imgH="139700" progId="Equation.DSMT4">
                  <p:embed/>
                </p:oleObj>
              </mc:Choice>
              <mc:Fallback>
                <p:oleObj name="Equation" r:id="rId8" imgW="139700" imgH="139700" progId="Equation.DSMT4">
                  <p:embed/>
                  <p:pic>
                    <p:nvPicPr>
                      <p:cNvPr id="0" name=""/>
                      <p:cNvPicPr>
                        <a:picLocks noGrp="1" noChangeAspect="1" noChangeArrowheads="1"/>
                      </p:cNvPicPr>
                      <p:nvPr/>
                    </p:nvPicPr>
                    <p:blipFill>
                      <a:blip r:embed="rId9"/>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81099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276</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217920" y="292608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flipV="1">
            <a:off x="6126480" y="3749040"/>
            <a:ext cx="146304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657600" y="402336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1645920" y="731520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- 19</a:t>
            </a:r>
          </a:p>
        </p:txBody>
      </p:sp>
      <p:sp>
        <p:nvSpPr>
          <p:cNvPr id="19" name="Text Box 12"/>
          <p:cNvSpPr txBox="1">
            <a:spLocks noChangeArrowheads="1"/>
          </p:cNvSpPr>
          <p:nvPr/>
        </p:nvSpPr>
        <p:spPr bwMode="auto">
          <a:xfrm>
            <a:off x="5943600" y="384048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619810657"/>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73534"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2218127" y="402336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7772400" y="2926080"/>
            <a:ext cx="2560320" cy="82296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6217920" y="310896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7589520" y="374904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Text Box 12"/>
          <p:cNvSpPr txBox="1">
            <a:spLocks noChangeArrowheads="1"/>
          </p:cNvSpPr>
          <p:nvPr/>
        </p:nvSpPr>
        <p:spPr bwMode="auto">
          <a:xfrm>
            <a:off x="10149840" y="356616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Tree>
    <p:extLst>
      <p:ext uri="{BB962C8B-B14F-4D97-AF65-F5344CB8AC3E}">
        <p14:creationId xmlns:p14="http://schemas.microsoft.com/office/powerpoint/2010/main" val="7600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277</a:t>
            </a:fld>
            <a:endParaRPr lang="en-US" sz="1680" dirty="0"/>
          </a:p>
        </p:txBody>
      </p:sp>
      <p:sp>
        <p:nvSpPr>
          <p:cNvPr id="4099" name="Rectangle 2"/>
          <p:cNvSpPr>
            <a:spLocks noChangeArrowheads="1"/>
          </p:cNvSpPr>
          <p:nvPr/>
        </p:nvSpPr>
        <p:spPr bwMode="auto">
          <a:xfrm>
            <a:off x="1828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2011680" y="2926080"/>
            <a:ext cx="2011680" cy="9144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822960" y="640080"/>
            <a:ext cx="1645920" cy="21945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822960" y="3931920"/>
            <a:ext cx="1645920" cy="3566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94944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94944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27432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2011680" y="402336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822960" y="722376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- 20</a:t>
            </a:r>
          </a:p>
        </p:txBody>
      </p:sp>
      <p:sp>
        <p:nvSpPr>
          <p:cNvPr id="19" name="Text Box 12"/>
          <p:cNvSpPr txBox="1">
            <a:spLocks noChangeArrowheads="1"/>
          </p:cNvSpPr>
          <p:nvPr/>
        </p:nvSpPr>
        <p:spPr bwMode="auto">
          <a:xfrm>
            <a:off x="987552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20" name="Text Box 9"/>
          <p:cNvSpPr txBox="1">
            <a:spLocks noChangeArrowheads="1"/>
          </p:cNvSpPr>
          <p:nvPr/>
        </p:nvSpPr>
        <p:spPr bwMode="auto">
          <a:xfrm>
            <a:off x="73152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3048667439"/>
              </p:ext>
            </p:extLst>
          </p:nvPr>
        </p:nvGraphicFramePr>
        <p:xfrm>
          <a:off x="1005840" y="4023361"/>
          <a:ext cx="639374" cy="636270"/>
        </p:xfrm>
        <a:graphic>
          <a:graphicData uri="http://schemas.openxmlformats.org/presentationml/2006/ole">
            <mc:AlternateContent xmlns:mc="http://schemas.openxmlformats.org/markup-compatibility/2006">
              <mc:Choice xmlns:v="urn:schemas-microsoft-com:vml" Requires="v">
                <p:oleObj spid="_x0000_s324718"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1005840" y="402336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4846320" y="2926080"/>
            <a:ext cx="2011680" cy="64008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3749040" y="228600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4389120" y="384048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Rectangle 3"/>
          <p:cNvSpPr>
            <a:spLocks noChangeArrowheads="1"/>
          </p:cNvSpPr>
          <p:nvPr/>
        </p:nvSpPr>
        <p:spPr bwMode="auto">
          <a:xfrm>
            <a:off x="7863840" y="2926080"/>
            <a:ext cx="2011680" cy="9144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22" name="Line 7"/>
          <p:cNvSpPr>
            <a:spLocks noChangeShapeType="1"/>
          </p:cNvSpPr>
          <p:nvPr/>
        </p:nvSpPr>
        <p:spPr bwMode="auto">
          <a:xfrm>
            <a:off x="411480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7" name="Line 8"/>
          <p:cNvSpPr>
            <a:spLocks noChangeShapeType="1"/>
          </p:cNvSpPr>
          <p:nvPr/>
        </p:nvSpPr>
        <p:spPr bwMode="auto">
          <a:xfrm flipV="1">
            <a:off x="411480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8" name="Text Box 9"/>
          <p:cNvSpPr txBox="1">
            <a:spLocks noChangeArrowheads="1"/>
          </p:cNvSpPr>
          <p:nvPr/>
        </p:nvSpPr>
        <p:spPr bwMode="auto">
          <a:xfrm>
            <a:off x="6492240" y="237744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p</a:t>
            </a:r>
            <a:r>
              <a:rPr lang="en-US" sz="2880" baseline="30000" dirty="0">
                <a:solidFill>
                  <a:srgbClr val="99CCFF"/>
                </a:solidFill>
              </a:rPr>
              <a:t>-1</a:t>
            </a:r>
            <a:r>
              <a:rPr lang="en-US" sz="2880" dirty="0">
                <a:solidFill>
                  <a:srgbClr val="99CCFF"/>
                </a:solidFill>
              </a:rPr>
              <a:t> = n/r</a:t>
            </a:r>
          </a:p>
        </p:txBody>
      </p:sp>
      <p:sp>
        <p:nvSpPr>
          <p:cNvPr id="29" name="Text Box 16"/>
          <p:cNvSpPr txBox="1">
            <a:spLocks noChangeArrowheads="1"/>
          </p:cNvSpPr>
          <p:nvPr/>
        </p:nvSpPr>
        <p:spPr bwMode="auto">
          <a:xfrm>
            <a:off x="7498080" y="384048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3.2 Weighted Respondents</a:t>
            </a:r>
          </a:p>
        </p:txBody>
      </p:sp>
      <p:sp>
        <p:nvSpPr>
          <p:cNvPr id="30" name="Text Box 12"/>
          <p:cNvSpPr txBox="1">
            <a:spLocks noChangeArrowheads="1"/>
          </p:cNvSpPr>
          <p:nvPr/>
        </p:nvSpPr>
        <p:spPr bwMode="auto">
          <a:xfrm>
            <a:off x="6675120" y="347472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Tree>
    <p:extLst>
      <p:ext uri="{BB962C8B-B14F-4D97-AF65-F5344CB8AC3E}">
        <p14:creationId xmlns:p14="http://schemas.microsoft.com/office/powerpoint/2010/main" val="251027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DC4B6F-0A20-4E08-90B2-CD61A71D44A7}" type="slidenum">
              <a:rPr lang="en-US" sz="1680"/>
              <a:pPr eaLnBrk="1" hangingPunct="1"/>
              <a:t>278</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a:t>
            </a:r>
            <a:r>
              <a:rPr lang="en-US" dirty="0" smtClean="0"/>
              <a:t>– 21</a:t>
            </a:r>
            <a:br>
              <a:rPr lang="en-US" dirty="0" smtClean="0"/>
            </a:br>
            <a:r>
              <a:rPr lang="en-US" dirty="0" smtClean="0"/>
              <a:t>Weighting for nonresponse</a:t>
            </a:r>
          </a:p>
        </p:txBody>
      </p:sp>
      <p:sp>
        <p:nvSpPr>
          <p:cNvPr id="29700" name="Rectangle 3"/>
          <p:cNvSpPr>
            <a:spLocks noGrp="1" noChangeArrowheads="1"/>
          </p:cNvSpPr>
          <p:nvPr>
            <p:ph type="body" idx="1"/>
          </p:nvPr>
        </p:nvSpPr>
        <p:spPr/>
        <p:txBody>
          <a:bodyPr/>
          <a:lstStyle/>
          <a:p>
            <a:pPr eaLnBrk="1" hangingPunct="1"/>
            <a:r>
              <a:rPr lang="en-US" dirty="0" smtClean="0">
                <a:solidFill>
                  <a:srgbClr val="FFFF00"/>
                </a:solidFill>
              </a:rPr>
              <a:t>Biased estimates</a:t>
            </a:r>
            <a:r>
              <a:rPr lang="en-US" dirty="0" smtClean="0"/>
              <a:t> may be produced when averaging across potentially disproportionately</a:t>
            </a:r>
            <a:r>
              <a:rPr lang="en-US" dirty="0"/>
              <a:t>-</a:t>
            </a:r>
            <a:r>
              <a:rPr lang="en-US" dirty="0" smtClean="0"/>
              <a:t>distributed groups</a:t>
            </a:r>
          </a:p>
          <a:p>
            <a:pPr eaLnBrk="1" hangingPunct="1"/>
            <a:r>
              <a:rPr lang="en-US" dirty="0" smtClean="0"/>
              <a:t>Consider the disproportionate equal sample size allocation for 10</a:t>
            </a:r>
            <a:r>
              <a:rPr lang="en-US" baseline="30000" dirty="0" smtClean="0"/>
              <a:t>th</a:t>
            </a:r>
            <a:r>
              <a:rPr lang="en-US" dirty="0" smtClean="0"/>
              <a:t> grade students</a:t>
            </a:r>
          </a:p>
          <a:p>
            <a:pPr eaLnBrk="1" hangingPunct="1"/>
            <a:r>
              <a:rPr lang="en-US" dirty="0" smtClean="0"/>
              <a:t>Suppose, that the response rate across 10</a:t>
            </a:r>
            <a:r>
              <a:rPr lang="en-US" baseline="30000" dirty="0" smtClean="0"/>
              <a:t>th</a:t>
            </a:r>
            <a:r>
              <a:rPr lang="en-US" dirty="0" smtClean="0"/>
              <a:t> grade student location (urban, rural school) differs:</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extLst>
      <p:ext uri="{BB962C8B-B14F-4D97-AF65-F5344CB8AC3E}">
        <p14:creationId xmlns:p14="http://schemas.microsoft.com/office/powerpoint/2010/main" val="367822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FD0DBF1-0883-4805-BE96-E4F563315478}" type="slidenum">
              <a:rPr lang="en-US" sz="1680"/>
              <a:pPr eaLnBrk="1" hangingPunct="1"/>
              <a:t>279</a:t>
            </a:fld>
            <a:endParaRPr lang="en-US" sz="1680" dirty="0"/>
          </a:p>
        </p:txBody>
      </p:sp>
      <p:graphicFrame>
        <p:nvGraphicFramePr>
          <p:cNvPr id="30757" name="Group 37"/>
          <p:cNvGraphicFramePr>
            <a:graphicFrameLocks noGrp="1"/>
          </p:cNvGraphicFramePr>
          <p:nvPr>
            <p:ph type="tbl" idx="1"/>
            <p:extLst>
              <p:ext uri="{D42A27DB-BD31-4B8C-83A1-F6EECF244321}">
                <p14:modId xmlns:p14="http://schemas.microsoft.com/office/powerpoint/2010/main" val="1972057327"/>
              </p:ext>
            </p:extLst>
          </p:nvPr>
        </p:nvGraphicFramePr>
        <p:xfrm>
          <a:off x="457200" y="2377440"/>
          <a:ext cx="10058400" cy="3584447"/>
        </p:xfrm>
        <a:graphic>
          <a:graphicData uri="http://schemas.openxmlformats.org/drawingml/2006/table">
            <a:tbl>
              <a:tblPr/>
              <a:tblGrid>
                <a:gridCol w="1463040"/>
                <a:gridCol w="1463040"/>
                <a:gridCol w="1463040"/>
                <a:gridCol w="1371600"/>
                <a:gridCol w="1828800"/>
                <a:gridCol w="2468880"/>
              </a:tblGrid>
              <a:tr h="1645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59" marB="548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n</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r</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Mean test score</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estimate</a:t>
                      </a:r>
                    </a:p>
                  </a:txBody>
                  <a:tcPr marL="109728" marR="109728" marT="54859" marB="548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280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Rural</a:t>
                      </a:r>
                    </a:p>
                  </a:txBody>
                  <a:tcPr marL="109728" marR="109728" marT="54859" marB="548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5,280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4,080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76</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40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59" marB="548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12,000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800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5"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a:t>
            </a:r>
            <a:r>
              <a:rPr lang="en-US" dirty="0" smtClean="0"/>
              <a:t>– 22</a:t>
            </a:r>
            <a:br>
              <a:rPr lang="en-US" dirty="0" smtClean="0"/>
            </a:br>
            <a:r>
              <a:rPr lang="en-US" dirty="0" smtClean="0"/>
              <a:t>Differential nonresponse rates</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735330" y="274320"/>
            <a:ext cx="9784080" cy="1188720"/>
          </a:xfrm>
        </p:spPr>
        <p:txBody>
          <a:bodyPr/>
          <a:lstStyle/>
          <a:p>
            <a:r>
              <a:rPr lang="en-US" dirty="0"/>
              <a:t>Logistic regression - 5</a:t>
            </a:r>
            <a:endParaRPr lang="en-US" dirty="0">
              <a:latin typeface="Tw Cen MT" charset="0"/>
            </a:endParaRPr>
          </a:p>
        </p:txBody>
      </p:sp>
      <p:sp>
        <p:nvSpPr>
          <p:cNvPr id="10244" name="Content Placeholder 2"/>
          <p:cNvSpPr>
            <a:spLocks noGrp="1"/>
          </p:cNvSpPr>
          <p:nvPr>
            <p:ph sz="quarter" idx="1"/>
          </p:nvPr>
        </p:nvSpPr>
        <p:spPr>
          <a:xfrm>
            <a:off x="735330" y="1920240"/>
            <a:ext cx="9784080" cy="5394960"/>
          </a:xfrm>
        </p:spPr>
        <p:txBody>
          <a:bodyPr/>
          <a:lstStyle/>
          <a:p>
            <a:pPr>
              <a:buFont typeface="Wingdings" charset="0"/>
              <a:buNone/>
            </a:pPr>
            <a:r>
              <a:rPr lang="en-US" sz="3360" dirty="0">
                <a:latin typeface="+mj-lt"/>
              </a:rPr>
              <a:t>For a logistic regression model, the link function is the </a:t>
            </a:r>
            <a:r>
              <a:rPr lang="en-US" sz="3360" b="1" dirty="0">
                <a:latin typeface="+mj-lt"/>
              </a:rPr>
              <a:t>logit</a:t>
            </a:r>
            <a:r>
              <a:rPr lang="en-US" sz="3360" dirty="0">
                <a:latin typeface="+mj-lt"/>
              </a:rPr>
              <a:t>:</a:t>
            </a:r>
          </a:p>
          <a:p>
            <a:pPr>
              <a:buFont typeface="Wingdings" charset="0"/>
              <a:buNone/>
            </a:pPr>
            <a:endParaRPr lang="en-US" dirty="0">
              <a:latin typeface="Tw Cen MT" charset="0"/>
            </a:endParaRPr>
          </a:p>
          <a:p>
            <a:pPr>
              <a:buFont typeface="Wingdings" charset="0"/>
              <a:buNone/>
            </a:pPr>
            <a:endParaRPr lang="en-US" dirty="0">
              <a:latin typeface="Tw Cen MT" charset="0"/>
            </a:endParaRPr>
          </a:p>
          <a:p>
            <a:pPr>
              <a:buFont typeface="Wingdings" charset="0"/>
              <a:buNone/>
            </a:pPr>
            <a:r>
              <a:rPr lang="en-US" dirty="0">
                <a:latin typeface="Tw Cen MT" charset="0"/>
              </a:rPr>
              <a:t> </a:t>
            </a:r>
          </a:p>
          <a:p>
            <a:pPr>
              <a:buFont typeface="Wingdings" charset="0"/>
              <a:buNone/>
            </a:pPr>
            <a:endParaRPr lang="en-US" dirty="0">
              <a:latin typeface="Tw Cen MT" charset="0"/>
            </a:endParaRPr>
          </a:p>
          <a:p>
            <a:pPr>
              <a:buFont typeface="Wingdings" charset="0"/>
              <a:buNone/>
            </a:pP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5E3CBD2-4B24-734C-B172-2136A6AF5AE3}" type="slidenum">
              <a:rPr lang="en-US" sz="1440">
                <a:solidFill>
                  <a:srgbClr val="FFFFFF"/>
                </a:solidFill>
              </a:rPr>
              <a:pPr eaLnBrk="1" hangingPunct="1">
                <a:lnSpc>
                  <a:spcPct val="80000"/>
                </a:lnSpc>
              </a:pPr>
              <a:t>226</a:t>
            </a:fld>
            <a:endParaRPr lang="en-US" sz="1440" dirty="0">
              <a:solidFill>
                <a:srgbClr val="FFFFFF"/>
              </a:solidFill>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4107445363"/>
              </p:ext>
            </p:extLst>
          </p:nvPr>
        </p:nvGraphicFramePr>
        <p:xfrm>
          <a:off x="822960" y="3200400"/>
          <a:ext cx="9601201" cy="1645920"/>
        </p:xfrm>
        <a:graphic>
          <a:graphicData uri="http://schemas.openxmlformats.org/presentationml/2006/ole">
            <mc:AlternateContent xmlns:mc="http://schemas.openxmlformats.org/markup-compatibility/2006">
              <mc:Choice xmlns:v="urn:schemas-microsoft-com:vml" Requires="v">
                <p:oleObj spid="_x0000_s815136" name="Equation" r:id="rId3" imgW="3695700" imgH="469900" progId="Equation.DSMT4">
                  <p:embed/>
                </p:oleObj>
              </mc:Choice>
              <mc:Fallback>
                <p:oleObj name="Equation" r:id="rId3" imgW="3695700" imgH="469900" progId="Equation.DSMT4">
                  <p:embed/>
                  <p:pic>
                    <p:nvPicPr>
                      <p:cNvPr id="0" name=""/>
                      <p:cNvPicPr>
                        <a:picLocks noChangeAspect="1" noChangeArrowheads="1"/>
                      </p:cNvPicPr>
                      <p:nvPr/>
                    </p:nvPicPr>
                    <p:blipFill>
                      <a:blip r:embed="rId4"/>
                      <a:srcRect/>
                      <a:stretch>
                        <a:fillRect/>
                      </a:stretch>
                    </p:blipFill>
                    <p:spPr bwMode="auto">
                      <a:xfrm>
                        <a:off x="822960" y="3200400"/>
                        <a:ext cx="9601201" cy="164592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D1B9507F-73EB-41E0-A831-94E49F24BCC1}" type="slidenum">
              <a:rPr lang="en-US" sz="1680"/>
              <a:pPr eaLnBrk="1" hangingPunct="1"/>
              <a:t>280</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23</a:t>
            </a:r>
            <a:r>
              <a:rPr lang="en-US" dirty="0"/>
              <a:t/>
            </a:r>
            <a:br>
              <a:rPr lang="en-US" dirty="0"/>
            </a:br>
            <a:r>
              <a:rPr lang="en-US" dirty="0"/>
              <a:t>Nonresponse </a:t>
            </a:r>
            <a:r>
              <a:rPr lang="en-US" dirty="0" smtClean="0"/>
              <a:t>weights</a:t>
            </a:r>
          </a:p>
        </p:txBody>
      </p:sp>
      <p:sp>
        <p:nvSpPr>
          <p:cNvPr id="31748" name="Rectangle 3"/>
          <p:cNvSpPr>
            <a:spLocks noGrp="1" noChangeArrowheads="1"/>
          </p:cNvSpPr>
          <p:nvPr>
            <p:ph type="body" idx="1"/>
          </p:nvPr>
        </p:nvSpPr>
        <p:spPr>
          <a:xfrm>
            <a:off x="548640" y="1975485"/>
            <a:ext cx="9875520" cy="5431156"/>
          </a:xfrm>
        </p:spPr>
        <p:txBody>
          <a:bodyPr/>
          <a:lstStyle/>
          <a:p>
            <a:pPr eaLnBrk="1" hangingPunct="1"/>
            <a:r>
              <a:rPr lang="en-US" dirty="0" smtClean="0"/>
              <a:t>Compute response rates in each group</a:t>
            </a:r>
          </a:p>
          <a:p>
            <a:pPr eaLnBrk="1" hangingPunct="1"/>
            <a:r>
              <a:rPr lang="en-US" dirty="0" smtClean="0"/>
              <a:t>Adjust the base weights (those computed to compensate for unequal probabilities of selection) for nonresponse – a product of weights</a:t>
            </a:r>
          </a:p>
          <a:p>
            <a:pPr eaLnBrk="1" hangingPunct="1"/>
            <a:r>
              <a:rPr lang="en-US" dirty="0" smtClean="0"/>
              <a:t>Assumption: data is </a:t>
            </a:r>
            <a:r>
              <a:rPr lang="en-US" dirty="0" smtClean="0">
                <a:solidFill>
                  <a:srgbClr val="FFFF00"/>
                </a:solidFill>
              </a:rPr>
              <a:t>missing at random (MAR)</a:t>
            </a:r>
            <a:endParaRPr lang="en-US" dirty="0" smtClean="0"/>
          </a:p>
          <a:p>
            <a:pPr eaLnBrk="1" hangingPunct="1"/>
            <a:r>
              <a:rPr lang="en-US" dirty="0" smtClean="0"/>
              <a:t>Response rate in each group is a “sampling rate” under the MAR assumption</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E89AB12-D102-49B9-BFF0-1FB64AB5A6A5}" type="slidenum">
              <a:rPr lang="en-US" sz="1680"/>
              <a:pPr eaLnBrk="1" hangingPunct="1"/>
              <a:t>281</a:t>
            </a:fld>
            <a:endParaRPr lang="en-US" sz="1680" dirty="0"/>
          </a:p>
        </p:txBody>
      </p:sp>
      <p:graphicFrame>
        <p:nvGraphicFramePr>
          <p:cNvPr id="32813" name="Group 45"/>
          <p:cNvGraphicFramePr>
            <a:graphicFrameLocks noGrp="1"/>
          </p:cNvGraphicFramePr>
          <p:nvPr>
            <p:ph type="tbl" idx="1"/>
            <p:extLst>
              <p:ext uri="{D42A27DB-BD31-4B8C-83A1-F6EECF244321}">
                <p14:modId xmlns:p14="http://schemas.microsoft.com/office/powerpoint/2010/main" val="625401061"/>
              </p:ext>
            </p:extLst>
          </p:nvPr>
        </p:nvGraphicFramePr>
        <p:xfrm>
          <a:off x="457200" y="2468880"/>
          <a:ext cx="9784080" cy="4139184"/>
        </p:xfrm>
        <a:graphic>
          <a:graphicData uri="http://schemas.openxmlformats.org/drawingml/2006/table">
            <a:tbl>
              <a:tblPr/>
              <a:tblGrid>
                <a:gridCol w="1371600"/>
                <a:gridCol w="1920240"/>
                <a:gridCol w="731520"/>
                <a:gridCol w="1280160"/>
                <a:gridCol w="1005840"/>
                <a:gridCol w="1188720"/>
                <a:gridCol w="2286000"/>
              </a:tblGrid>
              <a:tr h="1005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FRPL</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Location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465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Rural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Rural</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4,320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960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3,360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720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0.70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0.70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1.43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1.43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5.72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1.43</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9,360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0.78</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32801" name="Object 31"/>
          <p:cNvGraphicFramePr>
            <a:graphicFrameLocks noChangeAspect="1"/>
          </p:cNvGraphicFramePr>
          <p:nvPr>
            <p:extLst>
              <p:ext uri="{D42A27DB-BD31-4B8C-83A1-F6EECF244321}">
                <p14:modId xmlns:p14="http://schemas.microsoft.com/office/powerpoint/2010/main" val="148361707"/>
              </p:ext>
            </p:extLst>
          </p:nvPr>
        </p:nvGraphicFramePr>
        <p:xfrm>
          <a:off x="4754880" y="2468880"/>
          <a:ext cx="474346" cy="695326"/>
        </p:xfrm>
        <a:graphic>
          <a:graphicData uri="http://schemas.openxmlformats.org/presentationml/2006/ole">
            <mc:AlternateContent xmlns:mc="http://schemas.openxmlformats.org/markup-compatibility/2006">
              <mc:Choice xmlns:v="urn:schemas-microsoft-com:vml" Requires="v">
                <p:oleObj spid="_x0000_s225116" name="Equation" r:id="rId4" imgW="165100" imgH="241300" progId="Equation.DSMT4">
                  <p:embed/>
                </p:oleObj>
              </mc:Choice>
              <mc:Fallback>
                <p:oleObj name="Equation" r:id="rId4" imgW="165100" imgH="241300" progId="Equation.DSMT4">
                  <p:embed/>
                  <p:pic>
                    <p:nvPicPr>
                      <p:cNvPr id="0" name="Picture 2"/>
                      <p:cNvPicPr>
                        <a:picLocks noChangeAspect="1" noChangeArrowheads="1"/>
                      </p:cNvPicPr>
                      <p:nvPr/>
                    </p:nvPicPr>
                    <p:blipFill>
                      <a:blip r:embed="rId5"/>
                      <a:srcRect/>
                      <a:stretch>
                        <a:fillRect/>
                      </a:stretch>
                    </p:blipFill>
                    <p:spPr bwMode="auto">
                      <a:xfrm>
                        <a:off x="4754880" y="2468880"/>
                        <a:ext cx="474346" cy="695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2" name="Object 32"/>
          <p:cNvGraphicFramePr>
            <a:graphicFrameLocks noChangeAspect="1"/>
          </p:cNvGraphicFramePr>
          <p:nvPr>
            <p:extLst>
              <p:ext uri="{D42A27DB-BD31-4B8C-83A1-F6EECF244321}">
                <p14:modId xmlns:p14="http://schemas.microsoft.com/office/powerpoint/2010/main" val="2392776783"/>
              </p:ext>
            </p:extLst>
          </p:nvPr>
        </p:nvGraphicFramePr>
        <p:xfrm>
          <a:off x="5852160" y="2468880"/>
          <a:ext cx="401956" cy="695326"/>
        </p:xfrm>
        <a:graphic>
          <a:graphicData uri="http://schemas.openxmlformats.org/presentationml/2006/ole">
            <mc:AlternateContent xmlns:mc="http://schemas.openxmlformats.org/markup-compatibility/2006">
              <mc:Choice xmlns:v="urn:schemas-microsoft-com:vml" Requires="v">
                <p:oleObj spid="_x0000_s225117" name="Equation" r:id="rId6" imgW="139700" imgH="241300" progId="Equation.DSMT4">
                  <p:embed/>
                </p:oleObj>
              </mc:Choice>
              <mc:Fallback>
                <p:oleObj name="Equation" r:id="rId6" imgW="139700" imgH="241300" progId="Equation.DSMT4">
                  <p:embed/>
                  <p:pic>
                    <p:nvPicPr>
                      <p:cNvPr id="0" name="Picture 3"/>
                      <p:cNvPicPr>
                        <a:picLocks noChangeAspect="1" noChangeArrowheads="1"/>
                      </p:cNvPicPr>
                      <p:nvPr/>
                    </p:nvPicPr>
                    <p:blipFill>
                      <a:blip r:embed="rId7"/>
                      <a:srcRect/>
                      <a:stretch>
                        <a:fillRect/>
                      </a:stretch>
                    </p:blipFill>
                    <p:spPr bwMode="auto">
                      <a:xfrm>
                        <a:off x="5852160" y="2468880"/>
                        <a:ext cx="401956" cy="695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3" name="Object 33"/>
          <p:cNvGraphicFramePr>
            <a:graphicFrameLocks noChangeAspect="1"/>
          </p:cNvGraphicFramePr>
          <p:nvPr>
            <p:extLst>
              <p:ext uri="{D42A27DB-BD31-4B8C-83A1-F6EECF244321}">
                <p14:modId xmlns:p14="http://schemas.microsoft.com/office/powerpoint/2010/main" val="3171049615"/>
              </p:ext>
            </p:extLst>
          </p:nvPr>
        </p:nvGraphicFramePr>
        <p:xfrm>
          <a:off x="6766561" y="2377441"/>
          <a:ext cx="1022984" cy="878204"/>
        </p:xfrm>
        <a:graphic>
          <a:graphicData uri="http://schemas.openxmlformats.org/presentationml/2006/ole">
            <mc:AlternateContent xmlns:mc="http://schemas.openxmlformats.org/markup-compatibility/2006">
              <mc:Choice xmlns:v="urn:schemas-microsoft-com:vml" Requires="v">
                <p:oleObj spid="_x0000_s225118" name="Equation" r:id="rId8" imgW="355600" imgH="304800" progId="Equation.DSMT4">
                  <p:embed/>
                </p:oleObj>
              </mc:Choice>
              <mc:Fallback>
                <p:oleObj name="Equation" r:id="rId8" imgW="355600" imgH="304800" progId="Equation.DSMT4">
                  <p:embed/>
                  <p:pic>
                    <p:nvPicPr>
                      <p:cNvPr id="0" name="Picture 4"/>
                      <p:cNvPicPr>
                        <a:picLocks noChangeAspect="1" noChangeArrowheads="1"/>
                      </p:cNvPicPr>
                      <p:nvPr/>
                    </p:nvPicPr>
                    <p:blipFill>
                      <a:blip r:embed="rId9"/>
                      <a:srcRect/>
                      <a:stretch>
                        <a:fillRect/>
                      </a:stretch>
                    </p:blipFill>
                    <p:spPr bwMode="auto">
                      <a:xfrm>
                        <a:off x="6766561" y="2377441"/>
                        <a:ext cx="1022984" cy="878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4" name="Object 34"/>
          <p:cNvGraphicFramePr>
            <a:graphicFrameLocks noChangeAspect="1"/>
          </p:cNvGraphicFramePr>
          <p:nvPr>
            <p:extLst>
              <p:ext uri="{D42A27DB-BD31-4B8C-83A1-F6EECF244321}">
                <p14:modId xmlns:p14="http://schemas.microsoft.com/office/powerpoint/2010/main" val="4279770200"/>
              </p:ext>
            </p:extLst>
          </p:nvPr>
        </p:nvGraphicFramePr>
        <p:xfrm>
          <a:off x="7882891" y="2468881"/>
          <a:ext cx="2152650" cy="697230"/>
        </p:xfrm>
        <a:graphic>
          <a:graphicData uri="http://schemas.openxmlformats.org/presentationml/2006/ole">
            <mc:AlternateContent xmlns:mc="http://schemas.openxmlformats.org/markup-compatibility/2006">
              <mc:Choice xmlns:v="urn:schemas-microsoft-com:vml" Requires="v">
                <p:oleObj spid="_x0000_s225119" name="Equation" r:id="rId10" imgW="749300" imgH="241300" progId="Equation.DSMT4">
                  <p:embed/>
                </p:oleObj>
              </mc:Choice>
              <mc:Fallback>
                <p:oleObj name="Equation" r:id="rId10" imgW="749300" imgH="241300" progId="Equation.DSMT4">
                  <p:embed/>
                  <p:pic>
                    <p:nvPicPr>
                      <p:cNvPr id="0" name="Picture 5"/>
                      <p:cNvPicPr>
                        <a:picLocks noChangeAspect="1" noChangeArrowheads="1"/>
                      </p:cNvPicPr>
                      <p:nvPr/>
                    </p:nvPicPr>
                    <p:blipFill>
                      <a:blip r:embed="rId11"/>
                      <a:srcRect/>
                      <a:stretch>
                        <a:fillRect/>
                      </a:stretch>
                    </p:blipFill>
                    <p:spPr bwMode="auto">
                      <a:xfrm>
                        <a:off x="7882891" y="2468881"/>
                        <a:ext cx="2152650"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5" name="Object 1"/>
          <p:cNvGraphicFramePr>
            <a:graphicFrameLocks noChangeAspect="1"/>
          </p:cNvGraphicFramePr>
          <p:nvPr>
            <p:extLst>
              <p:ext uri="{D42A27DB-BD31-4B8C-83A1-F6EECF244321}">
                <p14:modId xmlns:p14="http://schemas.microsoft.com/office/powerpoint/2010/main" val="1495126036"/>
              </p:ext>
            </p:extLst>
          </p:nvPr>
        </p:nvGraphicFramePr>
        <p:xfrm>
          <a:off x="3657601" y="2468881"/>
          <a:ext cx="619124" cy="697230"/>
        </p:xfrm>
        <a:graphic>
          <a:graphicData uri="http://schemas.openxmlformats.org/presentationml/2006/ole">
            <mc:AlternateContent xmlns:mc="http://schemas.openxmlformats.org/markup-compatibility/2006">
              <mc:Choice xmlns:v="urn:schemas-microsoft-com:vml" Requires="v">
                <p:oleObj spid="_x0000_s225120" name="Equation" r:id="rId12" imgW="215900" imgH="241300" progId="Equation.DSMT4">
                  <p:embed/>
                </p:oleObj>
              </mc:Choice>
              <mc:Fallback>
                <p:oleObj name="Equation" r:id="rId12" imgW="215900" imgH="241300" progId="Equation.DSMT4">
                  <p:embed/>
                  <p:pic>
                    <p:nvPicPr>
                      <p:cNvPr id="0" name="Picture 6"/>
                      <p:cNvPicPr>
                        <a:picLocks noChangeAspect="1" noChangeArrowheads="1"/>
                      </p:cNvPicPr>
                      <p:nvPr/>
                    </p:nvPicPr>
                    <p:blipFill>
                      <a:blip r:embed="rId13"/>
                      <a:srcRect/>
                      <a:stretch>
                        <a:fillRect/>
                      </a:stretch>
                    </p:blipFill>
                    <p:spPr bwMode="auto">
                      <a:xfrm>
                        <a:off x="3657601" y="2468881"/>
                        <a:ext cx="61912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 </a:t>
            </a:r>
            <a:r>
              <a:rPr lang="en-US" dirty="0" smtClean="0"/>
              <a:t>24</a:t>
            </a:r>
            <a:br>
              <a:rPr lang="en-US" dirty="0" smtClean="0"/>
            </a:br>
            <a:r>
              <a:rPr lang="en-US" dirty="0" smtClean="0"/>
              <a:t>Nonresponse adjustment</a:t>
            </a:r>
          </a:p>
        </p:txBody>
      </p:sp>
      <p:sp>
        <p:nvSpPr>
          <p:cNvPr id="11"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D1B9507F-73EB-41E0-A831-94E49F24BCC1}" type="slidenum">
              <a:rPr lang="en-US" sz="1680"/>
              <a:pPr eaLnBrk="1" hangingPunct="1"/>
              <a:t>282</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25</a:t>
            </a:r>
            <a:r>
              <a:rPr lang="en-US" dirty="0"/>
              <a:t/>
            </a:r>
            <a:br>
              <a:rPr lang="en-US" dirty="0"/>
            </a:br>
            <a:r>
              <a:rPr lang="en-US" dirty="0"/>
              <a:t>Other </a:t>
            </a:r>
            <a:r>
              <a:rPr lang="en-US" dirty="0" smtClean="0"/>
              <a:t>adjustment techniques</a:t>
            </a:r>
          </a:p>
        </p:txBody>
      </p:sp>
      <p:sp>
        <p:nvSpPr>
          <p:cNvPr id="31748" name="Rectangle 3"/>
          <p:cNvSpPr>
            <a:spLocks noGrp="1" noChangeArrowheads="1"/>
          </p:cNvSpPr>
          <p:nvPr>
            <p:ph type="body" idx="1"/>
          </p:nvPr>
        </p:nvSpPr>
        <p:spPr>
          <a:xfrm>
            <a:off x="548640" y="1737360"/>
            <a:ext cx="9875520" cy="5431156"/>
          </a:xfrm>
        </p:spPr>
        <p:txBody>
          <a:bodyPr/>
          <a:lstStyle/>
          <a:p>
            <a:pPr eaLnBrk="1" hangingPunct="1"/>
            <a:r>
              <a:rPr lang="en-US" dirty="0" smtClean="0"/>
              <a:t>Weighting classes: cross-classification of multiple variables</a:t>
            </a:r>
          </a:p>
          <a:p>
            <a:pPr lvl="1" eaLnBrk="1" hangingPunct="1"/>
            <a:r>
              <a:rPr lang="en-US" dirty="0" smtClean="0"/>
              <a:t>Choice of variables: stepwise regression, ‘effect sizes’</a:t>
            </a:r>
          </a:p>
          <a:p>
            <a:pPr lvl="1" eaLnBrk="1" hangingPunct="1"/>
            <a:r>
              <a:rPr lang="en-US" dirty="0" smtClean="0"/>
              <a:t>Choose variable related both the “propensity” and the variables (“prediction”)</a:t>
            </a:r>
          </a:p>
          <a:p>
            <a:pPr eaLnBrk="1" hangingPunct="1"/>
            <a:r>
              <a:rPr lang="en-US" dirty="0" smtClean="0"/>
              <a:t>Logistic regression</a:t>
            </a:r>
          </a:p>
          <a:p>
            <a:pPr lvl="1" eaLnBrk="1" hangingPunct="1"/>
            <a:r>
              <a:rPr lang="en-US" dirty="0" smtClean="0"/>
              <a:t>Using good propensity/prediction variables, estimate logistic regression model for response</a:t>
            </a:r>
          </a:p>
          <a:p>
            <a:pPr lvl="1" eaLnBrk="1" hangingPunct="1"/>
            <a:r>
              <a:rPr lang="en-US" dirty="0" smtClean="0"/>
              <a:t>Inverse of predicted probabilities as the weight</a:t>
            </a:r>
          </a:p>
          <a:p>
            <a:pPr eaLnBrk="1" hangingPunct="1"/>
            <a:endParaRPr lang="en-US" dirty="0" smtClean="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extLst>
      <p:ext uri="{BB962C8B-B14F-4D97-AF65-F5344CB8AC3E}">
        <p14:creationId xmlns:p14="http://schemas.microsoft.com/office/powerpoint/2010/main" val="367876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7216487-9B0E-406D-BCC6-DE50B2C25CCF}" type="slidenum">
              <a:rPr lang="en-US" sz="1680"/>
              <a:pPr eaLnBrk="1" hangingPunct="1"/>
              <a:t>283</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26</a:t>
            </a:r>
            <a:r>
              <a:rPr lang="en-US" dirty="0"/>
              <a:t/>
            </a:r>
            <a:br>
              <a:rPr lang="en-US" dirty="0"/>
            </a:br>
            <a:r>
              <a:rPr lang="en-US" dirty="0"/>
              <a:t>Poststratification</a:t>
            </a:r>
            <a:endParaRPr lang="en-US" dirty="0" smtClean="0"/>
          </a:p>
        </p:txBody>
      </p:sp>
      <p:sp>
        <p:nvSpPr>
          <p:cNvPr id="33796" name="Rectangle 3"/>
          <p:cNvSpPr>
            <a:spLocks noGrp="1" noChangeArrowheads="1"/>
          </p:cNvSpPr>
          <p:nvPr>
            <p:ph type="body" idx="1"/>
          </p:nvPr>
        </p:nvSpPr>
        <p:spPr/>
        <p:txBody>
          <a:bodyPr/>
          <a:lstStyle/>
          <a:p>
            <a:pPr eaLnBrk="1" hangingPunct="1"/>
            <a:r>
              <a:rPr lang="en-US" dirty="0" smtClean="0"/>
              <a:t>Poststratification is used to make the weighted sample distribution </a:t>
            </a:r>
            <a:r>
              <a:rPr lang="en-US" dirty="0" smtClean="0">
                <a:solidFill>
                  <a:srgbClr val="FFFF00"/>
                </a:solidFill>
              </a:rPr>
              <a:t>conform</a:t>
            </a:r>
            <a:r>
              <a:rPr lang="en-US" dirty="0" smtClean="0"/>
              <a:t> to a known population distribution</a:t>
            </a:r>
          </a:p>
          <a:p>
            <a:pPr eaLnBrk="1" hangingPunct="1"/>
            <a:r>
              <a:rPr lang="en-US" dirty="0" smtClean="0"/>
              <a:t>Typically poststratification adjusts the nonresponse adjusted weights</a:t>
            </a:r>
          </a:p>
          <a:p>
            <a:pPr eaLnBrk="1" hangingPunct="1"/>
            <a:r>
              <a:rPr lang="en-US" dirty="0" smtClean="0"/>
              <a:t>Suppose that family type (single parent, other) is not known in advance for each sample 10</a:t>
            </a:r>
            <a:r>
              <a:rPr lang="en-US" baseline="30000" dirty="0" smtClean="0"/>
              <a:t>th</a:t>
            </a:r>
            <a:r>
              <a:rPr lang="en-US" dirty="0" smtClean="0"/>
              <a:t> grade student, but is only obtained in data collection</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7216487-9B0E-406D-BCC6-DE50B2C25CCF}" type="slidenum">
              <a:rPr lang="en-US" sz="1680"/>
              <a:pPr eaLnBrk="1" hangingPunct="1"/>
              <a:t>284</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27</a:t>
            </a:r>
            <a:r>
              <a:rPr lang="en-US" dirty="0"/>
              <a:t/>
            </a:r>
            <a:br>
              <a:rPr lang="en-US" dirty="0"/>
            </a:br>
            <a:r>
              <a:rPr lang="en-US" dirty="0"/>
              <a:t>Poststratification</a:t>
            </a:r>
            <a:endParaRPr lang="en-US" dirty="0" smtClean="0"/>
          </a:p>
        </p:txBody>
      </p:sp>
      <p:sp>
        <p:nvSpPr>
          <p:cNvPr id="33796" name="Rectangle 3"/>
          <p:cNvSpPr>
            <a:spLocks noGrp="1" noChangeArrowheads="1"/>
          </p:cNvSpPr>
          <p:nvPr>
            <p:ph type="body" idx="1"/>
          </p:nvPr>
        </p:nvSpPr>
        <p:spPr/>
        <p:txBody>
          <a:bodyPr/>
          <a:lstStyle/>
          <a:p>
            <a:pPr eaLnBrk="1" hangingPunct="1"/>
            <a:r>
              <a:rPr lang="en-US" dirty="0" smtClean="0"/>
              <a:t>Suppose that </a:t>
            </a:r>
            <a:r>
              <a:rPr lang="en-US" dirty="0" smtClean="0">
                <a:solidFill>
                  <a:srgbClr val="FFFF00"/>
                </a:solidFill>
              </a:rPr>
              <a:t>family type </a:t>
            </a:r>
            <a:r>
              <a:rPr lang="en-US" dirty="0" smtClean="0"/>
              <a:t>(single parent, other) is not known in advance for each sample 10</a:t>
            </a:r>
            <a:r>
              <a:rPr lang="en-US" baseline="30000" dirty="0" smtClean="0"/>
              <a:t>th</a:t>
            </a:r>
            <a:r>
              <a:rPr lang="en-US" dirty="0" smtClean="0"/>
              <a:t> grade student, but is only obtained in </a:t>
            </a:r>
            <a:r>
              <a:rPr lang="en-US" dirty="0" smtClean="0">
                <a:solidFill>
                  <a:srgbClr val="FFFF00"/>
                </a:solidFill>
              </a:rPr>
              <a:t>data collection</a:t>
            </a:r>
          </a:p>
          <a:p>
            <a:pPr eaLnBrk="1" hangingPunct="1"/>
            <a:r>
              <a:rPr lang="en-US" dirty="0" smtClean="0"/>
              <a:t>Suppose also that from </a:t>
            </a:r>
            <a:r>
              <a:rPr lang="en-US" dirty="0" smtClean="0">
                <a:solidFill>
                  <a:srgbClr val="FFFF00"/>
                </a:solidFill>
              </a:rPr>
              <a:t>recent Census </a:t>
            </a:r>
            <a:r>
              <a:rPr lang="en-US" dirty="0" smtClean="0"/>
              <a:t>data the proportion of 10</a:t>
            </a:r>
            <a:r>
              <a:rPr lang="en-US" baseline="30000" dirty="0" smtClean="0"/>
              <a:t>th</a:t>
            </a:r>
            <a:r>
              <a:rPr lang="en-US" dirty="0" smtClean="0"/>
              <a:t> grade students’ living with a single parent was tabulated </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extLst>
      <p:ext uri="{BB962C8B-B14F-4D97-AF65-F5344CB8AC3E}">
        <p14:creationId xmlns:p14="http://schemas.microsoft.com/office/powerpoint/2010/main" val="2369570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285</a:t>
            </a:fld>
            <a:endParaRPr lang="en-US" sz="1680" dirty="0"/>
          </a:p>
        </p:txBody>
      </p:sp>
      <p:sp>
        <p:nvSpPr>
          <p:cNvPr id="4099" name="Rectangle 2"/>
          <p:cNvSpPr>
            <a:spLocks noChangeArrowheads="1"/>
          </p:cNvSpPr>
          <p:nvPr/>
        </p:nvSpPr>
        <p:spPr bwMode="auto">
          <a:xfrm>
            <a:off x="1828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2011680" y="2926080"/>
            <a:ext cx="2011680" cy="9144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822960" y="640080"/>
            <a:ext cx="1645920" cy="21945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822960" y="3931920"/>
            <a:ext cx="1645920" cy="3566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94944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94944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27432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2011680" y="402336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822960" y="722376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28</a:t>
            </a:r>
            <a:br>
              <a:rPr lang="en-US" sz="5280" dirty="0"/>
            </a:br>
            <a:endParaRPr lang="en-US" sz="5280" dirty="0"/>
          </a:p>
        </p:txBody>
      </p:sp>
      <p:sp>
        <p:nvSpPr>
          <p:cNvPr id="19" name="Text Box 12"/>
          <p:cNvSpPr txBox="1">
            <a:spLocks noChangeArrowheads="1"/>
          </p:cNvSpPr>
          <p:nvPr/>
        </p:nvSpPr>
        <p:spPr bwMode="auto">
          <a:xfrm>
            <a:off x="987552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20" name="Text Box 9"/>
          <p:cNvSpPr txBox="1">
            <a:spLocks noChangeArrowheads="1"/>
          </p:cNvSpPr>
          <p:nvPr/>
        </p:nvSpPr>
        <p:spPr bwMode="auto">
          <a:xfrm>
            <a:off x="73152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3971990596"/>
              </p:ext>
            </p:extLst>
          </p:nvPr>
        </p:nvGraphicFramePr>
        <p:xfrm>
          <a:off x="1005840" y="4023361"/>
          <a:ext cx="639374" cy="636270"/>
        </p:xfrm>
        <a:graphic>
          <a:graphicData uri="http://schemas.openxmlformats.org/presentationml/2006/ole">
            <mc:AlternateContent xmlns:mc="http://schemas.openxmlformats.org/markup-compatibility/2006">
              <mc:Choice xmlns:v="urn:schemas-microsoft-com:vml" Requires="v">
                <p:oleObj spid="_x0000_s325741"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1005840" y="402336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4846320" y="2926080"/>
            <a:ext cx="2011680" cy="64008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3749040" y="228600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4389120" y="384048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Rectangle 3"/>
          <p:cNvSpPr>
            <a:spLocks noChangeArrowheads="1"/>
          </p:cNvSpPr>
          <p:nvPr/>
        </p:nvSpPr>
        <p:spPr bwMode="auto">
          <a:xfrm>
            <a:off x="7863840" y="2926080"/>
            <a:ext cx="2011680" cy="9144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22" name="Line 7"/>
          <p:cNvSpPr>
            <a:spLocks noChangeShapeType="1"/>
          </p:cNvSpPr>
          <p:nvPr/>
        </p:nvSpPr>
        <p:spPr bwMode="auto">
          <a:xfrm>
            <a:off x="411480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7" name="Line 8"/>
          <p:cNvSpPr>
            <a:spLocks noChangeShapeType="1"/>
          </p:cNvSpPr>
          <p:nvPr/>
        </p:nvSpPr>
        <p:spPr bwMode="auto">
          <a:xfrm flipV="1">
            <a:off x="411480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8" name="Text Box 9"/>
          <p:cNvSpPr txBox="1">
            <a:spLocks noChangeArrowheads="1"/>
          </p:cNvSpPr>
          <p:nvPr/>
        </p:nvSpPr>
        <p:spPr bwMode="auto">
          <a:xfrm>
            <a:off x="6492240" y="237744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p</a:t>
            </a:r>
            <a:r>
              <a:rPr lang="en-US" sz="2880" baseline="30000" dirty="0">
                <a:solidFill>
                  <a:srgbClr val="99CCFF"/>
                </a:solidFill>
              </a:rPr>
              <a:t>-1</a:t>
            </a:r>
            <a:r>
              <a:rPr lang="en-US" sz="2880" dirty="0">
                <a:solidFill>
                  <a:srgbClr val="99CCFF"/>
                </a:solidFill>
              </a:rPr>
              <a:t> = n/r</a:t>
            </a:r>
          </a:p>
        </p:txBody>
      </p:sp>
      <p:sp>
        <p:nvSpPr>
          <p:cNvPr id="29" name="Text Box 16"/>
          <p:cNvSpPr txBox="1">
            <a:spLocks noChangeArrowheads="1"/>
          </p:cNvSpPr>
          <p:nvPr/>
        </p:nvSpPr>
        <p:spPr bwMode="auto">
          <a:xfrm>
            <a:off x="7498080" y="384048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3.2 Weighted Respondents</a:t>
            </a:r>
          </a:p>
        </p:txBody>
      </p:sp>
      <p:sp>
        <p:nvSpPr>
          <p:cNvPr id="30" name="Text Box 12"/>
          <p:cNvSpPr txBox="1">
            <a:spLocks noChangeArrowheads="1"/>
          </p:cNvSpPr>
          <p:nvPr/>
        </p:nvSpPr>
        <p:spPr bwMode="auto">
          <a:xfrm>
            <a:off x="6675120" y="347472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Tree>
    <p:extLst>
      <p:ext uri="{BB962C8B-B14F-4D97-AF65-F5344CB8AC3E}">
        <p14:creationId xmlns:p14="http://schemas.microsoft.com/office/powerpoint/2010/main" val="420697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286</a:t>
            </a:fld>
            <a:endParaRPr lang="en-US" sz="1680" dirty="0"/>
          </a:p>
        </p:txBody>
      </p:sp>
      <p:sp>
        <p:nvSpPr>
          <p:cNvPr id="4099" name="Rectangle 2"/>
          <p:cNvSpPr>
            <a:spLocks noChangeArrowheads="1"/>
          </p:cNvSpPr>
          <p:nvPr/>
        </p:nvSpPr>
        <p:spPr bwMode="auto">
          <a:xfrm>
            <a:off x="182880" y="640080"/>
            <a:ext cx="36576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2011680" y="2926080"/>
            <a:ext cx="1828800" cy="82296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flipV="1">
            <a:off x="8229600" y="640080"/>
            <a:ext cx="73152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548640" y="3749040"/>
            <a:ext cx="1463040" cy="37490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126480" y="2926080"/>
            <a:ext cx="5486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126480" y="3474720"/>
            <a:ext cx="54864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27432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1920240" y="374904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640080" y="713232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29</a:t>
            </a:r>
            <a:br>
              <a:rPr lang="en-US" sz="5280" dirty="0"/>
            </a:br>
            <a:endParaRPr lang="en-US" sz="5280" dirty="0"/>
          </a:p>
        </p:txBody>
      </p:sp>
      <p:sp>
        <p:nvSpPr>
          <p:cNvPr id="19" name="Text Box 12"/>
          <p:cNvSpPr txBox="1">
            <a:spLocks noChangeArrowheads="1"/>
          </p:cNvSpPr>
          <p:nvPr/>
        </p:nvSpPr>
        <p:spPr bwMode="auto">
          <a:xfrm>
            <a:off x="777240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20" name="Text Box 9"/>
          <p:cNvSpPr txBox="1">
            <a:spLocks noChangeArrowheads="1"/>
          </p:cNvSpPr>
          <p:nvPr/>
        </p:nvSpPr>
        <p:spPr bwMode="auto">
          <a:xfrm>
            <a:off x="548640" y="301752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1007405615"/>
              </p:ext>
            </p:extLst>
          </p:nvPr>
        </p:nvGraphicFramePr>
        <p:xfrm>
          <a:off x="822960" y="3657601"/>
          <a:ext cx="639374" cy="636270"/>
        </p:xfrm>
        <a:graphic>
          <a:graphicData uri="http://schemas.openxmlformats.org/presentationml/2006/ole">
            <mc:AlternateContent xmlns:mc="http://schemas.openxmlformats.org/markup-compatibility/2006">
              <mc:Choice xmlns:v="urn:schemas-microsoft-com:vml" Requires="v">
                <p:oleObj spid="_x0000_s326766"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822960" y="365760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4389120" y="2926080"/>
            <a:ext cx="1737360" cy="54864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3566160" y="228600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3931920" y="356616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Rectangle 3"/>
          <p:cNvSpPr>
            <a:spLocks noChangeArrowheads="1"/>
          </p:cNvSpPr>
          <p:nvPr/>
        </p:nvSpPr>
        <p:spPr bwMode="auto">
          <a:xfrm>
            <a:off x="6675120" y="2926080"/>
            <a:ext cx="1554480" cy="82296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22" name="Line 7"/>
          <p:cNvSpPr>
            <a:spLocks noChangeShapeType="1"/>
          </p:cNvSpPr>
          <p:nvPr/>
        </p:nvSpPr>
        <p:spPr bwMode="auto">
          <a:xfrm>
            <a:off x="3840480" y="2926080"/>
            <a:ext cx="5486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7" name="Line 8"/>
          <p:cNvSpPr>
            <a:spLocks noChangeShapeType="1"/>
          </p:cNvSpPr>
          <p:nvPr/>
        </p:nvSpPr>
        <p:spPr bwMode="auto">
          <a:xfrm flipV="1">
            <a:off x="3840480" y="3474720"/>
            <a:ext cx="54864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9" name="Text Box 16"/>
          <p:cNvSpPr txBox="1">
            <a:spLocks noChangeArrowheads="1"/>
          </p:cNvSpPr>
          <p:nvPr/>
        </p:nvSpPr>
        <p:spPr bwMode="auto">
          <a:xfrm>
            <a:off x="5943600" y="402336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3.2 Weighted Respondents</a:t>
            </a:r>
          </a:p>
        </p:txBody>
      </p:sp>
      <p:sp>
        <p:nvSpPr>
          <p:cNvPr id="30" name="Text Box 12"/>
          <p:cNvSpPr txBox="1">
            <a:spLocks noChangeArrowheads="1"/>
          </p:cNvSpPr>
          <p:nvPr/>
        </p:nvSpPr>
        <p:spPr bwMode="auto">
          <a:xfrm>
            <a:off x="5943600" y="32918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
        <p:nvSpPr>
          <p:cNvPr id="31" name="Rectangle 2"/>
          <p:cNvSpPr>
            <a:spLocks noChangeArrowheads="1"/>
          </p:cNvSpPr>
          <p:nvPr/>
        </p:nvSpPr>
        <p:spPr bwMode="auto">
          <a:xfrm>
            <a:off x="9052560" y="640080"/>
            <a:ext cx="173736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32" name="Text Box 9"/>
          <p:cNvSpPr txBox="1">
            <a:spLocks noChangeArrowheads="1"/>
          </p:cNvSpPr>
          <p:nvPr/>
        </p:nvSpPr>
        <p:spPr bwMode="auto">
          <a:xfrm>
            <a:off x="7315200" y="265176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W</a:t>
            </a:r>
            <a:r>
              <a:rPr lang="en-US" sz="2880" baseline="-25000" dirty="0">
                <a:solidFill>
                  <a:srgbClr val="0000FF"/>
                </a:solidFill>
              </a:rPr>
              <a:t>g</a:t>
            </a:r>
            <a:r>
              <a:rPr lang="en-US" sz="2880" dirty="0">
                <a:solidFill>
                  <a:srgbClr val="0000FF"/>
                </a:solidFill>
              </a:rPr>
              <a:t>= P</a:t>
            </a:r>
            <a:r>
              <a:rPr lang="en-US" sz="2880" baseline="-25000" dirty="0">
                <a:solidFill>
                  <a:srgbClr val="0000FF"/>
                </a:solidFill>
              </a:rPr>
              <a:t>g</a:t>
            </a:r>
            <a:r>
              <a:rPr lang="en-US" sz="2880" dirty="0">
                <a:solidFill>
                  <a:srgbClr val="0000FF"/>
                </a:solidFill>
              </a:rPr>
              <a:t>/p</a:t>
            </a:r>
            <a:r>
              <a:rPr lang="en-US" sz="2880" baseline="-25000" dirty="0">
                <a:solidFill>
                  <a:srgbClr val="0000FF"/>
                </a:solidFill>
              </a:rPr>
              <a:t>g</a:t>
            </a:r>
            <a:endParaRPr lang="en-US" sz="2880" dirty="0">
              <a:solidFill>
                <a:srgbClr val="0000FF"/>
              </a:solidFill>
            </a:endParaRPr>
          </a:p>
        </p:txBody>
      </p:sp>
      <p:sp>
        <p:nvSpPr>
          <p:cNvPr id="33" name="Text Box 9"/>
          <p:cNvSpPr txBox="1">
            <a:spLocks noChangeArrowheads="1"/>
          </p:cNvSpPr>
          <p:nvPr/>
        </p:nvSpPr>
        <p:spPr bwMode="auto">
          <a:xfrm>
            <a:off x="5577840" y="237744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p</a:t>
            </a:r>
            <a:r>
              <a:rPr lang="en-US" sz="2880" baseline="30000" dirty="0">
                <a:solidFill>
                  <a:srgbClr val="99CCFF"/>
                </a:solidFill>
              </a:rPr>
              <a:t>-1</a:t>
            </a:r>
            <a:r>
              <a:rPr lang="en-US" sz="2880" dirty="0">
                <a:solidFill>
                  <a:srgbClr val="99CCFF"/>
                </a:solidFill>
              </a:rPr>
              <a:t> = n/r</a:t>
            </a:r>
          </a:p>
        </p:txBody>
      </p:sp>
      <p:sp>
        <p:nvSpPr>
          <p:cNvPr id="35" name="Text Box 19"/>
          <p:cNvSpPr txBox="1">
            <a:spLocks noChangeArrowheads="1"/>
          </p:cNvSpPr>
          <p:nvPr/>
        </p:nvSpPr>
        <p:spPr bwMode="auto">
          <a:xfrm>
            <a:off x="8503920" y="731520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36" name="Text Box 16"/>
          <p:cNvSpPr txBox="1">
            <a:spLocks noChangeArrowheads="1"/>
          </p:cNvSpPr>
          <p:nvPr/>
        </p:nvSpPr>
        <p:spPr bwMode="auto">
          <a:xfrm>
            <a:off x="7132320" y="630936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5.1 Predicted Population</a:t>
            </a:r>
          </a:p>
        </p:txBody>
      </p:sp>
      <p:sp>
        <p:nvSpPr>
          <p:cNvPr id="37" name="Line 5"/>
          <p:cNvSpPr>
            <a:spLocks noChangeShapeType="1"/>
          </p:cNvSpPr>
          <p:nvPr/>
        </p:nvSpPr>
        <p:spPr bwMode="auto">
          <a:xfrm>
            <a:off x="548640" y="640080"/>
            <a:ext cx="146304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38" name="Text Box 12"/>
          <p:cNvSpPr txBox="1">
            <a:spLocks noChangeArrowheads="1"/>
          </p:cNvSpPr>
          <p:nvPr/>
        </p:nvSpPr>
        <p:spPr bwMode="auto">
          <a:xfrm>
            <a:off x="356616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39" name="Line 6"/>
          <p:cNvSpPr>
            <a:spLocks noChangeShapeType="1"/>
          </p:cNvSpPr>
          <p:nvPr/>
        </p:nvSpPr>
        <p:spPr bwMode="auto">
          <a:xfrm>
            <a:off x="8229600" y="3749040"/>
            <a:ext cx="822960" cy="37490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Tree>
    <p:extLst>
      <p:ext uri="{BB962C8B-B14F-4D97-AF65-F5344CB8AC3E}">
        <p14:creationId xmlns:p14="http://schemas.microsoft.com/office/powerpoint/2010/main" val="344430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B8AFA2D-56FB-46F9-A2EA-6382A3555A03}" type="slidenum">
              <a:rPr lang="en-US" sz="1680"/>
              <a:pPr eaLnBrk="1" hangingPunct="1"/>
              <a:t>287</a:t>
            </a:fld>
            <a:endParaRPr lang="en-US" sz="1680" dirty="0"/>
          </a:p>
        </p:txBody>
      </p:sp>
      <p:graphicFrame>
        <p:nvGraphicFramePr>
          <p:cNvPr id="34876" name="Group 60"/>
          <p:cNvGraphicFramePr>
            <a:graphicFrameLocks noGrp="1"/>
          </p:cNvGraphicFramePr>
          <p:nvPr>
            <p:ph type="tbl" idx="1"/>
            <p:extLst>
              <p:ext uri="{D42A27DB-BD31-4B8C-83A1-F6EECF244321}">
                <p14:modId xmlns:p14="http://schemas.microsoft.com/office/powerpoint/2010/main" val="524108944"/>
              </p:ext>
            </p:extLst>
          </p:nvPr>
        </p:nvGraphicFramePr>
        <p:xfrm>
          <a:off x="182881" y="2468881"/>
          <a:ext cx="10607038" cy="3840358"/>
        </p:xfrm>
        <a:graphic>
          <a:graphicData uri="http://schemas.openxmlformats.org/drawingml/2006/table">
            <a:tbl>
              <a:tblPr/>
              <a:tblGrid>
                <a:gridCol w="1554480"/>
                <a:gridCol w="1490132"/>
                <a:gridCol w="1276774"/>
                <a:gridCol w="2258906"/>
                <a:gridCol w="1374986"/>
                <a:gridCol w="2651760"/>
              </a:tblGrid>
              <a:tr h="11338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Family Type</a:t>
                      </a:r>
                    </a:p>
                  </a:txBody>
                  <a:tcPr marL="109728" marR="109728" marT="54858" marB="548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8507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Other</a:t>
                      </a:r>
                    </a:p>
                  </a:txBody>
                  <a:tcPr marL="109728" marR="109728" marT="54858" marB="548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1,872</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7,488</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0.2</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1,200,000</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2,800,000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0.3</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0.7</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1.500</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0.875</a:t>
                      </a:r>
                    </a:p>
                  </a:txBody>
                  <a:tcPr marL="109728" marR="109728" marT="54858" marB="548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822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58" marB="548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9,360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1,500,000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1.000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8" marB="548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34849" name="Object 36"/>
          <p:cNvGraphicFramePr>
            <a:graphicFrameLocks noChangeAspect="1"/>
          </p:cNvGraphicFramePr>
          <p:nvPr>
            <p:extLst>
              <p:ext uri="{D42A27DB-BD31-4B8C-83A1-F6EECF244321}">
                <p14:modId xmlns:p14="http://schemas.microsoft.com/office/powerpoint/2010/main" val="2069206189"/>
              </p:ext>
            </p:extLst>
          </p:nvPr>
        </p:nvGraphicFramePr>
        <p:xfrm>
          <a:off x="2377440" y="2651761"/>
          <a:ext cx="489586" cy="735330"/>
        </p:xfrm>
        <a:graphic>
          <a:graphicData uri="http://schemas.openxmlformats.org/presentationml/2006/ole">
            <mc:AlternateContent xmlns:mc="http://schemas.openxmlformats.org/markup-compatibility/2006">
              <mc:Choice xmlns:v="urn:schemas-microsoft-com:vml" Requires="v">
                <p:oleObj spid="_x0000_s227144" name="Equation" r:id="rId4" imgW="177800" imgH="266700" progId="Equation.DSMT4">
                  <p:embed/>
                </p:oleObj>
              </mc:Choice>
              <mc:Fallback>
                <p:oleObj name="Equation" r:id="rId4" imgW="177800" imgH="266700" progId="Equation.DSMT4">
                  <p:embed/>
                  <p:pic>
                    <p:nvPicPr>
                      <p:cNvPr id="0" name="Picture 2"/>
                      <p:cNvPicPr>
                        <a:picLocks noChangeAspect="1" noChangeArrowheads="1"/>
                      </p:cNvPicPr>
                      <p:nvPr/>
                    </p:nvPicPr>
                    <p:blipFill>
                      <a:blip r:embed="rId5"/>
                      <a:srcRect/>
                      <a:stretch>
                        <a:fillRect/>
                      </a:stretch>
                    </p:blipFill>
                    <p:spPr bwMode="auto">
                      <a:xfrm>
                        <a:off x="2377440" y="2651761"/>
                        <a:ext cx="489586"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0" name="Object 37"/>
          <p:cNvGraphicFramePr>
            <a:graphicFrameLocks noChangeAspect="1"/>
          </p:cNvGraphicFramePr>
          <p:nvPr>
            <p:extLst>
              <p:ext uri="{D42A27DB-BD31-4B8C-83A1-F6EECF244321}">
                <p14:modId xmlns:p14="http://schemas.microsoft.com/office/powerpoint/2010/main" val="1173200375"/>
              </p:ext>
            </p:extLst>
          </p:nvPr>
        </p:nvGraphicFramePr>
        <p:xfrm>
          <a:off x="5212080" y="2651761"/>
          <a:ext cx="630554" cy="735330"/>
        </p:xfrm>
        <a:graphic>
          <a:graphicData uri="http://schemas.openxmlformats.org/presentationml/2006/ole">
            <mc:AlternateContent xmlns:mc="http://schemas.openxmlformats.org/markup-compatibility/2006">
              <mc:Choice xmlns:v="urn:schemas-microsoft-com:vml" Requires="v">
                <p:oleObj spid="_x0000_s227145" name="Equation" r:id="rId6" imgW="228600" imgH="266700" progId="Equation.DSMT4">
                  <p:embed/>
                </p:oleObj>
              </mc:Choice>
              <mc:Fallback>
                <p:oleObj name="Equation" r:id="rId6" imgW="228600" imgH="266700" progId="Equation.DSMT4">
                  <p:embed/>
                  <p:pic>
                    <p:nvPicPr>
                      <p:cNvPr id="0" name="Picture 3"/>
                      <p:cNvPicPr>
                        <a:picLocks noChangeAspect="1" noChangeArrowheads="1"/>
                      </p:cNvPicPr>
                      <p:nvPr/>
                    </p:nvPicPr>
                    <p:blipFill>
                      <a:blip r:embed="rId7"/>
                      <a:srcRect/>
                      <a:stretch>
                        <a:fillRect/>
                      </a:stretch>
                    </p:blipFill>
                    <p:spPr bwMode="auto">
                      <a:xfrm>
                        <a:off x="5212080" y="2651761"/>
                        <a:ext cx="630554"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1" name="Object 38"/>
          <p:cNvGraphicFramePr>
            <a:graphicFrameLocks noChangeAspect="1"/>
          </p:cNvGraphicFramePr>
          <p:nvPr>
            <p:extLst>
              <p:ext uri="{D42A27DB-BD31-4B8C-83A1-F6EECF244321}">
                <p14:modId xmlns:p14="http://schemas.microsoft.com/office/powerpoint/2010/main" val="4350451"/>
              </p:ext>
            </p:extLst>
          </p:nvPr>
        </p:nvGraphicFramePr>
        <p:xfrm>
          <a:off x="3657601" y="2651761"/>
          <a:ext cx="527684" cy="735330"/>
        </p:xfrm>
        <a:graphic>
          <a:graphicData uri="http://schemas.openxmlformats.org/presentationml/2006/ole">
            <mc:AlternateContent xmlns:mc="http://schemas.openxmlformats.org/markup-compatibility/2006">
              <mc:Choice xmlns:v="urn:schemas-microsoft-com:vml" Requires="v">
                <p:oleObj spid="_x0000_s227146" name="Equation" r:id="rId8" imgW="190500" imgH="266700" progId="Equation.DSMT4">
                  <p:embed/>
                </p:oleObj>
              </mc:Choice>
              <mc:Fallback>
                <p:oleObj name="Equation" r:id="rId8" imgW="190500" imgH="266700" progId="Equation.DSMT4">
                  <p:embed/>
                  <p:pic>
                    <p:nvPicPr>
                      <p:cNvPr id="0" name="Picture 4"/>
                      <p:cNvPicPr>
                        <a:picLocks noChangeAspect="1" noChangeArrowheads="1"/>
                      </p:cNvPicPr>
                      <p:nvPr/>
                    </p:nvPicPr>
                    <p:blipFill>
                      <a:blip r:embed="rId9"/>
                      <a:srcRect/>
                      <a:stretch>
                        <a:fillRect/>
                      </a:stretch>
                    </p:blipFill>
                    <p:spPr bwMode="auto">
                      <a:xfrm>
                        <a:off x="3657601" y="2651761"/>
                        <a:ext cx="527684"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2" name="Object 39"/>
          <p:cNvGraphicFramePr>
            <a:graphicFrameLocks noChangeAspect="1"/>
          </p:cNvGraphicFramePr>
          <p:nvPr>
            <p:extLst>
              <p:ext uri="{D42A27DB-BD31-4B8C-83A1-F6EECF244321}">
                <p14:modId xmlns:p14="http://schemas.microsoft.com/office/powerpoint/2010/main" val="3757632016"/>
              </p:ext>
            </p:extLst>
          </p:nvPr>
        </p:nvGraphicFramePr>
        <p:xfrm>
          <a:off x="7132321" y="2651761"/>
          <a:ext cx="491490" cy="735330"/>
        </p:xfrm>
        <a:graphic>
          <a:graphicData uri="http://schemas.openxmlformats.org/presentationml/2006/ole">
            <mc:AlternateContent xmlns:mc="http://schemas.openxmlformats.org/markup-compatibility/2006">
              <mc:Choice xmlns:v="urn:schemas-microsoft-com:vml" Requires="v">
                <p:oleObj spid="_x0000_s227147" name="Equation" r:id="rId10" imgW="177800" imgH="266700" progId="Equation.DSMT4">
                  <p:embed/>
                </p:oleObj>
              </mc:Choice>
              <mc:Fallback>
                <p:oleObj name="Equation" r:id="rId10" imgW="177800" imgH="266700" progId="Equation.DSMT4">
                  <p:embed/>
                  <p:pic>
                    <p:nvPicPr>
                      <p:cNvPr id="0" name="Picture 5"/>
                      <p:cNvPicPr>
                        <a:picLocks noChangeAspect="1" noChangeArrowheads="1"/>
                      </p:cNvPicPr>
                      <p:nvPr/>
                    </p:nvPicPr>
                    <p:blipFill>
                      <a:blip r:embed="rId11"/>
                      <a:srcRect/>
                      <a:stretch>
                        <a:fillRect/>
                      </a:stretch>
                    </p:blipFill>
                    <p:spPr bwMode="auto">
                      <a:xfrm>
                        <a:off x="7132321" y="2651761"/>
                        <a:ext cx="491490"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3" name="Object 40"/>
          <p:cNvGraphicFramePr>
            <a:graphicFrameLocks noChangeAspect="1"/>
          </p:cNvGraphicFramePr>
          <p:nvPr>
            <p:extLst>
              <p:ext uri="{D42A27DB-BD31-4B8C-83A1-F6EECF244321}">
                <p14:modId xmlns:p14="http://schemas.microsoft.com/office/powerpoint/2010/main" val="2378022184"/>
              </p:ext>
            </p:extLst>
          </p:nvPr>
        </p:nvGraphicFramePr>
        <p:xfrm>
          <a:off x="8503921" y="2651761"/>
          <a:ext cx="2106930" cy="735330"/>
        </p:xfrm>
        <a:graphic>
          <a:graphicData uri="http://schemas.openxmlformats.org/presentationml/2006/ole">
            <mc:AlternateContent xmlns:mc="http://schemas.openxmlformats.org/markup-compatibility/2006">
              <mc:Choice xmlns:v="urn:schemas-microsoft-com:vml" Requires="v">
                <p:oleObj spid="_x0000_s227148" name="Equation" r:id="rId12" imgW="762000" imgH="266700" progId="Equation.DSMT4">
                  <p:embed/>
                </p:oleObj>
              </mc:Choice>
              <mc:Fallback>
                <p:oleObj name="Equation" r:id="rId12" imgW="762000" imgH="266700" progId="Equation.DSMT4">
                  <p:embed/>
                  <p:pic>
                    <p:nvPicPr>
                      <p:cNvPr id="0" name="Picture 6"/>
                      <p:cNvPicPr>
                        <a:picLocks noChangeAspect="1" noChangeArrowheads="1"/>
                      </p:cNvPicPr>
                      <p:nvPr/>
                    </p:nvPicPr>
                    <p:blipFill>
                      <a:blip r:embed="rId13"/>
                      <a:srcRect/>
                      <a:stretch>
                        <a:fillRect/>
                      </a:stretch>
                    </p:blipFill>
                    <p:spPr bwMode="auto">
                      <a:xfrm>
                        <a:off x="8503921" y="2651761"/>
                        <a:ext cx="2106930"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
        <p:nvSpPr>
          <p:cNvPr id="11"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 </a:t>
            </a:r>
            <a:r>
              <a:rPr lang="en-US" dirty="0" smtClean="0"/>
              <a:t>30</a:t>
            </a:r>
            <a:r>
              <a:rPr lang="en-US" dirty="0"/>
              <a:t/>
            </a:r>
            <a:br>
              <a:rPr lang="en-US" dirty="0"/>
            </a:br>
            <a:r>
              <a:rPr lang="en-US" dirty="0"/>
              <a:t>Poststratification </a:t>
            </a:r>
            <a:r>
              <a:rPr lang="en-US" dirty="0" smtClean="0"/>
              <a:t>adjustment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75CB3964-E321-4E23-9BFD-C46EDBD5AC9E}" type="slidenum">
              <a:rPr lang="en-US" sz="1680"/>
              <a:pPr eaLnBrk="1" hangingPunct="1"/>
              <a:t>288</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31</a:t>
            </a:r>
            <a:r>
              <a:rPr lang="en-US" dirty="0"/>
              <a:t/>
            </a:r>
            <a:br>
              <a:rPr lang="en-US" dirty="0"/>
            </a:br>
            <a:r>
              <a:rPr lang="en-US" dirty="0"/>
              <a:t>A </a:t>
            </a:r>
            <a:r>
              <a:rPr lang="en-US" dirty="0" smtClean="0"/>
              <a:t>final weight</a:t>
            </a:r>
          </a:p>
        </p:txBody>
      </p:sp>
      <p:sp>
        <p:nvSpPr>
          <p:cNvPr id="35844" name="Rectangle 3"/>
          <p:cNvSpPr>
            <a:spLocks noGrp="1" noChangeArrowheads="1"/>
          </p:cNvSpPr>
          <p:nvPr>
            <p:ph type="body" idx="1"/>
          </p:nvPr>
        </p:nvSpPr>
        <p:spPr/>
        <p:txBody>
          <a:bodyPr/>
          <a:lstStyle/>
          <a:p>
            <a:pPr eaLnBrk="1" hangingPunct="1"/>
            <a:r>
              <a:rPr lang="en-US" dirty="0" smtClean="0"/>
              <a:t>In poststratification, the weights for the individuals in groups are adjusted up or down to obtain the distribution of the sum of weights that corresponds to the population distribution</a:t>
            </a:r>
          </a:p>
          <a:p>
            <a:pPr eaLnBrk="1" hangingPunct="1"/>
            <a:r>
              <a:rPr lang="en-US" dirty="0" smtClean="0"/>
              <a:t>The final weight is an </a:t>
            </a:r>
            <a:r>
              <a:rPr lang="en-US" dirty="0" smtClean="0">
                <a:solidFill>
                  <a:srgbClr val="FFFF00"/>
                </a:solidFill>
              </a:rPr>
              <a:t>adjustment of the baseline weight for nonresponse </a:t>
            </a:r>
            <a:r>
              <a:rPr lang="en-US" dirty="0" smtClean="0"/>
              <a:t>and </a:t>
            </a:r>
            <a:r>
              <a:rPr lang="en-US" dirty="0" smtClean="0">
                <a:solidFill>
                  <a:srgbClr val="FFFF00"/>
                </a:solidFill>
              </a:rPr>
              <a:t>poststratification</a:t>
            </a:r>
            <a:r>
              <a:rPr lang="en-US" dirty="0" smtClean="0"/>
              <a:t>:</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8F2BA1B-1EA6-4918-AC37-0F2E8C6C65CC}" type="slidenum">
              <a:rPr lang="en-US" sz="1680"/>
              <a:pPr eaLnBrk="1" hangingPunct="1"/>
              <a:t>289</a:t>
            </a:fld>
            <a:endParaRPr lang="en-US" sz="1680" dirty="0"/>
          </a:p>
        </p:txBody>
      </p:sp>
      <p:graphicFrame>
        <p:nvGraphicFramePr>
          <p:cNvPr id="36905" name="Group 41"/>
          <p:cNvGraphicFramePr>
            <a:graphicFrameLocks noGrp="1"/>
          </p:cNvGraphicFramePr>
          <p:nvPr>
            <p:ph type="tbl" idx="1"/>
            <p:extLst>
              <p:ext uri="{D42A27DB-BD31-4B8C-83A1-F6EECF244321}">
                <p14:modId xmlns:p14="http://schemas.microsoft.com/office/powerpoint/2010/main" val="864264854"/>
              </p:ext>
            </p:extLst>
          </p:nvPr>
        </p:nvGraphicFramePr>
        <p:xfrm>
          <a:off x="731520" y="2"/>
          <a:ext cx="8961120" cy="8212600"/>
        </p:xfrm>
        <a:graphic>
          <a:graphicData uri="http://schemas.openxmlformats.org/drawingml/2006/table">
            <a:tbl>
              <a:tblPr/>
              <a:tblGrid>
                <a:gridCol w="3162749"/>
                <a:gridCol w="1054249"/>
                <a:gridCol w="4744122"/>
              </a:tblGrid>
              <a:tr h="876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rPr>
                        <a:t>Group</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547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FRPL 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Rural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864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3,456</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192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768</a:t>
                      </a: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1.25 x 1.500 = 7.500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1.25 x 0.875 = 4.375</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1.43 x 1.500 = 8.580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1.43 x 0.875 = 5.005</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3108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FRPL 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Rural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672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2,688</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144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576</a:t>
                      </a: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1.25 x 1.500 = 1.875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1.25 x 0.875 = 1.094</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1.43 x 1.500 = 2.145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1.43 x 0.875 = 1.251</a:t>
                      </a: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79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rPr>
                        <a:t>Total</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rPr>
                        <a:t>9,360</a:t>
                      </a: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36889" name="Object 34"/>
          <p:cNvGraphicFramePr>
            <a:graphicFrameLocks noChangeAspect="1"/>
          </p:cNvGraphicFramePr>
          <p:nvPr>
            <p:extLst>
              <p:ext uri="{D42A27DB-BD31-4B8C-83A1-F6EECF244321}">
                <p14:modId xmlns:p14="http://schemas.microsoft.com/office/powerpoint/2010/main" val="1031226142"/>
              </p:ext>
            </p:extLst>
          </p:nvPr>
        </p:nvGraphicFramePr>
        <p:xfrm>
          <a:off x="3874770" y="144780"/>
          <a:ext cx="771526" cy="809626"/>
        </p:xfrm>
        <a:graphic>
          <a:graphicData uri="http://schemas.openxmlformats.org/presentationml/2006/ole">
            <mc:AlternateContent xmlns:mc="http://schemas.openxmlformats.org/markup-compatibility/2006">
              <mc:Choice xmlns:v="urn:schemas-microsoft-com:vml" Requires="v">
                <p:oleObj spid="_x0000_s227682" name="Equation" r:id="rId4" imgW="254000" imgH="266700" progId="Equation.DSMT4">
                  <p:embed/>
                </p:oleObj>
              </mc:Choice>
              <mc:Fallback>
                <p:oleObj name="Equation" r:id="rId4" imgW="254000" imgH="266700" progId="Equation.DSMT4">
                  <p:embed/>
                  <p:pic>
                    <p:nvPicPr>
                      <p:cNvPr id="0" name="Picture 2"/>
                      <p:cNvPicPr>
                        <a:picLocks noChangeAspect="1" noChangeArrowheads="1"/>
                      </p:cNvPicPr>
                      <p:nvPr/>
                    </p:nvPicPr>
                    <p:blipFill>
                      <a:blip r:embed="rId5"/>
                      <a:srcRect/>
                      <a:stretch>
                        <a:fillRect/>
                      </a:stretch>
                    </p:blipFill>
                    <p:spPr bwMode="auto">
                      <a:xfrm>
                        <a:off x="3874770" y="144780"/>
                        <a:ext cx="771526" cy="809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90" name="Object 35"/>
          <p:cNvGraphicFramePr>
            <a:graphicFrameLocks noChangeAspect="1"/>
          </p:cNvGraphicFramePr>
          <p:nvPr>
            <p:extLst>
              <p:ext uri="{D42A27DB-BD31-4B8C-83A1-F6EECF244321}">
                <p14:modId xmlns:p14="http://schemas.microsoft.com/office/powerpoint/2010/main" val="721374132"/>
              </p:ext>
            </p:extLst>
          </p:nvPr>
        </p:nvGraphicFramePr>
        <p:xfrm>
          <a:off x="5486400" y="182880"/>
          <a:ext cx="3629026" cy="809626"/>
        </p:xfrm>
        <a:graphic>
          <a:graphicData uri="http://schemas.openxmlformats.org/presentationml/2006/ole">
            <mc:AlternateContent xmlns:mc="http://schemas.openxmlformats.org/markup-compatibility/2006">
              <mc:Choice xmlns:v="urn:schemas-microsoft-com:vml" Requires="v">
                <p:oleObj spid="_x0000_s227683" name="Equation" r:id="rId6" imgW="1193800" imgH="266700" progId="Equation.DSMT4">
                  <p:embed/>
                </p:oleObj>
              </mc:Choice>
              <mc:Fallback>
                <p:oleObj name="Equation" r:id="rId6" imgW="1193800" imgH="266700" progId="Equation.DSMT4">
                  <p:embed/>
                  <p:pic>
                    <p:nvPicPr>
                      <p:cNvPr id="0" name="Picture 3"/>
                      <p:cNvPicPr>
                        <a:picLocks noChangeAspect="1" noChangeArrowheads="1"/>
                      </p:cNvPicPr>
                      <p:nvPr/>
                    </p:nvPicPr>
                    <p:blipFill>
                      <a:blip r:embed="rId7"/>
                      <a:srcRect/>
                      <a:stretch>
                        <a:fillRect/>
                      </a:stretch>
                    </p:blipFill>
                    <p:spPr bwMode="auto">
                      <a:xfrm>
                        <a:off x="5486400" y="182880"/>
                        <a:ext cx="3629026" cy="809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35330" y="274320"/>
            <a:ext cx="9784080" cy="1188720"/>
          </a:xfrm>
        </p:spPr>
        <p:txBody>
          <a:bodyPr/>
          <a:lstStyle/>
          <a:p>
            <a:r>
              <a:rPr lang="en-US" dirty="0"/>
              <a:t>Logistic regression - </a:t>
            </a:r>
            <a:r>
              <a:rPr lang="en-US" dirty="0" smtClean="0"/>
              <a:t>6</a:t>
            </a:r>
            <a:endParaRPr lang="en-US" dirty="0">
              <a:latin typeface="Tw Cen MT" charset="0"/>
            </a:endParaRPr>
          </a:p>
        </p:txBody>
      </p:sp>
      <p:sp>
        <p:nvSpPr>
          <p:cNvPr id="124931" name="Content Placeholder 2"/>
          <p:cNvSpPr>
            <a:spLocks noGrp="1"/>
          </p:cNvSpPr>
          <p:nvPr>
            <p:ph sz="quarter" idx="1"/>
          </p:nvPr>
        </p:nvSpPr>
        <p:spPr>
          <a:xfrm>
            <a:off x="735330" y="1920240"/>
            <a:ext cx="9784080" cy="5394960"/>
          </a:xfrm>
        </p:spPr>
        <p:txBody>
          <a:bodyPr/>
          <a:lstStyle/>
          <a:p>
            <a:r>
              <a:rPr lang="en-US" sz="3360" dirty="0">
                <a:latin typeface="+mj-lt"/>
              </a:rPr>
              <a:t>The initial example illustrates the use of CSLOGISTIC with just one predictor, i.e. MDE predicted by gender (SEX)</a:t>
            </a:r>
          </a:p>
          <a:p>
            <a:r>
              <a:rPr lang="en-US" sz="3360" dirty="0">
                <a:latin typeface="+mj-lt"/>
              </a:rPr>
              <a:t>This simple example will serve as a link between the CSFREQUENCIES analysis done previously and the CSLOGISTIC regression with 1 predictor</a:t>
            </a:r>
          </a:p>
          <a:p>
            <a:r>
              <a:rPr lang="en-US" sz="3360" dirty="0">
                <a:latin typeface="+mj-lt"/>
              </a:rPr>
              <a:t>The 2</a:t>
            </a:r>
            <a:r>
              <a:rPr lang="en-US" sz="3360" baseline="30000" dirty="0">
                <a:latin typeface="+mj-lt"/>
              </a:rPr>
              <a:t>nd</a:t>
            </a:r>
            <a:r>
              <a:rPr lang="en-US" sz="3360" dirty="0">
                <a:latin typeface="+mj-lt"/>
              </a:rPr>
              <a:t> example will build on this simple logistic model and add other meaningful predictors of MDE such as age, education, and alcohol dependence </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5CA559B-99BC-E442-B9BC-BD53AFE18FF2}" type="slidenum">
              <a:rPr lang="en-US" sz="1440">
                <a:solidFill>
                  <a:srgbClr val="FFFFFF"/>
                </a:solidFill>
              </a:rPr>
              <a:pPr eaLnBrk="1" hangingPunct="1">
                <a:lnSpc>
                  <a:spcPct val="80000"/>
                </a:lnSpc>
              </a:pPr>
              <a:t>227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50B0D2D-5F62-4297-91FA-4965518F3874}" type="slidenum">
              <a:rPr lang="en-US" sz="1680"/>
              <a:pPr eaLnBrk="1" hangingPunct="1"/>
              <a:t>290</a:t>
            </a:fld>
            <a:endParaRPr lang="en-US" sz="1680" dirty="0"/>
          </a:p>
        </p:txBody>
      </p:sp>
      <p:sp>
        <p:nvSpPr>
          <p:cNvPr id="23554" name="Rectangle 2"/>
          <p:cNvSpPr>
            <a:spLocks noGrp="1" noChangeArrowheads="1"/>
          </p:cNvSpPr>
          <p:nvPr>
            <p:ph type="title"/>
          </p:nvPr>
        </p:nvSpPr>
        <p:spPr/>
        <p:txBody>
          <a:bodyPr/>
          <a:lstStyle/>
          <a:p>
            <a:pPr eaLnBrk="1" hangingPunct="1">
              <a:defRPr/>
            </a:pPr>
            <a:r>
              <a:rPr lang="en-US" dirty="0"/>
              <a:t>Weighting – </a:t>
            </a:r>
            <a:r>
              <a:rPr lang="en-US" dirty="0" smtClean="0"/>
              <a:t>32</a:t>
            </a:r>
            <a:r>
              <a:rPr lang="en-US" dirty="0"/>
              <a:t/>
            </a:r>
            <a:br>
              <a:rPr lang="en-US" dirty="0"/>
            </a:br>
            <a:r>
              <a:rPr lang="en-US" dirty="0"/>
              <a:t>Extensions </a:t>
            </a:r>
            <a:r>
              <a:rPr lang="en-US" dirty="0" smtClean="0"/>
              <a:t>of poststratification</a:t>
            </a:r>
          </a:p>
        </p:txBody>
      </p:sp>
      <p:sp>
        <p:nvSpPr>
          <p:cNvPr id="25604" name="Rectangle 3"/>
          <p:cNvSpPr>
            <a:spLocks noGrp="1" noChangeArrowheads="1"/>
          </p:cNvSpPr>
          <p:nvPr>
            <p:ph type="body" idx="1"/>
          </p:nvPr>
        </p:nvSpPr>
        <p:spPr>
          <a:xfrm>
            <a:off x="548640" y="1701165"/>
            <a:ext cx="9875520" cy="5431156"/>
          </a:xfrm>
        </p:spPr>
        <p:txBody>
          <a:bodyPr/>
          <a:lstStyle/>
          <a:p>
            <a:pPr eaLnBrk="1" hangingPunct="1"/>
            <a:r>
              <a:rPr lang="en-US" dirty="0" smtClean="0"/>
              <a:t>As for nonresponse adjustments, cross-classify multiple variables to form more poststrata</a:t>
            </a:r>
            <a:endParaRPr lang="en-US" dirty="0"/>
          </a:p>
          <a:p>
            <a:pPr lvl="1" eaLnBrk="1" hangingPunct="1"/>
            <a:r>
              <a:rPr lang="en-US" dirty="0" smtClean="0"/>
              <a:t>Maintain “adequate” poststratum cell sizes</a:t>
            </a:r>
          </a:p>
          <a:p>
            <a:pPr lvl="1" eaLnBrk="1" hangingPunct="1"/>
            <a:r>
              <a:rPr lang="en-US" dirty="0"/>
              <a:t>External data for cross-classified data limited</a:t>
            </a:r>
          </a:p>
          <a:p>
            <a:pPr eaLnBrk="1" hangingPunct="1"/>
            <a:r>
              <a:rPr lang="en-US" dirty="0"/>
              <a:t>Consider raking ratio adjustment</a:t>
            </a:r>
          </a:p>
          <a:p>
            <a:pPr lvl="1" eaLnBrk="1" hangingPunct="1"/>
            <a:r>
              <a:rPr lang="en-US" dirty="0" smtClean="0"/>
              <a:t>Using “marginal distributions” rather than “joint” (fully cross-classified) distributions</a:t>
            </a:r>
          </a:p>
          <a:p>
            <a:pPr lvl="1" eaLnBrk="1" hangingPunct="1"/>
            <a:r>
              <a:rPr lang="en-US" dirty="0"/>
              <a:t>External data more readily available</a:t>
            </a:r>
          </a:p>
          <a:p>
            <a:pPr lvl="1" eaLnBrk="1" hangingPunct="1"/>
            <a:r>
              <a:rPr lang="en-US" dirty="0" smtClean="0"/>
              <a:t>Model: no interaction among marginal distributions</a:t>
            </a:r>
            <a:endParaRPr lang="en-US" dirty="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extLst>
      <p:ext uri="{BB962C8B-B14F-4D97-AF65-F5344CB8AC3E}">
        <p14:creationId xmlns:p14="http://schemas.microsoft.com/office/powerpoint/2010/main" val="320715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50B0D2D-5F62-4297-91FA-4965518F3874}" type="slidenum">
              <a:rPr lang="en-US" sz="1680"/>
              <a:pPr eaLnBrk="1" hangingPunct="1"/>
              <a:t>291</a:t>
            </a:fld>
            <a:endParaRPr lang="en-US" sz="1680" dirty="0"/>
          </a:p>
        </p:txBody>
      </p:sp>
      <p:sp>
        <p:nvSpPr>
          <p:cNvPr id="23554" name="Rectangle 2"/>
          <p:cNvSpPr>
            <a:spLocks noGrp="1" noChangeArrowheads="1"/>
          </p:cNvSpPr>
          <p:nvPr>
            <p:ph type="title"/>
          </p:nvPr>
        </p:nvSpPr>
        <p:spPr/>
        <p:txBody>
          <a:bodyPr/>
          <a:lstStyle/>
          <a:p>
            <a:pPr eaLnBrk="1" hangingPunct="1">
              <a:defRPr/>
            </a:pPr>
            <a:r>
              <a:rPr lang="en-US" dirty="0"/>
              <a:t>Weighting – </a:t>
            </a:r>
            <a:r>
              <a:rPr lang="en-US" dirty="0" smtClean="0"/>
              <a:t>33</a:t>
            </a:r>
            <a:r>
              <a:rPr lang="en-US" dirty="0"/>
              <a:t/>
            </a:r>
            <a:br>
              <a:rPr lang="en-US" dirty="0"/>
            </a:br>
            <a:r>
              <a:rPr lang="en-US" dirty="0"/>
              <a:t>Potential </a:t>
            </a:r>
            <a:r>
              <a:rPr lang="en-US" dirty="0" smtClean="0"/>
              <a:t>increase in variance</a:t>
            </a:r>
          </a:p>
        </p:txBody>
      </p:sp>
      <p:sp>
        <p:nvSpPr>
          <p:cNvPr id="25604" name="Rectangle 3"/>
          <p:cNvSpPr>
            <a:spLocks noGrp="1" noChangeArrowheads="1"/>
          </p:cNvSpPr>
          <p:nvPr>
            <p:ph type="body" idx="1"/>
          </p:nvPr>
        </p:nvSpPr>
        <p:spPr>
          <a:xfrm>
            <a:off x="548640" y="1884045"/>
            <a:ext cx="9875520" cy="5431156"/>
          </a:xfrm>
        </p:spPr>
        <p:txBody>
          <a:bodyPr/>
          <a:lstStyle/>
          <a:p>
            <a:pPr eaLnBrk="1" hangingPunct="1"/>
            <a:r>
              <a:rPr lang="en-US" dirty="0" smtClean="0"/>
              <a:t>Part of the controversy concerns the effect of weights on sampling variance</a:t>
            </a:r>
          </a:p>
          <a:p>
            <a:pPr eaLnBrk="1" hangingPunct="1"/>
            <a:endParaRPr lang="en-US" dirty="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graphicFrame>
        <p:nvGraphicFramePr>
          <p:cNvPr id="7" name="Object 35"/>
          <p:cNvGraphicFramePr>
            <a:graphicFrameLocks noChangeAspect="1"/>
          </p:cNvGraphicFramePr>
          <p:nvPr>
            <p:extLst>
              <p:ext uri="{D42A27DB-BD31-4B8C-83A1-F6EECF244321}">
                <p14:modId xmlns:p14="http://schemas.microsoft.com/office/powerpoint/2010/main" val="3804798879"/>
              </p:ext>
            </p:extLst>
          </p:nvPr>
        </p:nvGraphicFramePr>
        <p:xfrm>
          <a:off x="1188720" y="3383281"/>
          <a:ext cx="3358514" cy="2967990"/>
        </p:xfrm>
        <a:graphic>
          <a:graphicData uri="http://schemas.openxmlformats.org/presentationml/2006/ole">
            <mc:AlternateContent xmlns:mc="http://schemas.openxmlformats.org/markup-compatibility/2006">
              <mc:Choice xmlns:v="urn:schemas-microsoft-com:vml" Requires="v">
                <p:oleObj spid="_x0000_s276603" name="Equation" r:id="rId4" imgW="1104900" imgH="977900" progId="Equation.DSMT4">
                  <p:embed/>
                </p:oleObj>
              </mc:Choice>
              <mc:Fallback>
                <p:oleObj name="Equation" r:id="rId4" imgW="1104900" imgH="977900" progId="Equation.DSMT4">
                  <p:embed/>
                  <p:pic>
                    <p:nvPicPr>
                      <p:cNvPr id="0" name=""/>
                      <p:cNvPicPr>
                        <a:picLocks noChangeAspect="1" noChangeArrowheads="1"/>
                      </p:cNvPicPr>
                      <p:nvPr/>
                    </p:nvPicPr>
                    <p:blipFill>
                      <a:blip r:embed="rId5"/>
                      <a:srcRect/>
                      <a:stretch>
                        <a:fillRect/>
                      </a:stretch>
                    </p:blipFill>
                    <p:spPr bwMode="auto">
                      <a:xfrm>
                        <a:off x="1188720" y="3383281"/>
                        <a:ext cx="3358514" cy="2967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1133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50B0D2D-5F62-4297-91FA-4965518F3874}" type="slidenum">
              <a:rPr lang="en-US" sz="1680"/>
              <a:pPr eaLnBrk="1" hangingPunct="1"/>
              <a:t>292</a:t>
            </a:fld>
            <a:endParaRPr lang="en-US" sz="1680" dirty="0"/>
          </a:p>
        </p:txBody>
      </p:sp>
      <p:sp>
        <p:nvSpPr>
          <p:cNvPr id="23554" name="Rectangle 2"/>
          <p:cNvSpPr>
            <a:spLocks noGrp="1" noChangeArrowheads="1"/>
          </p:cNvSpPr>
          <p:nvPr>
            <p:ph type="title"/>
          </p:nvPr>
        </p:nvSpPr>
        <p:spPr/>
        <p:txBody>
          <a:bodyPr/>
          <a:lstStyle/>
          <a:p>
            <a:pPr eaLnBrk="1" hangingPunct="1">
              <a:defRPr/>
            </a:pPr>
            <a:r>
              <a:rPr lang="en-US" dirty="0"/>
              <a:t>Weighting – </a:t>
            </a:r>
            <a:r>
              <a:rPr lang="en-US" dirty="0" smtClean="0"/>
              <a:t>34</a:t>
            </a:r>
            <a:r>
              <a:rPr lang="en-US" dirty="0"/>
              <a:t/>
            </a:r>
            <a:br>
              <a:rPr lang="en-US" dirty="0"/>
            </a:br>
            <a:r>
              <a:rPr lang="en-US" dirty="0"/>
              <a:t>1</a:t>
            </a:r>
            <a:r>
              <a:rPr lang="en-US" dirty="0" smtClean="0"/>
              <a:t>+L</a:t>
            </a:r>
          </a:p>
        </p:txBody>
      </p:sp>
      <p:sp>
        <p:nvSpPr>
          <p:cNvPr id="25604" name="Rectangle 3"/>
          <p:cNvSpPr>
            <a:spLocks noGrp="1" noChangeArrowheads="1"/>
          </p:cNvSpPr>
          <p:nvPr>
            <p:ph type="body" idx="1"/>
          </p:nvPr>
        </p:nvSpPr>
        <p:spPr>
          <a:xfrm>
            <a:off x="548640" y="1792605"/>
            <a:ext cx="9875520" cy="5431156"/>
          </a:xfrm>
        </p:spPr>
        <p:txBody>
          <a:bodyPr/>
          <a:lstStyle/>
          <a:p>
            <a:pPr eaLnBrk="1" hangingPunct="1"/>
            <a:r>
              <a:rPr lang="en-US" dirty="0" smtClean="0"/>
              <a:t>For the final weights in the 10</a:t>
            </a:r>
            <a:r>
              <a:rPr lang="en-US" baseline="30000" dirty="0" smtClean="0"/>
              <a:t>th</a:t>
            </a:r>
            <a:r>
              <a:rPr lang="en-US" dirty="0" smtClean="0"/>
              <a:t> grader sample,</a:t>
            </a:r>
          </a:p>
          <a:p>
            <a:pPr eaLnBrk="1" hangingPunct="1"/>
            <a:endParaRPr lang="en-US" dirty="0"/>
          </a:p>
          <a:p>
            <a:pPr eaLnBrk="1" hangingPunct="1"/>
            <a:endParaRPr lang="en-US" dirty="0" smtClean="0"/>
          </a:p>
          <a:p>
            <a:pPr eaLnBrk="1" hangingPunct="1"/>
            <a:endParaRPr lang="en-US" dirty="0"/>
          </a:p>
          <a:p>
            <a:pPr eaLnBrk="1" hangingPunct="1"/>
            <a:r>
              <a:rPr lang="en-US" dirty="0" smtClean="0"/>
              <a:t>The potential increase is due to the combination of weighting class size and the variation of the weights across classes</a:t>
            </a:r>
          </a:p>
          <a:p>
            <a:pPr eaLnBrk="1" hangingPunct="1"/>
            <a:r>
              <a:rPr lang="en-US" dirty="0" smtClean="0"/>
              <a:t>Trimming is used to reduce this variation</a:t>
            </a:r>
          </a:p>
          <a:p>
            <a:pPr eaLnBrk="1" hangingPunct="1"/>
            <a:endParaRPr lang="en-US" dirty="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graphicFrame>
        <p:nvGraphicFramePr>
          <p:cNvPr id="7" name="Object 35"/>
          <p:cNvGraphicFramePr>
            <a:graphicFrameLocks noChangeAspect="1"/>
          </p:cNvGraphicFramePr>
          <p:nvPr>
            <p:extLst>
              <p:ext uri="{D42A27DB-BD31-4B8C-83A1-F6EECF244321}">
                <p14:modId xmlns:p14="http://schemas.microsoft.com/office/powerpoint/2010/main" val="1576508872"/>
              </p:ext>
            </p:extLst>
          </p:nvPr>
        </p:nvGraphicFramePr>
        <p:xfrm>
          <a:off x="274321" y="3204211"/>
          <a:ext cx="10424161" cy="1733550"/>
        </p:xfrm>
        <a:graphic>
          <a:graphicData uri="http://schemas.openxmlformats.org/presentationml/2006/ole">
            <mc:AlternateContent xmlns:mc="http://schemas.openxmlformats.org/markup-compatibility/2006">
              <mc:Choice xmlns:v="urn:schemas-microsoft-com:vml" Requires="v">
                <p:oleObj spid="_x0000_s277629" name="Equation" r:id="rId4" imgW="3429000" imgH="571500" progId="Equation.DSMT4">
                  <p:embed/>
                </p:oleObj>
              </mc:Choice>
              <mc:Fallback>
                <p:oleObj name="Equation" r:id="rId4" imgW="3429000" imgH="571500" progId="Equation.DSMT4">
                  <p:embed/>
                  <p:pic>
                    <p:nvPicPr>
                      <p:cNvPr id="0" name=""/>
                      <p:cNvPicPr>
                        <a:picLocks noChangeAspect="1" noChangeArrowheads="1"/>
                      </p:cNvPicPr>
                      <p:nvPr/>
                    </p:nvPicPr>
                    <p:blipFill>
                      <a:blip r:embed="rId5"/>
                      <a:srcRect/>
                      <a:stretch>
                        <a:fillRect/>
                      </a:stretch>
                    </p:blipFill>
                    <p:spPr bwMode="auto">
                      <a:xfrm>
                        <a:off x="274321" y="3204211"/>
                        <a:ext cx="10424161"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11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293</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a:xfrm>
            <a:off x="548640" y="0"/>
            <a:ext cx="9875520" cy="1371600"/>
          </a:xfrm>
        </p:spPr>
        <p:txBody>
          <a:bodyPr/>
          <a:lstStyle/>
          <a:p>
            <a:pPr eaLnBrk="1" hangingPunct="1"/>
            <a:r>
              <a:rPr lang="en-US" dirty="0" smtClean="0">
                <a:ea typeface="ＭＳ Ｐゴシック" pitchFamily="34" charset="-128"/>
              </a:rPr>
              <a:t>Weighting - 35</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371601"/>
            <a:ext cx="9875520" cy="5436870"/>
          </a:xfrm>
        </p:spPr>
        <p:txBody>
          <a:bodyPr/>
          <a:lstStyle/>
          <a:p>
            <a:pPr eaLnBrk="1" hangingPunct="1"/>
            <a:r>
              <a:rPr lang="en-US" dirty="0" smtClean="0">
                <a:ea typeface="ＭＳ Ｐゴシック" pitchFamily="34" charset="-128"/>
              </a:rPr>
              <a:t>In complex samples, probabilities of selection  &amp; weights can vary by strata &amp; clusters</a:t>
            </a:r>
          </a:p>
          <a:p>
            <a:pPr lvl="1" eaLnBrk="1" hangingPunct="1"/>
            <a:r>
              <a:rPr lang="en-US" sz="3840" i="1" dirty="0">
                <a:ea typeface="ＭＳ Ｐゴシック" pitchFamily="34" charset="-128"/>
              </a:rPr>
              <a:t> h</a:t>
            </a:r>
            <a:r>
              <a:rPr lang="en-US" sz="3840" dirty="0">
                <a:ea typeface="ＭＳ Ｐゴシック" pitchFamily="34" charset="-128"/>
              </a:rPr>
              <a:t> denotes stratum</a:t>
            </a:r>
          </a:p>
          <a:p>
            <a:pPr lvl="1" eaLnBrk="1" hangingPunct="1"/>
            <a:r>
              <a:rPr lang="en-US" sz="3840" dirty="0">
                <a:ea typeface="ＭＳ Ｐゴシック" pitchFamily="34" charset="-128"/>
              </a:rPr>
              <a:t>     denotes cluster</a:t>
            </a:r>
          </a:p>
          <a:p>
            <a:pPr lvl="1" eaLnBrk="1" hangingPunct="1"/>
            <a:r>
              <a:rPr lang="en-US" sz="3840" dirty="0">
                <a:ea typeface="ＭＳ Ｐゴシック" pitchFamily="34" charset="-128"/>
              </a:rPr>
              <a:t>     denotes element within cluster</a:t>
            </a:r>
          </a:p>
          <a:p>
            <a:pPr lvl="1" eaLnBrk="1" hangingPunct="1"/>
            <a:r>
              <a:rPr lang="en-US" sz="3840" dirty="0">
                <a:ea typeface="ＭＳ Ｐゴシック" pitchFamily="34" charset="-128"/>
              </a:rPr>
              <a:t>                denotes probability of selecting element within cluster in a stratum</a:t>
            </a:r>
          </a:p>
          <a:p>
            <a:pPr eaLnBrk="1" hangingPunct="1"/>
            <a:r>
              <a:rPr lang="en-US" dirty="0" smtClean="0">
                <a:ea typeface="ＭＳ Ｐゴシック" pitchFamily="34" charset="-128"/>
              </a:rPr>
              <a:t>Compensatory weight: the inverse </a:t>
            </a:r>
          </a:p>
        </p:txBody>
      </p:sp>
      <p:graphicFrame>
        <p:nvGraphicFramePr>
          <p:cNvPr id="115717" name="Object 4"/>
          <p:cNvGraphicFramePr>
            <a:graphicFrameLocks noChangeAspect="1"/>
          </p:cNvGraphicFramePr>
          <p:nvPr>
            <p:extLst>
              <p:ext uri="{D42A27DB-BD31-4B8C-83A1-F6EECF244321}">
                <p14:modId xmlns:p14="http://schemas.microsoft.com/office/powerpoint/2010/main" val="3640826800"/>
              </p:ext>
            </p:extLst>
          </p:nvPr>
        </p:nvGraphicFramePr>
        <p:xfrm>
          <a:off x="1188721" y="6675120"/>
          <a:ext cx="2899410" cy="708660"/>
        </p:xfrm>
        <a:graphic>
          <a:graphicData uri="http://schemas.openxmlformats.org/presentationml/2006/ole">
            <mc:AlternateContent xmlns:mc="http://schemas.openxmlformats.org/markup-compatibility/2006">
              <mc:Choice xmlns:v="urn:schemas-microsoft-com:vml" Requires="v">
                <p:oleObj spid="_x0000_s580882" name="Equation" r:id="rId3" imgW="1143000" imgH="279400" progId="Equation.DSMT4">
                  <p:embed/>
                </p:oleObj>
              </mc:Choice>
              <mc:Fallback>
                <p:oleObj name="Equation" r:id="rId3" imgW="1143000" imgH="279400" progId="Equation.DSMT4">
                  <p:embed/>
                  <p:pic>
                    <p:nvPicPr>
                      <p:cNvPr id="0" name=""/>
                      <p:cNvPicPr>
                        <a:picLocks noChangeAspect="1" noChangeArrowheads="1"/>
                      </p:cNvPicPr>
                      <p:nvPr/>
                    </p:nvPicPr>
                    <p:blipFill>
                      <a:blip r:embed="rId4"/>
                      <a:srcRect/>
                      <a:stretch>
                        <a:fillRect/>
                      </a:stretch>
                    </p:blipFill>
                    <p:spPr bwMode="auto">
                      <a:xfrm>
                        <a:off x="1188721" y="6675120"/>
                        <a:ext cx="2899410" cy="70866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8" name="Object 5"/>
          <p:cNvGraphicFramePr>
            <a:graphicFrameLocks noChangeAspect="1"/>
          </p:cNvGraphicFramePr>
          <p:nvPr>
            <p:extLst>
              <p:ext uri="{D42A27DB-BD31-4B8C-83A1-F6EECF244321}">
                <p14:modId xmlns:p14="http://schemas.microsoft.com/office/powerpoint/2010/main" val="737712542"/>
              </p:ext>
            </p:extLst>
          </p:nvPr>
        </p:nvGraphicFramePr>
        <p:xfrm>
          <a:off x="1645921" y="4846321"/>
          <a:ext cx="1626870" cy="725804"/>
        </p:xfrm>
        <a:graphic>
          <a:graphicData uri="http://schemas.openxmlformats.org/presentationml/2006/ole">
            <mc:AlternateContent xmlns:mc="http://schemas.openxmlformats.org/markup-compatibility/2006">
              <mc:Choice xmlns:v="urn:schemas-microsoft-com:vml" Requires="v">
                <p:oleObj spid="_x0000_s580883"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1645921" y="4846321"/>
                        <a:ext cx="1626870" cy="72580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9" name="Object 6"/>
          <p:cNvGraphicFramePr>
            <a:graphicFrameLocks noChangeAspect="1"/>
          </p:cNvGraphicFramePr>
          <p:nvPr>
            <p:extLst>
              <p:ext uri="{D42A27DB-BD31-4B8C-83A1-F6EECF244321}">
                <p14:modId xmlns:p14="http://schemas.microsoft.com/office/powerpoint/2010/main" val="587050741"/>
              </p:ext>
            </p:extLst>
          </p:nvPr>
        </p:nvGraphicFramePr>
        <p:xfrm>
          <a:off x="1645920" y="3566160"/>
          <a:ext cx="457200" cy="419100"/>
        </p:xfrm>
        <a:graphic>
          <a:graphicData uri="http://schemas.openxmlformats.org/presentationml/2006/ole">
            <mc:AlternateContent xmlns:mc="http://schemas.openxmlformats.org/markup-compatibility/2006">
              <mc:Choice xmlns:v="urn:schemas-microsoft-com:vml" Requires="v">
                <p:oleObj spid="_x0000_s580884" name="Equation" r:id="rId7" imgW="152400" imgH="139700" progId="Equation.DSMT4">
                  <p:embed/>
                </p:oleObj>
              </mc:Choice>
              <mc:Fallback>
                <p:oleObj name="Equation" r:id="rId7" imgW="152400" imgH="139700" progId="Equation.DSMT4">
                  <p:embed/>
                  <p:pic>
                    <p:nvPicPr>
                      <p:cNvPr id="0" name=""/>
                      <p:cNvPicPr>
                        <a:picLocks noChangeAspect="1" noChangeArrowheads="1"/>
                      </p:cNvPicPr>
                      <p:nvPr/>
                    </p:nvPicPr>
                    <p:blipFill>
                      <a:blip r:embed="rId8"/>
                      <a:srcRect/>
                      <a:stretch>
                        <a:fillRect/>
                      </a:stretch>
                    </p:blipFill>
                    <p:spPr bwMode="auto">
                      <a:xfrm>
                        <a:off x="1645920" y="3566160"/>
                        <a:ext cx="457200" cy="419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20" name="Object 7"/>
          <p:cNvGraphicFramePr>
            <a:graphicFrameLocks noChangeAspect="1"/>
          </p:cNvGraphicFramePr>
          <p:nvPr>
            <p:extLst>
              <p:ext uri="{D42A27DB-BD31-4B8C-83A1-F6EECF244321}">
                <p14:modId xmlns:p14="http://schemas.microsoft.com/office/powerpoint/2010/main" val="1315055199"/>
              </p:ext>
            </p:extLst>
          </p:nvPr>
        </p:nvGraphicFramePr>
        <p:xfrm>
          <a:off x="1680210" y="4206240"/>
          <a:ext cx="379096" cy="550546"/>
        </p:xfrm>
        <a:graphic>
          <a:graphicData uri="http://schemas.openxmlformats.org/presentationml/2006/ole">
            <mc:AlternateContent xmlns:mc="http://schemas.openxmlformats.org/markup-compatibility/2006">
              <mc:Choice xmlns:v="urn:schemas-microsoft-com:vml" Requires="v">
                <p:oleObj spid="_x0000_s580885" name="Equation" r:id="rId9" imgW="139700" imgH="203200" progId="Equation.DSMT4">
                  <p:embed/>
                </p:oleObj>
              </mc:Choice>
              <mc:Fallback>
                <p:oleObj name="Equation" r:id="rId9" imgW="139700" imgH="203200" progId="Equation.DSMT4">
                  <p:embed/>
                  <p:pic>
                    <p:nvPicPr>
                      <p:cNvPr id="0" name=""/>
                      <p:cNvPicPr>
                        <a:picLocks noChangeAspect="1" noChangeArrowheads="1"/>
                      </p:cNvPicPr>
                      <p:nvPr/>
                    </p:nvPicPr>
                    <p:blipFill>
                      <a:blip r:embed="rId10"/>
                      <a:srcRect/>
                      <a:stretch>
                        <a:fillRect/>
                      </a:stretch>
                    </p:blipFill>
                    <p:spPr bwMode="auto">
                      <a:xfrm>
                        <a:off x="1680210" y="4206240"/>
                        <a:ext cx="379096" cy="55054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727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BFBFBF"/>
                </a:solidFill>
              </a:rPr>
              <a:t>Clusters</a:t>
            </a:r>
          </a:p>
          <a:p>
            <a:pPr lvl="2" eaLnBrk="1" hangingPunct="1"/>
            <a:r>
              <a:rPr lang="en-US" sz="2720" u="sng" dirty="0" smtClean="0">
                <a:solidFill>
                  <a:srgbClr val="BFBFBF"/>
                </a:solidFill>
              </a:rPr>
              <a:t>Nonlinear statistics</a:t>
            </a:r>
          </a:p>
          <a:p>
            <a:pPr lvl="2" eaLnBrk="1" hangingPunct="1"/>
            <a:r>
              <a:rPr lang="en-US" sz="2720" u="sng" dirty="0" smtClean="0">
                <a:solidFill>
                  <a:srgbClr val="BFBFBF"/>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294</a:t>
            </a:fld>
            <a:endParaRPr lang="en-US" sz="1680" dirty="0"/>
          </a:p>
        </p:txBody>
      </p:sp>
      <p:pic>
        <p:nvPicPr>
          <p:cNvPr id="6" name="Picture 5" descr="stratific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276600"/>
            <a:ext cx="3276600" cy="4889301"/>
          </a:xfrm>
          <a:prstGeom prst="rect">
            <a:avLst/>
          </a:prstGeom>
        </p:spPr>
      </p:pic>
    </p:spTree>
    <p:extLst>
      <p:ext uri="{BB962C8B-B14F-4D97-AF65-F5344CB8AC3E}">
        <p14:creationId xmlns:p14="http://schemas.microsoft.com/office/powerpoint/2010/main" val="39908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B27559F-E0B2-4A16-87AC-81A9188A1CDF}" type="slidenum">
              <a:rPr lang="en-US" sz="1680"/>
              <a:pPr eaLnBrk="1" hangingPunct="1"/>
              <a:t>295</a:t>
            </a:fld>
            <a:endParaRPr lang="en-US" sz="1680" dirty="0"/>
          </a:p>
        </p:txBody>
      </p:sp>
      <p:sp>
        <p:nvSpPr>
          <p:cNvPr id="4098" name="Rectangle 2"/>
          <p:cNvSpPr>
            <a:spLocks noGrp="1" noChangeArrowheads="1"/>
          </p:cNvSpPr>
          <p:nvPr>
            <p:ph type="title"/>
          </p:nvPr>
        </p:nvSpPr>
        <p:spPr/>
        <p:txBody>
          <a:bodyPr/>
          <a:lstStyle/>
          <a:p>
            <a:pPr eaLnBrk="1" hangingPunct="1">
              <a:defRPr/>
            </a:pPr>
            <a:r>
              <a:rPr lang="en-US" dirty="0" smtClean="0"/>
              <a:t>Stratification - 1</a:t>
            </a:r>
          </a:p>
        </p:txBody>
      </p:sp>
      <p:sp>
        <p:nvSpPr>
          <p:cNvPr id="4099" name="Rectangle 3"/>
          <p:cNvSpPr>
            <a:spLocks noGrp="1" noChangeArrowheads="1"/>
          </p:cNvSpPr>
          <p:nvPr>
            <p:ph type="body" idx="1"/>
          </p:nvPr>
        </p:nvSpPr>
        <p:spPr/>
        <p:txBody>
          <a:bodyPr/>
          <a:lstStyle/>
          <a:p>
            <a:pPr eaLnBrk="1" hangingPunct="1">
              <a:lnSpc>
                <a:spcPct val="90000"/>
              </a:lnSpc>
            </a:pPr>
            <a:r>
              <a:rPr lang="en-US" dirty="0" smtClean="0"/>
              <a:t>Procedure</a:t>
            </a:r>
          </a:p>
          <a:p>
            <a:pPr lvl="1" eaLnBrk="1" hangingPunct="1">
              <a:lnSpc>
                <a:spcPct val="90000"/>
              </a:lnSpc>
            </a:pPr>
            <a:r>
              <a:rPr lang="en-US" dirty="0" smtClean="0"/>
              <a:t>Form strata, and say they each have      elements</a:t>
            </a:r>
          </a:p>
          <a:p>
            <a:pPr lvl="1" eaLnBrk="1" hangingPunct="1">
              <a:lnSpc>
                <a:spcPct val="90000"/>
              </a:lnSpc>
            </a:pPr>
            <a:r>
              <a:rPr lang="en-US" dirty="0" smtClean="0"/>
              <a:t>Take independent selections of     within each</a:t>
            </a:r>
          </a:p>
          <a:p>
            <a:pPr lvl="1" eaLnBrk="1" hangingPunct="1">
              <a:lnSpc>
                <a:spcPct val="90000"/>
              </a:lnSpc>
            </a:pPr>
            <a:r>
              <a:rPr lang="en-US" dirty="0" smtClean="0"/>
              <a:t>Compute an estimate for stratum </a:t>
            </a:r>
            <a:r>
              <a:rPr lang="en-US" i="1" dirty="0" smtClean="0"/>
              <a:t>h,</a:t>
            </a:r>
          </a:p>
          <a:p>
            <a:pPr lvl="1" eaLnBrk="1" hangingPunct="1">
              <a:lnSpc>
                <a:spcPct val="90000"/>
              </a:lnSpc>
            </a:pPr>
            <a:r>
              <a:rPr lang="en-US" dirty="0" smtClean="0"/>
              <a:t>Compute an estimate that </a:t>
            </a:r>
            <a:r>
              <a:rPr lang="en-US" dirty="0" smtClean="0">
                <a:solidFill>
                  <a:srgbClr val="FFFF00"/>
                </a:solidFill>
              </a:rPr>
              <a:t>combines</a:t>
            </a:r>
            <a:r>
              <a:rPr lang="en-US" dirty="0" smtClean="0">
                <a:solidFill>
                  <a:srgbClr val="FF0000"/>
                </a:solidFill>
              </a:rPr>
              <a:t> </a:t>
            </a:r>
            <a:r>
              <a:rPr lang="en-US" dirty="0" smtClean="0"/>
              <a:t>the results across strata,</a:t>
            </a:r>
          </a:p>
          <a:p>
            <a:pPr lvl="2" eaLnBrk="1" hangingPunct="1">
              <a:lnSpc>
                <a:spcPct val="90000"/>
              </a:lnSpc>
            </a:pPr>
            <a:endParaRPr lang="en-US" dirty="0" smtClean="0"/>
          </a:p>
          <a:p>
            <a:pPr marL="1097280" lvl="2" indent="0" eaLnBrk="1" hangingPunct="1">
              <a:lnSpc>
                <a:spcPct val="90000"/>
              </a:lnSpc>
              <a:buNone/>
            </a:pPr>
            <a:endParaRPr lang="en-US" dirty="0"/>
          </a:p>
          <a:p>
            <a:pPr marL="1097280" lvl="2" indent="0" eaLnBrk="1" hangingPunct="1">
              <a:lnSpc>
                <a:spcPct val="90000"/>
              </a:lnSpc>
              <a:buNone/>
            </a:pPr>
            <a:endParaRPr lang="en-US" dirty="0" smtClean="0"/>
          </a:p>
          <a:p>
            <a:pPr marL="1097280" lvl="2" indent="0" eaLnBrk="1" hangingPunct="1">
              <a:lnSpc>
                <a:spcPct val="90000"/>
              </a:lnSpc>
              <a:buNone/>
            </a:pPr>
            <a:r>
              <a:rPr lang="en-US" dirty="0" smtClean="0"/>
              <a:t>where</a:t>
            </a:r>
          </a:p>
        </p:txBody>
      </p:sp>
      <p:graphicFrame>
        <p:nvGraphicFramePr>
          <p:cNvPr id="3077" name="Object 4"/>
          <p:cNvGraphicFramePr>
            <a:graphicFrameLocks noChangeAspect="1"/>
          </p:cNvGraphicFramePr>
          <p:nvPr>
            <p:extLst>
              <p:ext uri="{D42A27DB-BD31-4B8C-83A1-F6EECF244321}">
                <p14:modId xmlns:p14="http://schemas.microsoft.com/office/powerpoint/2010/main" val="2929311490"/>
              </p:ext>
            </p:extLst>
          </p:nvPr>
        </p:nvGraphicFramePr>
        <p:xfrm>
          <a:off x="7955280" y="3657600"/>
          <a:ext cx="512446" cy="657226"/>
        </p:xfrm>
        <a:graphic>
          <a:graphicData uri="http://schemas.openxmlformats.org/presentationml/2006/ole">
            <mc:AlternateContent xmlns:mc="http://schemas.openxmlformats.org/markup-compatibility/2006">
              <mc:Choice xmlns:v="urn:schemas-microsoft-com:vml" Requires="v">
                <p:oleObj spid="_x0000_s545144" name="Equation" r:id="rId4" imgW="177480" imgH="228600" progId="Equation.DSMT4">
                  <p:embed/>
                </p:oleObj>
              </mc:Choice>
              <mc:Fallback>
                <p:oleObj name="Equation" r:id="rId4" imgW="177480" imgH="228600" progId="Equation.DSMT4">
                  <p:embed/>
                  <p:pic>
                    <p:nvPicPr>
                      <p:cNvPr id="0" name=""/>
                      <p:cNvPicPr>
                        <a:picLocks noChangeAspect="1" noChangeArrowheads="1"/>
                      </p:cNvPicPr>
                      <p:nvPr/>
                    </p:nvPicPr>
                    <p:blipFill>
                      <a:blip r:embed="rId5"/>
                      <a:srcRect/>
                      <a:stretch>
                        <a:fillRect/>
                      </a:stretch>
                    </p:blipFill>
                    <p:spPr bwMode="auto">
                      <a:xfrm>
                        <a:off x="7955280" y="3657600"/>
                        <a:ext cx="512446" cy="657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5"/>
          <p:cNvGraphicFramePr>
            <a:graphicFrameLocks noChangeAspect="1"/>
          </p:cNvGraphicFramePr>
          <p:nvPr>
            <p:extLst>
              <p:ext uri="{D42A27DB-BD31-4B8C-83A1-F6EECF244321}">
                <p14:modId xmlns:p14="http://schemas.microsoft.com/office/powerpoint/2010/main" val="608963586"/>
              </p:ext>
            </p:extLst>
          </p:nvPr>
        </p:nvGraphicFramePr>
        <p:xfrm>
          <a:off x="1554480" y="5231131"/>
          <a:ext cx="2301240" cy="1261110"/>
        </p:xfrm>
        <a:graphic>
          <a:graphicData uri="http://schemas.openxmlformats.org/presentationml/2006/ole">
            <mc:AlternateContent xmlns:mc="http://schemas.openxmlformats.org/markup-compatibility/2006">
              <mc:Choice xmlns:v="urn:schemas-microsoft-com:vml" Requires="v">
                <p:oleObj spid="_x0000_s545145" name="Equation" r:id="rId6" imgW="787320" imgH="431640" progId="Equation.DSMT4">
                  <p:embed/>
                </p:oleObj>
              </mc:Choice>
              <mc:Fallback>
                <p:oleObj name="Equation" r:id="rId6" imgW="787320" imgH="431640" progId="Equation.DSMT4">
                  <p:embed/>
                  <p:pic>
                    <p:nvPicPr>
                      <p:cNvPr id="0" name=""/>
                      <p:cNvPicPr>
                        <a:picLocks noChangeAspect="1" noChangeArrowheads="1"/>
                      </p:cNvPicPr>
                      <p:nvPr/>
                    </p:nvPicPr>
                    <p:blipFill>
                      <a:blip r:embed="rId7"/>
                      <a:srcRect/>
                      <a:stretch>
                        <a:fillRect/>
                      </a:stretch>
                    </p:blipFill>
                    <p:spPr bwMode="auto">
                      <a:xfrm>
                        <a:off x="1554480" y="5231131"/>
                        <a:ext cx="2301240" cy="1261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6"/>
          <p:cNvGraphicFramePr>
            <a:graphicFrameLocks noChangeAspect="1"/>
          </p:cNvGraphicFramePr>
          <p:nvPr>
            <p:extLst>
              <p:ext uri="{D42A27DB-BD31-4B8C-83A1-F6EECF244321}">
                <p14:modId xmlns:p14="http://schemas.microsoft.com/office/powerpoint/2010/main" val="1267427086"/>
              </p:ext>
            </p:extLst>
          </p:nvPr>
        </p:nvGraphicFramePr>
        <p:xfrm>
          <a:off x="2926080" y="6675120"/>
          <a:ext cx="2004060" cy="611506"/>
        </p:xfrm>
        <a:graphic>
          <a:graphicData uri="http://schemas.openxmlformats.org/presentationml/2006/ole">
            <mc:AlternateContent xmlns:mc="http://schemas.openxmlformats.org/markup-compatibility/2006">
              <mc:Choice xmlns:v="urn:schemas-microsoft-com:vml" Requires="v">
                <p:oleObj spid="_x0000_s545146" name="Equation" r:id="rId8" imgW="749160" imgH="228600" progId="Equation.DSMT4">
                  <p:embed/>
                </p:oleObj>
              </mc:Choice>
              <mc:Fallback>
                <p:oleObj name="Equation" r:id="rId8" imgW="749160" imgH="228600" progId="Equation.DSMT4">
                  <p:embed/>
                  <p:pic>
                    <p:nvPicPr>
                      <p:cNvPr id="0" name=""/>
                      <p:cNvPicPr>
                        <a:picLocks noChangeAspect="1" noChangeArrowheads="1"/>
                      </p:cNvPicPr>
                      <p:nvPr/>
                    </p:nvPicPr>
                    <p:blipFill>
                      <a:blip r:embed="rId9"/>
                      <a:srcRect/>
                      <a:stretch>
                        <a:fillRect/>
                      </a:stretch>
                    </p:blipFill>
                    <p:spPr bwMode="auto">
                      <a:xfrm>
                        <a:off x="2926080" y="6675120"/>
                        <a:ext cx="2004060" cy="61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148221929"/>
              </p:ext>
            </p:extLst>
          </p:nvPr>
        </p:nvGraphicFramePr>
        <p:xfrm>
          <a:off x="7789546" y="2542032"/>
          <a:ext cx="622934" cy="657226"/>
        </p:xfrm>
        <a:graphic>
          <a:graphicData uri="http://schemas.openxmlformats.org/presentationml/2006/ole">
            <mc:AlternateContent xmlns:mc="http://schemas.openxmlformats.org/markup-compatibility/2006">
              <mc:Choice xmlns:v="urn:schemas-microsoft-com:vml" Requires="v">
                <p:oleObj spid="_x0000_s545147" name="Equation" r:id="rId10" imgW="215640" imgH="228600" progId="Equation.DSMT4">
                  <p:embed/>
                </p:oleObj>
              </mc:Choice>
              <mc:Fallback>
                <p:oleObj name="Equation" r:id="rId10" imgW="215640" imgH="228600" progId="Equation.DSMT4">
                  <p:embed/>
                  <p:pic>
                    <p:nvPicPr>
                      <p:cNvPr id="0" name=""/>
                      <p:cNvPicPr>
                        <a:picLocks noChangeAspect="1" noChangeArrowheads="1"/>
                      </p:cNvPicPr>
                      <p:nvPr/>
                    </p:nvPicPr>
                    <p:blipFill>
                      <a:blip r:embed="rId11"/>
                      <a:srcRect/>
                      <a:stretch>
                        <a:fillRect/>
                      </a:stretch>
                    </p:blipFill>
                    <p:spPr bwMode="auto">
                      <a:xfrm>
                        <a:off x="7789546" y="2542032"/>
                        <a:ext cx="622934" cy="65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790398"/>
              </p:ext>
            </p:extLst>
          </p:nvPr>
        </p:nvGraphicFramePr>
        <p:xfrm>
          <a:off x="7021831" y="3078480"/>
          <a:ext cx="476250" cy="657226"/>
        </p:xfrm>
        <a:graphic>
          <a:graphicData uri="http://schemas.openxmlformats.org/presentationml/2006/ole">
            <mc:AlternateContent xmlns:mc="http://schemas.openxmlformats.org/markup-compatibility/2006">
              <mc:Choice xmlns:v="urn:schemas-microsoft-com:vml" Requires="v">
                <p:oleObj spid="_x0000_s545148" name="Equation" r:id="rId12" imgW="164880" imgH="228600" progId="Equation.DSMT4">
                  <p:embed/>
                </p:oleObj>
              </mc:Choice>
              <mc:Fallback>
                <p:oleObj name="Equation" r:id="rId12" imgW="164880" imgH="228600" progId="Equation.DSMT4">
                  <p:embed/>
                  <p:pic>
                    <p:nvPicPr>
                      <p:cNvPr id="0" name=""/>
                      <p:cNvPicPr>
                        <a:picLocks noChangeAspect="1" noChangeArrowheads="1"/>
                      </p:cNvPicPr>
                      <p:nvPr/>
                    </p:nvPicPr>
                    <p:blipFill>
                      <a:blip r:embed="rId13"/>
                      <a:srcRect/>
                      <a:stretch>
                        <a:fillRect/>
                      </a:stretch>
                    </p:blipFill>
                    <p:spPr bwMode="auto">
                      <a:xfrm>
                        <a:off x="7021831" y="3078480"/>
                        <a:ext cx="476250" cy="65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31A56F1-7719-4D35-BF16-3E16B08AF066}" type="slidenum">
              <a:rPr lang="en-US" sz="1680"/>
              <a:pPr eaLnBrk="1" hangingPunct="1"/>
              <a:t>296</a:t>
            </a:fld>
            <a:endParaRPr lang="en-US" sz="1680" dirty="0"/>
          </a:p>
        </p:txBody>
      </p:sp>
      <p:sp>
        <p:nvSpPr>
          <p:cNvPr id="7170" name="Rectangle 2"/>
          <p:cNvSpPr>
            <a:spLocks noGrp="1" noChangeArrowheads="1"/>
          </p:cNvSpPr>
          <p:nvPr>
            <p:ph type="title"/>
          </p:nvPr>
        </p:nvSpPr>
        <p:spPr/>
        <p:txBody>
          <a:bodyPr/>
          <a:lstStyle/>
          <a:p>
            <a:pPr eaLnBrk="1" hangingPunct="1">
              <a:defRPr/>
            </a:pPr>
            <a:r>
              <a:rPr lang="en-US" dirty="0" smtClean="0"/>
              <a:t>Stratification -2</a:t>
            </a:r>
            <a:br>
              <a:rPr lang="en-US" dirty="0" smtClean="0"/>
            </a:br>
            <a:r>
              <a:rPr lang="en-US" dirty="0" smtClean="0"/>
              <a:t>Formation of strata</a:t>
            </a:r>
          </a:p>
        </p:txBody>
      </p:sp>
      <p:sp>
        <p:nvSpPr>
          <p:cNvPr id="7171" name="Rectangle 3"/>
          <p:cNvSpPr>
            <a:spLocks noGrp="1" noChangeArrowheads="1"/>
          </p:cNvSpPr>
          <p:nvPr>
            <p:ph type="body" idx="1"/>
          </p:nvPr>
        </p:nvSpPr>
        <p:spPr/>
        <p:txBody>
          <a:bodyPr/>
          <a:lstStyle/>
          <a:p>
            <a:pPr eaLnBrk="1" hangingPunct="1">
              <a:lnSpc>
                <a:spcPct val="90000"/>
              </a:lnSpc>
            </a:pPr>
            <a:r>
              <a:rPr lang="en-US" sz="3360" dirty="0"/>
              <a:t>Best advice is to make the strata internally homogeneous</a:t>
            </a:r>
          </a:p>
          <a:p>
            <a:pPr eaLnBrk="1" hangingPunct="1">
              <a:lnSpc>
                <a:spcPct val="90000"/>
              </a:lnSpc>
            </a:pPr>
            <a:r>
              <a:rPr lang="en-US" sz="3360" dirty="0">
                <a:solidFill>
                  <a:srgbClr val="FFFF00"/>
                </a:solidFill>
              </a:rPr>
              <a:t>OR</a:t>
            </a:r>
            <a:r>
              <a:rPr lang="en-US" sz="3360" dirty="0"/>
              <a:t> the strata should differ as much as possible from each other – have big differences among their means</a:t>
            </a:r>
          </a:p>
          <a:p>
            <a:pPr eaLnBrk="1" hangingPunct="1">
              <a:lnSpc>
                <a:spcPct val="90000"/>
              </a:lnSpc>
            </a:pPr>
            <a:r>
              <a:rPr lang="en-US" sz="3360" dirty="0">
                <a:solidFill>
                  <a:srgbClr val="FFFF00"/>
                </a:solidFill>
              </a:rPr>
              <a:t>Advantages</a:t>
            </a:r>
            <a:r>
              <a:rPr lang="en-US" sz="3360" dirty="0"/>
              <a:t>:</a:t>
            </a:r>
          </a:p>
          <a:p>
            <a:pPr lvl="1" eaLnBrk="1" hangingPunct="1">
              <a:lnSpc>
                <a:spcPct val="90000"/>
              </a:lnSpc>
            </a:pPr>
            <a:r>
              <a:rPr lang="en-US" sz="2880" dirty="0">
                <a:solidFill>
                  <a:srgbClr val="FFFF00"/>
                </a:solidFill>
              </a:rPr>
              <a:t>Gains in precision</a:t>
            </a:r>
          </a:p>
          <a:p>
            <a:pPr lvl="1" eaLnBrk="1" hangingPunct="1">
              <a:lnSpc>
                <a:spcPct val="90000"/>
              </a:lnSpc>
            </a:pPr>
            <a:r>
              <a:rPr lang="en-US" sz="2880" dirty="0"/>
              <a:t>Administrative convenience</a:t>
            </a:r>
          </a:p>
          <a:p>
            <a:pPr lvl="1" eaLnBrk="1" hangingPunct="1">
              <a:lnSpc>
                <a:spcPct val="90000"/>
              </a:lnSpc>
            </a:pPr>
            <a:r>
              <a:rPr lang="en-US" sz="2880" dirty="0"/>
              <a:t>Guaranteed representation of important domains</a:t>
            </a:r>
          </a:p>
          <a:p>
            <a:pPr lvl="1" eaLnBrk="1" hangingPunct="1">
              <a:lnSpc>
                <a:spcPct val="90000"/>
              </a:lnSpc>
            </a:pPr>
            <a:r>
              <a:rPr lang="en-US" sz="2880" dirty="0"/>
              <a:t>Acceptability/</a:t>
            </a:r>
            <a:r>
              <a:rPr lang="en-US" sz="2880" dirty="0">
                <a:solidFill>
                  <a:srgbClr val="FFFF00"/>
                </a:solidFill>
              </a:rPr>
              <a:t>credibility</a:t>
            </a:r>
          </a:p>
          <a:p>
            <a:pPr lvl="1" eaLnBrk="1" hangingPunct="1">
              <a:lnSpc>
                <a:spcPct val="90000"/>
              </a:lnSpc>
            </a:pPr>
            <a:r>
              <a:rPr lang="en-US" sz="2880" dirty="0"/>
              <a:t>Flexibility</a:t>
            </a:r>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0149543-6659-47B8-96D5-400F070748F5}" type="slidenum">
              <a:rPr lang="en-US" sz="1680"/>
              <a:pPr eaLnBrk="1" hangingPunct="1"/>
              <a:t>297</a:t>
            </a:fld>
            <a:endParaRPr lang="en-US" sz="1680" dirty="0"/>
          </a:p>
        </p:txBody>
      </p:sp>
      <p:sp>
        <p:nvSpPr>
          <p:cNvPr id="9218" name="Rectangle 2"/>
          <p:cNvSpPr>
            <a:spLocks noGrp="1" noChangeArrowheads="1"/>
          </p:cNvSpPr>
          <p:nvPr>
            <p:ph type="title"/>
          </p:nvPr>
        </p:nvSpPr>
        <p:spPr>
          <a:xfrm>
            <a:off x="822960" y="91440"/>
            <a:ext cx="9326880" cy="1371600"/>
          </a:xfrm>
        </p:spPr>
        <p:txBody>
          <a:bodyPr/>
          <a:lstStyle/>
          <a:p>
            <a:pPr eaLnBrk="1" hangingPunct="1">
              <a:defRPr/>
            </a:pPr>
            <a:r>
              <a:rPr lang="en-US" dirty="0" smtClean="0"/>
              <a:t>Stratification – 3</a:t>
            </a:r>
            <a:br>
              <a:rPr lang="en-US" dirty="0" smtClean="0"/>
            </a:br>
            <a:r>
              <a:rPr lang="en-US" dirty="0" smtClean="0"/>
              <a:t>An example</a:t>
            </a:r>
          </a:p>
        </p:txBody>
      </p:sp>
      <p:graphicFrame>
        <p:nvGraphicFramePr>
          <p:cNvPr id="9267" name="Group 51"/>
          <p:cNvGraphicFramePr>
            <a:graphicFrameLocks noGrp="1"/>
          </p:cNvGraphicFramePr>
          <p:nvPr>
            <p:ph type="tbl" idx="1"/>
            <p:extLst>
              <p:ext uri="{D42A27DB-BD31-4B8C-83A1-F6EECF244321}">
                <p14:modId xmlns:p14="http://schemas.microsoft.com/office/powerpoint/2010/main" val="1662718952"/>
              </p:ext>
            </p:extLst>
          </p:nvPr>
        </p:nvGraphicFramePr>
        <p:xfrm>
          <a:off x="365760" y="1737360"/>
          <a:ext cx="9966960" cy="5934511"/>
        </p:xfrm>
        <a:graphic>
          <a:graphicData uri="http://schemas.openxmlformats.org/drawingml/2006/table">
            <a:tbl>
              <a:tblPr/>
              <a:tblGrid>
                <a:gridCol w="2743200"/>
                <a:gridCol w="3017520"/>
                <a:gridCol w="4206240"/>
              </a:tblGrid>
              <a:tr h="10973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Population</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Stratum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FRPL</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Stratum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No FRPL</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60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Size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            </a:t>
                      </a:r>
                      <a:r>
                        <a:rPr kumimoji="0" lang="en-US" sz="2900" b="1" i="1" u="none" strike="noStrike" cap="none" normalizeH="0" baseline="0" dirty="0" smtClean="0">
                          <a:ln>
                            <a:noFill/>
                          </a:ln>
                          <a:solidFill>
                            <a:srgbClr val="0000FF"/>
                          </a:solidFill>
                          <a:effectLst/>
                          <a:latin typeface="Times New Roman" pitchFamily="18" charset="0"/>
                        </a:rPr>
                        <a:t>N</a:t>
                      </a:r>
                      <a:r>
                        <a:rPr kumimoji="0" lang="en-US" sz="2900" b="0" i="0" u="none" strike="noStrike" cap="none" normalizeH="0" baseline="0" dirty="0" smtClean="0">
                          <a:ln>
                            <a:noFill/>
                          </a:ln>
                          <a:solidFill>
                            <a:srgbClr val="0000FF"/>
                          </a:solidFill>
                          <a:effectLst/>
                          <a:latin typeface="Times New Roman" pitchFamily="18" charset="0"/>
                        </a:rPr>
                        <a:t>             </a:t>
                      </a:r>
                      <a:endParaRPr kumimoji="0" lang="en-US" sz="29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      4,000,000</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800,000</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3,200,000</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160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Variance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         360</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400</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225</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160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Mean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          75</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55</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80</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6170" name="Object 33"/>
          <p:cNvGraphicFramePr>
            <a:graphicFrameLocks noChangeAspect="1"/>
          </p:cNvGraphicFramePr>
          <p:nvPr>
            <p:extLst>
              <p:ext uri="{D42A27DB-BD31-4B8C-83A1-F6EECF244321}">
                <p14:modId xmlns:p14="http://schemas.microsoft.com/office/powerpoint/2010/main" val="4072704902"/>
              </p:ext>
            </p:extLst>
          </p:nvPr>
        </p:nvGraphicFramePr>
        <p:xfrm>
          <a:off x="4389120" y="3345180"/>
          <a:ext cx="496118" cy="586740"/>
        </p:xfrm>
        <a:graphic>
          <a:graphicData uri="http://schemas.openxmlformats.org/presentationml/2006/ole">
            <mc:AlternateContent xmlns:mc="http://schemas.openxmlformats.org/markup-compatibility/2006">
              <mc:Choice xmlns:v="urn:schemas-microsoft-com:vml" Requires="v">
                <p:oleObj spid="_x0000_s550480" name="Equation" r:id="rId4" imgW="203200" imgH="241300" progId="Equation.DSMT4">
                  <p:embed/>
                </p:oleObj>
              </mc:Choice>
              <mc:Fallback>
                <p:oleObj name="Equation" r:id="rId4" imgW="203200" imgH="241300" progId="Equation.DSMT4">
                  <p:embed/>
                  <p:pic>
                    <p:nvPicPr>
                      <p:cNvPr id="0" name=""/>
                      <p:cNvPicPr>
                        <a:picLocks noChangeAspect="1" noChangeArrowheads="1"/>
                      </p:cNvPicPr>
                      <p:nvPr/>
                    </p:nvPicPr>
                    <p:blipFill>
                      <a:blip r:embed="rId5"/>
                      <a:srcRect/>
                      <a:stretch>
                        <a:fillRect/>
                      </a:stretch>
                    </p:blipFill>
                    <p:spPr bwMode="auto">
                      <a:xfrm>
                        <a:off x="4389120" y="3345180"/>
                        <a:ext cx="496118" cy="586740"/>
                      </a:xfrm>
                      <a:prstGeom prst="rect">
                        <a:avLst/>
                      </a:prstGeom>
                      <a:noFill/>
                      <a:extLst/>
                    </p:spPr>
                  </p:pic>
                </p:oleObj>
              </mc:Fallback>
            </mc:AlternateContent>
          </a:graphicData>
        </a:graphic>
      </p:graphicFrame>
      <p:graphicFrame>
        <p:nvGraphicFramePr>
          <p:cNvPr id="6171" name="Object 34"/>
          <p:cNvGraphicFramePr>
            <a:graphicFrameLocks noChangeAspect="1"/>
          </p:cNvGraphicFramePr>
          <p:nvPr>
            <p:extLst>
              <p:ext uri="{D42A27DB-BD31-4B8C-83A1-F6EECF244321}">
                <p14:modId xmlns:p14="http://schemas.microsoft.com/office/powerpoint/2010/main" val="3516011220"/>
              </p:ext>
            </p:extLst>
          </p:nvPr>
        </p:nvGraphicFramePr>
        <p:xfrm>
          <a:off x="8046720" y="3421248"/>
          <a:ext cx="457200" cy="510673"/>
        </p:xfrm>
        <a:graphic>
          <a:graphicData uri="http://schemas.openxmlformats.org/presentationml/2006/ole">
            <mc:AlternateContent xmlns:mc="http://schemas.openxmlformats.org/markup-compatibility/2006">
              <mc:Choice xmlns:v="urn:schemas-microsoft-com:vml" Requires="v">
                <p:oleObj spid="_x0000_s550481" name="Equation" r:id="rId6" imgW="215900" imgH="241300" progId="Equation.DSMT4">
                  <p:embed/>
                </p:oleObj>
              </mc:Choice>
              <mc:Fallback>
                <p:oleObj name="Equation" r:id="rId6" imgW="215900" imgH="241300" progId="Equation.DSMT4">
                  <p:embed/>
                  <p:pic>
                    <p:nvPicPr>
                      <p:cNvPr id="0" name=""/>
                      <p:cNvPicPr>
                        <a:picLocks noChangeAspect="1" noChangeArrowheads="1"/>
                      </p:cNvPicPr>
                      <p:nvPr/>
                    </p:nvPicPr>
                    <p:blipFill>
                      <a:blip r:embed="rId7"/>
                      <a:srcRect/>
                      <a:stretch>
                        <a:fillRect/>
                      </a:stretch>
                    </p:blipFill>
                    <p:spPr bwMode="auto">
                      <a:xfrm>
                        <a:off x="8046720" y="3421248"/>
                        <a:ext cx="457200" cy="510673"/>
                      </a:xfrm>
                      <a:prstGeom prst="rect">
                        <a:avLst/>
                      </a:prstGeom>
                      <a:noFill/>
                      <a:extLst/>
                    </p:spPr>
                  </p:pic>
                </p:oleObj>
              </mc:Fallback>
            </mc:AlternateContent>
          </a:graphicData>
        </a:graphic>
      </p:graphicFrame>
      <p:graphicFrame>
        <p:nvGraphicFramePr>
          <p:cNvPr id="6172" name="Object 35"/>
          <p:cNvGraphicFramePr>
            <a:graphicFrameLocks noChangeAspect="1"/>
          </p:cNvGraphicFramePr>
          <p:nvPr>
            <p:extLst>
              <p:ext uri="{D42A27DB-BD31-4B8C-83A1-F6EECF244321}">
                <p14:modId xmlns:p14="http://schemas.microsoft.com/office/powerpoint/2010/main" val="4170999036"/>
              </p:ext>
            </p:extLst>
          </p:nvPr>
        </p:nvGraphicFramePr>
        <p:xfrm>
          <a:off x="4389120" y="4969250"/>
          <a:ext cx="457200" cy="608591"/>
        </p:xfrm>
        <a:graphic>
          <a:graphicData uri="http://schemas.openxmlformats.org/presentationml/2006/ole">
            <mc:AlternateContent xmlns:mc="http://schemas.openxmlformats.org/markup-compatibility/2006">
              <mc:Choice xmlns:v="urn:schemas-microsoft-com:vml" Requires="v">
                <p:oleObj spid="_x0000_s550482" name="Equation" r:id="rId8" imgW="190500" imgH="254000" progId="Equation.DSMT4">
                  <p:embed/>
                </p:oleObj>
              </mc:Choice>
              <mc:Fallback>
                <p:oleObj name="Equation" r:id="rId8" imgW="190500" imgH="254000" progId="Equation.DSMT4">
                  <p:embed/>
                  <p:pic>
                    <p:nvPicPr>
                      <p:cNvPr id="0" name=""/>
                      <p:cNvPicPr>
                        <a:picLocks noChangeAspect="1" noChangeArrowheads="1"/>
                      </p:cNvPicPr>
                      <p:nvPr/>
                    </p:nvPicPr>
                    <p:blipFill>
                      <a:blip r:embed="rId9"/>
                      <a:srcRect/>
                      <a:stretch>
                        <a:fillRect/>
                      </a:stretch>
                    </p:blipFill>
                    <p:spPr bwMode="auto">
                      <a:xfrm>
                        <a:off x="4389120" y="4969250"/>
                        <a:ext cx="457200" cy="608591"/>
                      </a:xfrm>
                      <a:prstGeom prst="rect">
                        <a:avLst/>
                      </a:prstGeom>
                      <a:noFill/>
                      <a:extLst/>
                    </p:spPr>
                  </p:pic>
                </p:oleObj>
              </mc:Fallback>
            </mc:AlternateContent>
          </a:graphicData>
        </a:graphic>
      </p:graphicFrame>
      <p:graphicFrame>
        <p:nvGraphicFramePr>
          <p:cNvPr id="6173" name="Object 36"/>
          <p:cNvGraphicFramePr>
            <a:graphicFrameLocks noChangeAspect="1"/>
          </p:cNvGraphicFramePr>
          <p:nvPr>
            <p:extLst>
              <p:ext uri="{D42A27DB-BD31-4B8C-83A1-F6EECF244321}">
                <p14:modId xmlns:p14="http://schemas.microsoft.com/office/powerpoint/2010/main" val="2252427231"/>
              </p:ext>
            </p:extLst>
          </p:nvPr>
        </p:nvGraphicFramePr>
        <p:xfrm>
          <a:off x="8064230" y="4991100"/>
          <a:ext cx="439691" cy="586740"/>
        </p:xfrm>
        <a:graphic>
          <a:graphicData uri="http://schemas.openxmlformats.org/presentationml/2006/ole">
            <mc:AlternateContent xmlns:mc="http://schemas.openxmlformats.org/markup-compatibility/2006">
              <mc:Choice xmlns:v="urn:schemas-microsoft-com:vml" Requires="v">
                <p:oleObj spid="_x0000_s550483" name="Equation" r:id="rId10" imgW="190500" imgH="254000" progId="Equation.DSMT4">
                  <p:embed/>
                </p:oleObj>
              </mc:Choice>
              <mc:Fallback>
                <p:oleObj name="Equation" r:id="rId10" imgW="190500" imgH="254000" progId="Equation.DSMT4">
                  <p:embed/>
                  <p:pic>
                    <p:nvPicPr>
                      <p:cNvPr id="0" name=""/>
                      <p:cNvPicPr>
                        <a:picLocks noChangeAspect="1" noChangeArrowheads="1"/>
                      </p:cNvPicPr>
                      <p:nvPr/>
                    </p:nvPicPr>
                    <p:blipFill>
                      <a:blip r:embed="rId11"/>
                      <a:srcRect/>
                      <a:stretch>
                        <a:fillRect/>
                      </a:stretch>
                    </p:blipFill>
                    <p:spPr bwMode="auto">
                      <a:xfrm>
                        <a:off x="8064230" y="4991100"/>
                        <a:ext cx="439691" cy="586740"/>
                      </a:xfrm>
                      <a:prstGeom prst="rect">
                        <a:avLst/>
                      </a:prstGeom>
                      <a:noFill/>
                      <a:extLst/>
                    </p:spPr>
                  </p:pic>
                </p:oleObj>
              </mc:Fallback>
            </mc:AlternateContent>
          </a:graphicData>
        </a:graphic>
      </p:graphicFrame>
      <p:graphicFrame>
        <p:nvGraphicFramePr>
          <p:cNvPr id="6174" name="Object 37"/>
          <p:cNvGraphicFramePr>
            <a:graphicFrameLocks noChangeAspect="1"/>
          </p:cNvGraphicFramePr>
          <p:nvPr>
            <p:extLst>
              <p:ext uri="{D42A27DB-BD31-4B8C-83A1-F6EECF244321}">
                <p14:modId xmlns:p14="http://schemas.microsoft.com/office/powerpoint/2010/main" val="3960890197"/>
              </p:ext>
            </p:extLst>
          </p:nvPr>
        </p:nvGraphicFramePr>
        <p:xfrm>
          <a:off x="1463040" y="6673982"/>
          <a:ext cx="365760" cy="458338"/>
        </p:xfrm>
        <a:graphic>
          <a:graphicData uri="http://schemas.openxmlformats.org/presentationml/2006/ole">
            <mc:AlternateContent xmlns:mc="http://schemas.openxmlformats.org/markup-compatibility/2006">
              <mc:Choice xmlns:v="urn:schemas-microsoft-com:vml" Requires="v">
                <p:oleObj spid="_x0000_s550484" name="Equation" r:id="rId12" imgW="152400" imgH="190500" progId="Equation.DSMT4">
                  <p:embed/>
                </p:oleObj>
              </mc:Choice>
              <mc:Fallback>
                <p:oleObj name="Equation" r:id="rId12" imgW="152400" imgH="190500" progId="Equation.DSMT4">
                  <p:embed/>
                  <p:pic>
                    <p:nvPicPr>
                      <p:cNvPr id="0" name=""/>
                      <p:cNvPicPr>
                        <a:picLocks noChangeAspect="1" noChangeArrowheads="1"/>
                      </p:cNvPicPr>
                      <p:nvPr/>
                    </p:nvPicPr>
                    <p:blipFill>
                      <a:blip r:embed="rId13"/>
                      <a:srcRect/>
                      <a:stretch>
                        <a:fillRect/>
                      </a:stretch>
                    </p:blipFill>
                    <p:spPr bwMode="auto">
                      <a:xfrm>
                        <a:off x="1463040" y="6673982"/>
                        <a:ext cx="365760" cy="458338"/>
                      </a:xfrm>
                      <a:prstGeom prst="rect">
                        <a:avLst/>
                      </a:prstGeom>
                      <a:noFill/>
                      <a:extLst/>
                    </p:spPr>
                  </p:pic>
                </p:oleObj>
              </mc:Fallback>
            </mc:AlternateContent>
          </a:graphicData>
        </a:graphic>
      </p:graphicFrame>
      <p:graphicFrame>
        <p:nvGraphicFramePr>
          <p:cNvPr id="6175" name="Object 38"/>
          <p:cNvGraphicFramePr>
            <a:graphicFrameLocks noChangeAspect="1"/>
          </p:cNvGraphicFramePr>
          <p:nvPr>
            <p:extLst>
              <p:ext uri="{D42A27DB-BD31-4B8C-83A1-F6EECF244321}">
                <p14:modId xmlns:p14="http://schemas.microsoft.com/office/powerpoint/2010/main" val="3156787061"/>
              </p:ext>
            </p:extLst>
          </p:nvPr>
        </p:nvGraphicFramePr>
        <p:xfrm>
          <a:off x="4514611" y="6697980"/>
          <a:ext cx="331710" cy="525780"/>
        </p:xfrm>
        <a:graphic>
          <a:graphicData uri="http://schemas.openxmlformats.org/presentationml/2006/ole">
            <mc:AlternateContent xmlns:mc="http://schemas.openxmlformats.org/markup-compatibility/2006">
              <mc:Choice xmlns:v="urn:schemas-microsoft-com:vml" Requires="v">
                <p:oleObj spid="_x0000_s550485" name="Equation" r:id="rId14" imgW="152400" imgH="241300" progId="Equation.DSMT4">
                  <p:embed/>
                </p:oleObj>
              </mc:Choice>
              <mc:Fallback>
                <p:oleObj name="Equation" r:id="rId14" imgW="152400" imgH="241300" progId="Equation.DSMT4">
                  <p:embed/>
                  <p:pic>
                    <p:nvPicPr>
                      <p:cNvPr id="0" name=""/>
                      <p:cNvPicPr>
                        <a:picLocks noChangeAspect="1" noChangeArrowheads="1"/>
                      </p:cNvPicPr>
                      <p:nvPr/>
                    </p:nvPicPr>
                    <p:blipFill>
                      <a:blip r:embed="rId15"/>
                      <a:srcRect/>
                      <a:stretch>
                        <a:fillRect/>
                      </a:stretch>
                    </p:blipFill>
                    <p:spPr bwMode="auto">
                      <a:xfrm>
                        <a:off x="4514611" y="6697980"/>
                        <a:ext cx="331710" cy="525780"/>
                      </a:xfrm>
                      <a:prstGeom prst="rect">
                        <a:avLst/>
                      </a:prstGeom>
                      <a:noFill/>
                      <a:extLst/>
                    </p:spPr>
                  </p:pic>
                </p:oleObj>
              </mc:Fallback>
            </mc:AlternateContent>
          </a:graphicData>
        </a:graphic>
      </p:graphicFrame>
      <p:graphicFrame>
        <p:nvGraphicFramePr>
          <p:cNvPr id="6176" name="Object 39"/>
          <p:cNvGraphicFramePr>
            <a:graphicFrameLocks noChangeAspect="1"/>
          </p:cNvGraphicFramePr>
          <p:nvPr>
            <p:extLst>
              <p:ext uri="{D42A27DB-BD31-4B8C-83A1-F6EECF244321}">
                <p14:modId xmlns:p14="http://schemas.microsoft.com/office/powerpoint/2010/main" val="3060047008"/>
              </p:ext>
            </p:extLst>
          </p:nvPr>
        </p:nvGraphicFramePr>
        <p:xfrm>
          <a:off x="8046720" y="6688435"/>
          <a:ext cx="365760" cy="535325"/>
        </p:xfrm>
        <a:graphic>
          <a:graphicData uri="http://schemas.openxmlformats.org/presentationml/2006/ole">
            <mc:AlternateContent xmlns:mc="http://schemas.openxmlformats.org/markup-compatibility/2006">
              <mc:Choice xmlns:v="urn:schemas-microsoft-com:vml" Requires="v">
                <p:oleObj spid="_x0000_s550486" name="Equation" r:id="rId16" imgW="165100" imgH="241300" progId="Equation.DSMT4">
                  <p:embed/>
                </p:oleObj>
              </mc:Choice>
              <mc:Fallback>
                <p:oleObj name="Equation" r:id="rId16" imgW="165100" imgH="241300" progId="Equation.DSMT4">
                  <p:embed/>
                  <p:pic>
                    <p:nvPicPr>
                      <p:cNvPr id="0" name=""/>
                      <p:cNvPicPr>
                        <a:picLocks noChangeAspect="1" noChangeArrowheads="1"/>
                      </p:cNvPicPr>
                      <p:nvPr/>
                    </p:nvPicPr>
                    <p:blipFill>
                      <a:blip r:embed="rId17"/>
                      <a:srcRect/>
                      <a:stretch>
                        <a:fillRect/>
                      </a:stretch>
                    </p:blipFill>
                    <p:spPr bwMode="auto">
                      <a:xfrm>
                        <a:off x="8046720" y="6688435"/>
                        <a:ext cx="365760" cy="535325"/>
                      </a:xfrm>
                      <a:prstGeom prst="rect">
                        <a:avLst/>
                      </a:prstGeom>
                      <a:noFill/>
                      <a:extLst/>
                    </p:spPr>
                  </p:pic>
                </p:oleObj>
              </mc:Fallback>
            </mc:AlternateContent>
          </a:graphicData>
        </a:graphic>
      </p:graphicFrame>
      <p:graphicFrame>
        <p:nvGraphicFramePr>
          <p:cNvPr id="6177" name="Object 41"/>
          <p:cNvGraphicFramePr>
            <a:graphicFrameLocks noChangeAspect="1"/>
          </p:cNvGraphicFramePr>
          <p:nvPr>
            <p:extLst>
              <p:ext uri="{D42A27DB-BD31-4B8C-83A1-F6EECF244321}">
                <p14:modId xmlns:p14="http://schemas.microsoft.com/office/powerpoint/2010/main" val="2418593088"/>
              </p:ext>
            </p:extLst>
          </p:nvPr>
        </p:nvGraphicFramePr>
        <p:xfrm>
          <a:off x="1463040" y="5120642"/>
          <a:ext cx="428801" cy="457199"/>
        </p:xfrm>
        <a:graphic>
          <a:graphicData uri="http://schemas.openxmlformats.org/presentationml/2006/ole">
            <mc:AlternateContent xmlns:mc="http://schemas.openxmlformats.org/markup-compatibility/2006">
              <mc:Choice xmlns:v="urn:schemas-microsoft-com:vml" Requires="v">
                <p:oleObj spid="_x0000_s550487" name="Equation" r:id="rId18" imgW="190500" imgH="203200" progId="Equation.DSMT4">
                  <p:embed/>
                </p:oleObj>
              </mc:Choice>
              <mc:Fallback>
                <p:oleObj name="Equation" r:id="rId18" imgW="190500" imgH="203200" progId="Equation.DSMT4">
                  <p:embed/>
                  <p:pic>
                    <p:nvPicPr>
                      <p:cNvPr id="0" name=""/>
                      <p:cNvPicPr>
                        <a:picLocks noChangeAspect="1" noChangeArrowheads="1"/>
                      </p:cNvPicPr>
                      <p:nvPr/>
                    </p:nvPicPr>
                    <p:blipFill>
                      <a:blip r:embed="rId19"/>
                      <a:srcRect/>
                      <a:stretch>
                        <a:fillRect/>
                      </a:stretch>
                    </p:blipFill>
                    <p:spPr bwMode="auto">
                      <a:xfrm>
                        <a:off x="1463040" y="5120642"/>
                        <a:ext cx="428801" cy="457199"/>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BC760223-157A-46CF-90C7-2BD3B11EAE9B}" type="slidenum">
              <a:rPr lang="en-US" altLang="en-US">
                <a:latin typeface="Garamond" pitchFamily="18" charset="0"/>
              </a:rPr>
              <a:pPr eaLnBrk="1" hangingPunct="1"/>
              <a:t>298</a:t>
            </a:fld>
            <a:endParaRPr lang="en-US" altLang="en-US" dirty="0">
              <a:latin typeface="Garamond" pitchFamily="18" charset="0"/>
            </a:endParaRPr>
          </a:p>
        </p:txBody>
      </p:sp>
      <p:pic>
        <p:nvPicPr>
          <p:cNvPr id="5" name="Picture 4" descr="sdh-nchs-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09" y="115864"/>
            <a:ext cx="10615711" cy="8022296"/>
          </a:xfrm>
          <a:prstGeom prst="rect">
            <a:avLst/>
          </a:prstGeom>
        </p:spPr>
      </p:pic>
    </p:spTree>
    <p:extLst>
      <p:ext uri="{BB962C8B-B14F-4D97-AF65-F5344CB8AC3E}">
        <p14:creationId xmlns:p14="http://schemas.microsoft.com/office/powerpoint/2010/main" val="277992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7505EAC1-D344-42BB-8ABD-75BD303CF270}" type="slidenum">
              <a:rPr lang="en-US" altLang="en-US">
                <a:latin typeface="Garamond" pitchFamily="18" charset="0"/>
              </a:rPr>
              <a:pPr eaLnBrk="1" hangingPunct="1"/>
              <a:t>299</a:t>
            </a:fld>
            <a:endParaRPr lang="en-US" altLang="en-US" dirty="0">
              <a:latin typeface="Garamond" pitchFamily="18" charset="0"/>
            </a:endParaRPr>
          </a:p>
        </p:txBody>
      </p:sp>
      <p:sp>
        <p:nvSpPr>
          <p:cNvPr id="16387" name="Rectangle 2"/>
          <p:cNvSpPr>
            <a:spLocks noGrp="1" noChangeArrowheads="1"/>
          </p:cNvSpPr>
          <p:nvPr>
            <p:ph type="title"/>
          </p:nvPr>
        </p:nvSpPr>
        <p:spPr/>
        <p:txBody>
          <a:bodyPr/>
          <a:lstStyle/>
          <a:p>
            <a:pPr eaLnBrk="1" hangingPunct="1"/>
            <a:r>
              <a:rPr lang="en-US" dirty="0"/>
              <a:t>Stratification </a:t>
            </a:r>
            <a:r>
              <a:rPr lang="en-US" dirty="0" smtClean="0"/>
              <a:t>– 4</a:t>
            </a:r>
            <a:endParaRPr lang="en-US" b="1" u="sng" dirty="0" smtClean="0"/>
          </a:p>
        </p:txBody>
      </p:sp>
      <p:sp>
        <p:nvSpPr>
          <p:cNvPr id="16388" name="Rectangle 3"/>
          <p:cNvSpPr>
            <a:spLocks noGrp="1" noChangeArrowheads="1"/>
          </p:cNvSpPr>
          <p:nvPr>
            <p:ph type="body" idx="1"/>
          </p:nvPr>
        </p:nvSpPr>
        <p:spPr>
          <a:xfrm>
            <a:off x="548640" y="1512571"/>
            <a:ext cx="9875520" cy="5619750"/>
          </a:xfrm>
        </p:spPr>
        <p:txBody>
          <a:bodyPr/>
          <a:lstStyle/>
          <a:p>
            <a:pPr eaLnBrk="1" hangingPunct="1"/>
            <a:r>
              <a:rPr lang="en-US" dirty="0" smtClean="0"/>
              <a:t>At population level,</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At the sample level, </a:t>
            </a:r>
          </a:p>
        </p:txBody>
      </p:sp>
      <p:graphicFrame>
        <p:nvGraphicFramePr>
          <p:cNvPr id="16389" name="Object 7"/>
          <p:cNvGraphicFramePr>
            <a:graphicFrameLocks noChangeAspect="1"/>
          </p:cNvGraphicFramePr>
          <p:nvPr>
            <p:extLst>
              <p:ext uri="{D42A27DB-BD31-4B8C-83A1-F6EECF244321}">
                <p14:modId xmlns:p14="http://schemas.microsoft.com/office/powerpoint/2010/main" val="1654458792"/>
              </p:ext>
            </p:extLst>
          </p:nvPr>
        </p:nvGraphicFramePr>
        <p:xfrm>
          <a:off x="1024891" y="2240280"/>
          <a:ext cx="7479030" cy="2697480"/>
        </p:xfrm>
        <a:graphic>
          <a:graphicData uri="http://schemas.openxmlformats.org/presentationml/2006/ole">
            <mc:AlternateContent xmlns:mc="http://schemas.openxmlformats.org/markup-compatibility/2006">
              <mc:Choice xmlns:v="urn:schemas-microsoft-com:vml" Requires="v">
                <p:oleObj spid="_x0000_s551072" name="Equation" r:id="rId3" imgW="3098800" imgH="1117600" progId="Equation.DSMT4">
                  <p:embed/>
                </p:oleObj>
              </mc:Choice>
              <mc:Fallback>
                <p:oleObj name="Equation" r:id="rId3" imgW="3098800" imgH="1117600" progId="Equation.DSMT4">
                  <p:embed/>
                  <p:pic>
                    <p:nvPicPr>
                      <p:cNvPr id="0" name=""/>
                      <p:cNvPicPr>
                        <a:picLocks noChangeAspect="1" noChangeArrowheads="1"/>
                      </p:cNvPicPr>
                      <p:nvPr/>
                    </p:nvPicPr>
                    <p:blipFill>
                      <a:blip r:embed="rId4"/>
                      <a:srcRect/>
                      <a:stretch>
                        <a:fillRect/>
                      </a:stretch>
                    </p:blipFill>
                    <p:spPr bwMode="auto">
                      <a:xfrm>
                        <a:off x="1024891" y="2240280"/>
                        <a:ext cx="7479030" cy="2697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8"/>
          <p:cNvGraphicFramePr>
            <a:graphicFrameLocks noChangeAspect="1"/>
          </p:cNvGraphicFramePr>
          <p:nvPr>
            <p:extLst>
              <p:ext uri="{D42A27DB-BD31-4B8C-83A1-F6EECF244321}">
                <p14:modId xmlns:p14="http://schemas.microsoft.com/office/powerpoint/2010/main" val="786451523"/>
              </p:ext>
            </p:extLst>
          </p:nvPr>
        </p:nvGraphicFramePr>
        <p:xfrm>
          <a:off x="1112520" y="5711191"/>
          <a:ext cx="2162176" cy="1146810"/>
        </p:xfrm>
        <a:graphic>
          <a:graphicData uri="http://schemas.openxmlformats.org/presentationml/2006/ole">
            <mc:AlternateContent xmlns:mc="http://schemas.openxmlformats.org/markup-compatibility/2006">
              <mc:Choice xmlns:v="urn:schemas-microsoft-com:vml" Requires="v">
                <p:oleObj spid="_x0000_s551073" name="Equation" r:id="rId5" imgW="838200" imgH="444500" progId="Equation.DSMT4">
                  <p:embed/>
                </p:oleObj>
              </mc:Choice>
              <mc:Fallback>
                <p:oleObj name="Equation" r:id="rId5" imgW="838200" imgH="444500" progId="Equation.DSMT4">
                  <p:embed/>
                  <p:pic>
                    <p:nvPicPr>
                      <p:cNvPr id="0" name=""/>
                      <p:cNvPicPr>
                        <a:picLocks noChangeAspect="1" noChangeArrowheads="1"/>
                      </p:cNvPicPr>
                      <p:nvPr/>
                    </p:nvPicPr>
                    <p:blipFill>
                      <a:blip r:embed="rId6"/>
                      <a:srcRect/>
                      <a:stretch>
                        <a:fillRect/>
                      </a:stretch>
                    </p:blipFill>
                    <p:spPr bwMode="auto">
                      <a:xfrm>
                        <a:off x="1112520" y="5711191"/>
                        <a:ext cx="2162176" cy="11468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bwMode="auto">
          <a:xfrm>
            <a:off x="2103120" y="3566160"/>
            <a:ext cx="548640" cy="1371600"/>
          </a:xfrm>
          <a:prstGeom prst="ellipse">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
        <p:nvSpPr>
          <p:cNvPr id="3" name="Curved Up Arrow 2"/>
          <p:cNvSpPr/>
          <p:nvPr/>
        </p:nvSpPr>
        <p:spPr bwMode="auto">
          <a:xfrm>
            <a:off x="2560320" y="4480560"/>
            <a:ext cx="1371600" cy="457200"/>
          </a:xfrm>
          <a:prstGeom prst="curvedUpArrow">
            <a:avLst/>
          </a:prstGeom>
          <a:solidFill>
            <a:srgbClr val="FFFF00">
              <a:alpha val="36000"/>
            </a:srgbClr>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Tree>
    <p:extLst>
      <p:ext uri="{BB962C8B-B14F-4D97-AF65-F5344CB8AC3E}">
        <p14:creationId xmlns:p14="http://schemas.microsoft.com/office/powerpoint/2010/main" val="294636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735330" y="0"/>
            <a:ext cx="9784080" cy="1188720"/>
          </a:xfrm>
        </p:spPr>
        <p:txBody>
          <a:bodyPr/>
          <a:lstStyle/>
          <a:p>
            <a:r>
              <a:rPr lang="en-US" dirty="0"/>
              <a:t>Logistic regression - </a:t>
            </a:r>
            <a:r>
              <a:rPr lang="en-US" dirty="0" smtClean="0"/>
              <a:t>7</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8616F38-5B08-BA41-920C-9D8B34DD2234}" type="slidenum">
              <a:rPr lang="en-US" sz="1440">
                <a:solidFill>
                  <a:srgbClr val="FFFFFF"/>
                </a:solidFill>
              </a:rPr>
              <a:pPr eaLnBrk="1" hangingPunct="1">
                <a:lnSpc>
                  <a:spcPct val="80000"/>
                </a:lnSpc>
              </a:pPr>
              <a:t>228</a:t>
            </a:fld>
            <a:endParaRPr lang="en-US" sz="1440" dirty="0">
              <a:solidFill>
                <a:srgbClr val="FFFFFF"/>
              </a:solidFill>
            </a:endParaRPr>
          </a:p>
        </p:txBody>
      </p:sp>
      <p:pic>
        <p:nvPicPr>
          <p:cNvPr id="12595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54480" y="1371600"/>
            <a:ext cx="9022080" cy="6766560"/>
          </a:xfr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49040" y="3931920"/>
            <a:ext cx="1463040" cy="822960"/>
          </a:xfrm>
          <a:prstGeom prst="ellipse">
            <a:avLst/>
          </a:prstGeom>
          <a:solidFill>
            <a:srgbClr val="FFFF00">
              <a:alpha val="36000"/>
            </a:srgbClr>
          </a:solidFill>
        </p:spPr>
        <p:style>
          <a:lnRef idx="1">
            <a:schemeClr val="accent1"/>
          </a:lnRef>
          <a:fillRef idx="2">
            <a:schemeClr val="accent1"/>
          </a:fillRef>
          <a:effectRef idx="1">
            <a:schemeClr val="accent1"/>
          </a:effectRef>
          <a:fontRef idx="minor">
            <a:schemeClr val="dk1"/>
          </a:fontRef>
        </p:style>
        <p:txBody>
          <a:bodyPr anchor="ctr"/>
          <a:lstStyle/>
          <a:p>
            <a:pPr algn="ctr"/>
            <a:endParaRPr lang="en-US" sz="3456" dirty="0">
              <a:solidFill>
                <a:srgbClr val="000000"/>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BC760223-157A-46CF-90C7-2BD3B11EAE9B}" type="slidenum">
              <a:rPr lang="en-US" altLang="en-US">
                <a:latin typeface="Garamond" pitchFamily="18" charset="0"/>
              </a:rPr>
              <a:pPr eaLnBrk="1" hangingPunct="1"/>
              <a:t>300</a:t>
            </a:fld>
            <a:endParaRPr lang="en-US" altLang="en-US" dirty="0">
              <a:latin typeface="Garamond" pitchFamily="18" charset="0"/>
            </a:endParaRPr>
          </a:p>
        </p:txBody>
      </p:sp>
      <p:sp>
        <p:nvSpPr>
          <p:cNvPr id="18436" name="Rectangle 2"/>
          <p:cNvSpPr>
            <a:spLocks noGrp="1" noChangeArrowheads="1"/>
          </p:cNvSpPr>
          <p:nvPr>
            <p:ph type="title"/>
          </p:nvPr>
        </p:nvSpPr>
        <p:spPr/>
        <p:txBody>
          <a:bodyPr/>
          <a:lstStyle/>
          <a:p>
            <a:pPr eaLnBrk="1" hangingPunct="1"/>
            <a:r>
              <a:rPr lang="en-US" dirty="0"/>
              <a:t>Stratification – </a:t>
            </a:r>
            <a:r>
              <a:rPr lang="en-US" dirty="0" smtClean="0"/>
              <a:t>5</a:t>
            </a:r>
            <a:endParaRPr lang="en-US" b="1" dirty="0" smtClean="0"/>
          </a:p>
        </p:txBody>
      </p:sp>
      <p:sp>
        <p:nvSpPr>
          <p:cNvPr id="18437" name="Rectangle 3"/>
          <p:cNvSpPr>
            <a:spLocks noGrp="1" noChangeArrowheads="1"/>
          </p:cNvSpPr>
          <p:nvPr>
            <p:ph type="body" idx="1"/>
          </p:nvPr>
        </p:nvSpPr>
        <p:spPr>
          <a:xfrm>
            <a:off x="548640" y="1695451"/>
            <a:ext cx="9875520" cy="5436870"/>
          </a:xfrm>
        </p:spPr>
        <p:txBody>
          <a:bodyPr/>
          <a:lstStyle/>
          <a:p>
            <a:pPr eaLnBrk="1" hangingPunct="1"/>
            <a:r>
              <a:rPr lang="en-US" sz="3120" dirty="0"/>
              <a:t>Variances are combined across strata …</a:t>
            </a:r>
          </a:p>
        </p:txBody>
      </p:sp>
      <p:graphicFrame>
        <p:nvGraphicFramePr>
          <p:cNvPr id="18438" name="Object 5"/>
          <p:cNvGraphicFramePr>
            <a:graphicFrameLocks noChangeAspect="1"/>
          </p:cNvGraphicFramePr>
          <p:nvPr>
            <p:extLst>
              <p:ext uri="{D42A27DB-BD31-4B8C-83A1-F6EECF244321}">
                <p14:modId xmlns:p14="http://schemas.microsoft.com/office/powerpoint/2010/main" val="2397997531"/>
              </p:ext>
            </p:extLst>
          </p:nvPr>
        </p:nvGraphicFramePr>
        <p:xfrm>
          <a:off x="1356360" y="2468880"/>
          <a:ext cx="3451860" cy="2409826"/>
        </p:xfrm>
        <a:graphic>
          <a:graphicData uri="http://schemas.openxmlformats.org/presentationml/2006/ole">
            <mc:AlternateContent xmlns:mc="http://schemas.openxmlformats.org/markup-compatibility/2006">
              <mc:Choice xmlns:v="urn:schemas-microsoft-com:vml" Requires="v">
                <p:oleObj spid="_x0000_s552024" name="Equation" r:id="rId3" imgW="1346200" imgH="939800" progId="Equation.DSMT4">
                  <p:embed/>
                </p:oleObj>
              </mc:Choice>
              <mc:Fallback>
                <p:oleObj name="Equation" r:id="rId3" imgW="1346200" imgH="939800" progId="Equation.DSMT4">
                  <p:embed/>
                  <p:pic>
                    <p:nvPicPr>
                      <p:cNvPr id="0" name=""/>
                      <p:cNvPicPr>
                        <a:picLocks noChangeAspect="1" noChangeArrowheads="1"/>
                      </p:cNvPicPr>
                      <p:nvPr/>
                    </p:nvPicPr>
                    <p:blipFill>
                      <a:blip r:embed="rId4"/>
                      <a:srcRect/>
                      <a:stretch>
                        <a:fillRect/>
                      </a:stretch>
                    </p:blipFill>
                    <p:spPr bwMode="auto">
                      <a:xfrm>
                        <a:off x="1356360" y="2468880"/>
                        <a:ext cx="3451860" cy="2409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675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7360" y="5303520"/>
            <a:ext cx="457200" cy="548640"/>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56" dirty="0">
              <a:solidFill>
                <a:srgbClr val="FFFFFF"/>
              </a:solidFill>
            </a:endParaRP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651BA552-DFEE-44E9-BB8C-23C197B926F7}" type="slidenum">
              <a:rPr lang="en-US" altLang="en-US">
                <a:latin typeface="Garamond" pitchFamily="18" charset="0"/>
              </a:rPr>
              <a:pPr eaLnBrk="1" hangingPunct="1"/>
              <a:t>301</a:t>
            </a:fld>
            <a:endParaRPr lang="en-US" altLang="en-US" dirty="0">
              <a:latin typeface="Garamond" pitchFamily="18" charset="0"/>
            </a:endParaRPr>
          </a:p>
        </p:txBody>
      </p:sp>
      <p:sp>
        <p:nvSpPr>
          <p:cNvPr id="17412" name="Rectangle 2"/>
          <p:cNvSpPr>
            <a:spLocks noGrp="1" noChangeArrowheads="1"/>
          </p:cNvSpPr>
          <p:nvPr>
            <p:ph type="title"/>
          </p:nvPr>
        </p:nvSpPr>
        <p:spPr>
          <a:xfrm>
            <a:off x="548640" y="365760"/>
            <a:ext cx="9326880" cy="1371600"/>
          </a:xfrm>
        </p:spPr>
        <p:txBody>
          <a:bodyPr/>
          <a:lstStyle/>
          <a:p>
            <a:pPr eaLnBrk="1" hangingPunct="1"/>
            <a:r>
              <a:rPr lang="en-US" dirty="0"/>
              <a:t>Stratification – </a:t>
            </a:r>
            <a:r>
              <a:rPr lang="en-US" dirty="0" smtClean="0"/>
              <a:t>6</a:t>
            </a:r>
            <a:endParaRPr lang="en-US" b="1" dirty="0" smtClean="0"/>
          </a:p>
        </p:txBody>
      </p:sp>
      <p:sp>
        <p:nvSpPr>
          <p:cNvPr id="17413" name="Rectangle 3"/>
          <p:cNvSpPr>
            <a:spLocks noGrp="1" noChangeArrowheads="1"/>
          </p:cNvSpPr>
          <p:nvPr>
            <p:ph type="body" idx="1"/>
          </p:nvPr>
        </p:nvSpPr>
        <p:spPr>
          <a:xfrm>
            <a:off x="822960" y="1005840"/>
            <a:ext cx="9326880" cy="6035040"/>
          </a:xfrm>
        </p:spPr>
        <p:txBody>
          <a:bodyPr/>
          <a:lstStyle/>
          <a:p>
            <a:pPr eaLnBrk="1" hangingPunct="1"/>
            <a:endParaRPr lang="en-US" sz="3120" dirty="0"/>
          </a:p>
          <a:p>
            <a:pPr eaLnBrk="1" hangingPunct="1"/>
            <a:r>
              <a:rPr lang="en-US" dirty="0" smtClean="0"/>
              <a:t>The stratum level weights can be expressed as element level weights: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 because … </a:t>
            </a:r>
          </a:p>
        </p:txBody>
      </p:sp>
      <p:graphicFrame>
        <p:nvGraphicFramePr>
          <p:cNvPr id="17414" name="Object 7"/>
          <p:cNvGraphicFramePr>
            <a:graphicFrameLocks noChangeAspect="1"/>
          </p:cNvGraphicFramePr>
          <p:nvPr>
            <p:extLst>
              <p:ext uri="{D42A27DB-BD31-4B8C-83A1-F6EECF244321}">
                <p14:modId xmlns:p14="http://schemas.microsoft.com/office/powerpoint/2010/main" val="2431540643"/>
              </p:ext>
            </p:extLst>
          </p:nvPr>
        </p:nvGraphicFramePr>
        <p:xfrm>
          <a:off x="1005840" y="3108960"/>
          <a:ext cx="7465694" cy="3147060"/>
        </p:xfrm>
        <a:graphic>
          <a:graphicData uri="http://schemas.openxmlformats.org/presentationml/2006/ole">
            <mc:AlternateContent xmlns:mc="http://schemas.openxmlformats.org/markup-compatibility/2006">
              <mc:Choice xmlns:v="urn:schemas-microsoft-com:vml" Requires="v">
                <p:oleObj spid="_x0000_s554146" name="Equation" r:id="rId4" imgW="3314700" imgH="1397000" progId="Equation.DSMT4">
                  <p:embed/>
                </p:oleObj>
              </mc:Choice>
              <mc:Fallback>
                <p:oleObj name="Equation" r:id="rId4" imgW="3314700" imgH="1397000" progId="Equation.DSMT4">
                  <p:embed/>
                  <p:pic>
                    <p:nvPicPr>
                      <p:cNvPr id="0" name=""/>
                      <p:cNvPicPr>
                        <a:picLocks noChangeAspect="1" noChangeArrowheads="1"/>
                      </p:cNvPicPr>
                      <p:nvPr/>
                    </p:nvPicPr>
                    <p:blipFill>
                      <a:blip r:embed="rId5"/>
                      <a:srcRect/>
                      <a:stretch>
                        <a:fillRect/>
                      </a:stretch>
                    </p:blipFill>
                    <p:spPr bwMode="auto">
                      <a:xfrm>
                        <a:off x="1005840" y="3108960"/>
                        <a:ext cx="7465694" cy="3147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8"/>
          <p:cNvGraphicFramePr>
            <a:graphicFrameLocks noChangeAspect="1"/>
          </p:cNvGraphicFramePr>
          <p:nvPr>
            <p:extLst>
              <p:ext uri="{D42A27DB-BD31-4B8C-83A1-F6EECF244321}">
                <p14:modId xmlns:p14="http://schemas.microsoft.com/office/powerpoint/2010/main" val="1658950574"/>
              </p:ext>
            </p:extLst>
          </p:nvPr>
        </p:nvGraphicFramePr>
        <p:xfrm>
          <a:off x="4101466" y="6296026"/>
          <a:ext cx="5932170" cy="1127760"/>
        </p:xfrm>
        <a:graphic>
          <a:graphicData uri="http://schemas.openxmlformats.org/presentationml/2006/ole">
            <mc:AlternateContent xmlns:mc="http://schemas.openxmlformats.org/markup-compatibility/2006">
              <mc:Choice xmlns:v="urn:schemas-microsoft-com:vml" Requires="v">
                <p:oleObj spid="_x0000_s554147" name="Equation" r:id="rId6" imgW="2603500" imgH="495300" progId="Equation.DSMT4">
                  <p:embed/>
                </p:oleObj>
              </mc:Choice>
              <mc:Fallback>
                <p:oleObj name="Equation" r:id="rId6" imgW="2603500" imgH="495300" progId="Equation.DSMT4">
                  <p:embed/>
                  <p:pic>
                    <p:nvPicPr>
                      <p:cNvPr id="0" name=""/>
                      <p:cNvPicPr>
                        <a:picLocks noChangeAspect="1" noChangeArrowheads="1"/>
                      </p:cNvPicPr>
                      <p:nvPr/>
                    </p:nvPicPr>
                    <p:blipFill>
                      <a:blip r:embed="rId7"/>
                      <a:srcRect/>
                      <a:stretch>
                        <a:fillRect/>
                      </a:stretch>
                    </p:blipFill>
                    <p:spPr bwMode="auto">
                      <a:xfrm>
                        <a:off x="4101466" y="6296026"/>
                        <a:ext cx="5932170" cy="1127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urved Up Arrow 2"/>
          <p:cNvSpPr/>
          <p:nvPr/>
        </p:nvSpPr>
        <p:spPr bwMode="auto">
          <a:xfrm>
            <a:off x="1920240" y="5943600"/>
            <a:ext cx="2788920" cy="365760"/>
          </a:xfrm>
          <a:prstGeom prst="curvedUpArrow">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
        <p:nvSpPr>
          <p:cNvPr id="9" name="Oval 8"/>
          <p:cNvSpPr/>
          <p:nvPr/>
        </p:nvSpPr>
        <p:spPr>
          <a:xfrm>
            <a:off x="7315200" y="3200400"/>
            <a:ext cx="457200" cy="914400"/>
          </a:xfrm>
          <a:prstGeom prst="ellipse">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56" dirty="0">
              <a:solidFill>
                <a:srgbClr val="FFFFFF"/>
              </a:solidFill>
            </a:endParaRPr>
          </a:p>
        </p:txBody>
      </p:sp>
      <p:sp>
        <p:nvSpPr>
          <p:cNvPr id="5" name="Curved Left Arrow 4"/>
          <p:cNvSpPr/>
          <p:nvPr/>
        </p:nvSpPr>
        <p:spPr bwMode="auto">
          <a:xfrm rot="4557766">
            <a:off x="5218154" y="2582245"/>
            <a:ext cx="475919" cy="4656182"/>
          </a:xfrm>
          <a:prstGeom prst="curvedLeftArrow">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Tree>
    <p:extLst>
      <p:ext uri="{BB962C8B-B14F-4D97-AF65-F5344CB8AC3E}">
        <p14:creationId xmlns:p14="http://schemas.microsoft.com/office/powerpoint/2010/main" val="1540163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74720" y="3566160"/>
            <a:ext cx="1463040" cy="822960"/>
          </a:xfrm>
          <a:prstGeom prst="ellipse">
            <a:avLst/>
          </a:prstGeom>
          <a:solidFill>
            <a:srgbClr val="FFFF00">
              <a:alpha val="36000"/>
            </a:srgbClr>
          </a:solidFill>
        </p:spPr>
        <p:style>
          <a:lnRef idx="1">
            <a:schemeClr val="accent1"/>
          </a:lnRef>
          <a:fillRef idx="2">
            <a:schemeClr val="accent1"/>
          </a:fillRef>
          <a:effectRef idx="1">
            <a:schemeClr val="accent1"/>
          </a:effectRef>
          <a:fontRef idx="minor">
            <a:schemeClr val="dk1"/>
          </a:fontRef>
        </p:style>
        <p:txBody>
          <a:bodyPr anchor="ctr"/>
          <a:lstStyle/>
          <a:p>
            <a:pPr algn="ctr"/>
            <a:endParaRPr lang="en-US" sz="3456" dirty="0">
              <a:solidFill>
                <a:srgbClr val="000000"/>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BC760223-157A-46CF-90C7-2BD3B11EAE9B}" type="slidenum">
              <a:rPr lang="en-US" altLang="en-US">
                <a:latin typeface="Garamond" pitchFamily="18" charset="0"/>
              </a:rPr>
              <a:pPr eaLnBrk="1" hangingPunct="1"/>
              <a:t>302</a:t>
            </a:fld>
            <a:endParaRPr lang="en-US" altLang="en-US" dirty="0">
              <a:latin typeface="Garamond" pitchFamily="18" charset="0"/>
            </a:endParaRPr>
          </a:p>
        </p:txBody>
      </p:sp>
      <p:sp>
        <p:nvSpPr>
          <p:cNvPr id="18436" name="Rectangle 2"/>
          <p:cNvSpPr>
            <a:spLocks noGrp="1" noChangeArrowheads="1"/>
          </p:cNvSpPr>
          <p:nvPr>
            <p:ph type="title"/>
          </p:nvPr>
        </p:nvSpPr>
        <p:spPr/>
        <p:txBody>
          <a:bodyPr/>
          <a:lstStyle/>
          <a:p>
            <a:pPr eaLnBrk="1" hangingPunct="1"/>
            <a:r>
              <a:rPr lang="en-US" dirty="0"/>
              <a:t>Stratification – 7</a:t>
            </a:r>
            <a:endParaRPr lang="en-US" b="1" dirty="0" smtClean="0"/>
          </a:p>
        </p:txBody>
      </p:sp>
      <p:sp>
        <p:nvSpPr>
          <p:cNvPr id="18437" name="Rectangle 3"/>
          <p:cNvSpPr>
            <a:spLocks noGrp="1" noChangeArrowheads="1"/>
          </p:cNvSpPr>
          <p:nvPr>
            <p:ph type="body" idx="1"/>
          </p:nvPr>
        </p:nvSpPr>
        <p:spPr>
          <a:xfrm>
            <a:off x="548640" y="1695451"/>
            <a:ext cx="9875520" cy="5436870"/>
          </a:xfrm>
        </p:spPr>
        <p:txBody>
          <a:bodyPr/>
          <a:lstStyle/>
          <a:p>
            <a:pPr eaLnBrk="1" hangingPunct="1"/>
            <a:r>
              <a:rPr lang="en-US" sz="3120" dirty="0"/>
              <a:t>When weighting at the element level, the stratified sampling variances become a sum of variances (not a weighted sum):</a:t>
            </a:r>
          </a:p>
        </p:txBody>
      </p:sp>
      <p:graphicFrame>
        <p:nvGraphicFramePr>
          <p:cNvPr id="18438" name="Object 5"/>
          <p:cNvGraphicFramePr>
            <a:graphicFrameLocks noChangeAspect="1"/>
          </p:cNvGraphicFramePr>
          <p:nvPr>
            <p:extLst>
              <p:ext uri="{D42A27DB-BD31-4B8C-83A1-F6EECF244321}">
                <p14:modId xmlns:p14="http://schemas.microsoft.com/office/powerpoint/2010/main" val="529480503"/>
              </p:ext>
            </p:extLst>
          </p:nvPr>
        </p:nvGraphicFramePr>
        <p:xfrm>
          <a:off x="914401" y="3200400"/>
          <a:ext cx="4195038" cy="1468754"/>
        </p:xfrm>
        <a:graphic>
          <a:graphicData uri="http://schemas.openxmlformats.org/presentationml/2006/ole">
            <mc:AlternateContent xmlns:mc="http://schemas.openxmlformats.org/markup-compatibility/2006">
              <mc:Choice xmlns:v="urn:schemas-microsoft-com:vml" Requires="v">
                <p:oleObj spid="_x0000_s553047" name="Equation" r:id="rId3" imgW="1270000" imgH="444500" progId="Equation.DSMT4">
                  <p:embed/>
                </p:oleObj>
              </mc:Choice>
              <mc:Fallback>
                <p:oleObj name="Equation" r:id="rId3" imgW="1270000" imgH="444500" progId="Equation.DSMT4">
                  <p:embed/>
                  <p:pic>
                    <p:nvPicPr>
                      <p:cNvPr id="0" name=""/>
                      <p:cNvPicPr>
                        <a:picLocks noChangeAspect="1" noChangeArrowheads="1"/>
                      </p:cNvPicPr>
                      <p:nvPr/>
                    </p:nvPicPr>
                    <p:blipFill>
                      <a:blip r:embed="rId4"/>
                      <a:srcRect/>
                      <a:stretch>
                        <a:fillRect/>
                      </a:stretch>
                    </p:blipFill>
                    <p:spPr bwMode="auto">
                      <a:xfrm>
                        <a:off x="914401" y="3200400"/>
                        <a:ext cx="4195038" cy="1468754"/>
                      </a:xfrm>
                      <a:prstGeom prst="rect">
                        <a:avLst/>
                      </a:prstGeom>
                      <a:noFill/>
                      <a:extLst/>
                    </p:spPr>
                  </p:pic>
                </p:oleObj>
              </mc:Fallback>
            </mc:AlternateContent>
          </a:graphicData>
        </a:graphic>
      </p:graphicFrame>
    </p:spTree>
    <p:extLst>
      <p:ext uri="{BB962C8B-B14F-4D97-AF65-F5344CB8AC3E}">
        <p14:creationId xmlns:p14="http://schemas.microsoft.com/office/powerpoint/2010/main" val="239152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BFBFBF"/>
                </a:solidFill>
              </a:rPr>
              <a:t>Nonlinear statistics</a:t>
            </a:r>
          </a:p>
          <a:p>
            <a:pPr lvl="2" eaLnBrk="1" hangingPunct="1"/>
            <a:r>
              <a:rPr lang="en-US" sz="2720" u="sng" dirty="0" smtClean="0">
                <a:solidFill>
                  <a:srgbClr val="BFBFBF"/>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303</a:t>
            </a:fld>
            <a:endParaRPr lang="en-US" sz="1680" dirty="0"/>
          </a:p>
        </p:txBody>
      </p:sp>
      <p:pic>
        <p:nvPicPr>
          <p:cNvPr id="7" name="Picture 6" descr="surveydiagra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048000"/>
            <a:ext cx="4495800" cy="5089245"/>
          </a:xfrm>
          <a:prstGeom prst="rect">
            <a:avLst/>
          </a:prstGeom>
        </p:spPr>
      </p:pic>
    </p:spTree>
    <p:extLst>
      <p:ext uri="{BB962C8B-B14F-4D97-AF65-F5344CB8AC3E}">
        <p14:creationId xmlns:p14="http://schemas.microsoft.com/office/powerpoint/2010/main" val="52197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304</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- 1</a:t>
            </a:r>
          </a:p>
        </p:txBody>
      </p:sp>
      <p:sp>
        <p:nvSpPr>
          <p:cNvPr id="5124" name="Rectangle 5"/>
          <p:cNvSpPr>
            <a:spLocks noGrp="1" noChangeArrowheads="1"/>
          </p:cNvSpPr>
          <p:nvPr>
            <p:ph type="body" idx="4294967295"/>
          </p:nvPr>
        </p:nvSpPr>
        <p:spPr>
          <a:xfrm>
            <a:off x="548640" y="1604011"/>
            <a:ext cx="9875520" cy="5436870"/>
          </a:xfrm>
        </p:spPr>
        <p:txBody>
          <a:bodyPr/>
          <a:lstStyle/>
          <a:p>
            <a:r>
              <a:rPr lang="en-US" dirty="0"/>
              <a:t>Many populations are widely distributed geographically.  </a:t>
            </a:r>
            <a:endParaRPr lang="en-US" dirty="0" smtClean="0"/>
          </a:p>
          <a:p>
            <a:pPr lvl="1"/>
            <a:r>
              <a:rPr lang="en-US" dirty="0" smtClean="0"/>
              <a:t>We </a:t>
            </a:r>
            <a:r>
              <a:rPr lang="en-US" dirty="0"/>
              <a:t>cannot afford visits to </a:t>
            </a:r>
            <a:r>
              <a:rPr lang="en-US" i="1" dirty="0"/>
              <a:t>n</a:t>
            </a:r>
            <a:r>
              <a:rPr lang="en-US" dirty="0"/>
              <a:t> units drawn randomly from the entire area</a:t>
            </a:r>
            <a:r>
              <a:rPr lang="en-US" dirty="0" smtClean="0"/>
              <a:t>.</a:t>
            </a:r>
            <a:endParaRPr lang="en-US" dirty="0"/>
          </a:p>
          <a:p>
            <a:r>
              <a:rPr lang="en-US" dirty="0"/>
              <a:t>Cluster sampling reduces the cost of data collection:</a:t>
            </a:r>
          </a:p>
          <a:p>
            <a:pPr lvl="1"/>
            <a:r>
              <a:rPr lang="en-US" dirty="0"/>
              <a:t>Sample schools and children within them</a:t>
            </a:r>
          </a:p>
          <a:p>
            <a:pPr lvl="1"/>
            <a:r>
              <a:rPr lang="en-US" dirty="0"/>
              <a:t>Sample blocks and households within </a:t>
            </a:r>
            <a:r>
              <a:rPr lang="en-US" dirty="0" smtClean="0"/>
              <a:t>them</a:t>
            </a:r>
            <a:endParaRPr lang="en-US" dirty="0"/>
          </a:p>
        </p:txBody>
      </p:sp>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304</a:t>
            </a:fld>
            <a:endParaRPr lang="en-US" dirty="0"/>
          </a:p>
        </p:txBody>
      </p:sp>
    </p:spTree>
    <p:custDataLst>
      <p:tags r:id="rId1"/>
    </p:custDataLst>
    <p:extLst>
      <p:ext uri="{BB962C8B-B14F-4D97-AF65-F5344CB8AC3E}">
        <p14:creationId xmlns:p14="http://schemas.microsoft.com/office/powerpoint/2010/main" val="59498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305</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-2</a:t>
            </a:r>
          </a:p>
        </p:txBody>
      </p:sp>
      <p:sp>
        <p:nvSpPr>
          <p:cNvPr id="5124" name="Rectangle 5"/>
          <p:cNvSpPr>
            <a:spLocks noGrp="1" noChangeArrowheads="1"/>
          </p:cNvSpPr>
          <p:nvPr>
            <p:ph type="body" idx="4294967295"/>
          </p:nvPr>
        </p:nvSpPr>
        <p:spPr>
          <a:xfrm>
            <a:off x="548640" y="1695451"/>
            <a:ext cx="9875520" cy="5436870"/>
          </a:xfrm>
        </p:spPr>
        <p:txBody>
          <a:bodyPr/>
          <a:lstStyle/>
          <a:p>
            <a:r>
              <a:rPr lang="en-US" dirty="0" smtClean="0"/>
              <a:t>Cluster </a:t>
            </a:r>
            <a:r>
              <a:rPr lang="en-US" dirty="0"/>
              <a:t>sampling is also useful when the sampling frame lists clusters and not elements.  </a:t>
            </a:r>
            <a:endParaRPr lang="en-US" dirty="0" smtClean="0"/>
          </a:p>
          <a:p>
            <a:pPr lvl="1"/>
            <a:r>
              <a:rPr lang="en-US" dirty="0" smtClean="0"/>
              <a:t>In </a:t>
            </a:r>
            <a:r>
              <a:rPr lang="en-US" dirty="0"/>
              <a:t>such </a:t>
            </a:r>
            <a:r>
              <a:rPr lang="en-US" dirty="0" smtClean="0"/>
              <a:t>cases, </a:t>
            </a:r>
            <a:r>
              <a:rPr lang="en-US" dirty="0"/>
              <a:t>select clusters and list elements in selected clusters from which a sample of elements can be </a:t>
            </a:r>
            <a:r>
              <a:rPr lang="en-US" dirty="0" smtClean="0"/>
              <a:t>drawn</a:t>
            </a:r>
            <a:endParaRPr lang="en-US" dirty="0"/>
          </a:p>
          <a:p>
            <a:r>
              <a:rPr lang="en-US" dirty="0"/>
              <a:t>Clusters are often naturally occurring units, facilitating sample selection.</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305</a:t>
            </a:fld>
            <a:endParaRPr lang="en-US" dirty="0"/>
          </a:p>
        </p:txBody>
      </p:sp>
    </p:spTree>
    <p:custDataLst>
      <p:tags r:id="rId1"/>
    </p:custDataLst>
    <p:extLst>
      <p:ext uri="{BB962C8B-B14F-4D97-AF65-F5344CB8AC3E}">
        <p14:creationId xmlns:p14="http://schemas.microsoft.com/office/powerpoint/2010/main" val="273199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CA9FE5B1-E775-40E9-9506-4F2856E481F3}" type="slidenum">
              <a:rPr lang="en-US" altLang="en-US"/>
              <a:pPr>
                <a:defRPr/>
              </a:pPr>
              <a:t>306</a:t>
            </a:fld>
            <a:endParaRPr lang="en-US" altLang="en-US" dirty="0"/>
          </a:p>
        </p:txBody>
      </p:sp>
      <p:graphicFrame>
        <p:nvGraphicFramePr>
          <p:cNvPr id="70659" name="Object 2"/>
          <p:cNvGraphicFramePr>
            <a:graphicFrameLocks noChangeAspect="1"/>
          </p:cNvGraphicFramePr>
          <p:nvPr>
            <p:extLst>
              <p:ext uri="{D42A27DB-BD31-4B8C-83A1-F6EECF244321}">
                <p14:modId xmlns:p14="http://schemas.microsoft.com/office/powerpoint/2010/main" val="3445059610"/>
              </p:ext>
            </p:extLst>
          </p:nvPr>
        </p:nvGraphicFramePr>
        <p:xfrm>
          <a:off x="731520" y="1280160"/>
          <a:ext cx="9418320" cy="6217920"/>
        </p:xfrm>
        <a:graphic>
          <a:graphicData uri="http://schemas.openxmlformats.org/presentationml/2006/ole">
            <mc:AlternateContent xmlns:mc="http://schemas.openxmlformats.org/markup-compatibility/2006">
              <mc:Choice xmlns:v="urn:schemas-microsoft-com:vml" Requires="v">
                <p:oleObj spid="_x0000_s375908" name="Slide" r:id="rId4" imgW="6604941" imgH="4953078" progId="PowerPoint.Slide.8">
                  <p:embed/>
                </p:oleObj>
              </mc:Choice>
              <mc:Fallback>
                <p:oleObj name="Slide" r:id="rId4" imgW="6604941" imgH="495307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 y="1280160"/>
                        <a:ext cx="9418320" cy="6217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txBox="1">
            <a:spLocks noChangeArrowheads="1"/>
          </p:cNvSpPr>
          <p:nvPr/>
        </p:nvSpPr>
        <p:spPr bwMode="auto">
          <a:xfrm>
            <a:off x="548640" y="333376"/>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rgbClr val="FFFFFF"/>
                </a:solidFill>
              </a:rPr>
              <a:t>Cluster sampling -3</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C4CC7C78-9E2D-4162-8807-3865FCFF7E7F}" type="slidenum">
              <a:rPr lang="en-US" altLang="en-US"/>
              <a:pPr>
                <a:defRPr/>
              </a:pPr>
              <a:t>307</a:t>
            </a:fld>
            <a:endParaRPr lang="en-US" altLang="en-US" dirty="0"/>
          </a:p>
        </p:txBody>
      </p:sp>
      <p:graphicFrame>
        <p:nvGraphicFramePr>
          <p:cNvPr id="73732" name="Object 9"/>
          <p:cNvGraphicFramePr>
            <a:graphicFrameLocks noChangeAspect="1"/>
          </p:cNvGraphicFramePr>
          <p:nvPr>
            <p:extLst>
              <p:ext uri="{D42A27DB-BD31-4B8C-83A1-F6EECF244321}">
                <p14:modId xmlns:p14="http://schemas.microsoft.com/office/powerpoint/2010/main" val="1512672616"/>
              </p:ext>
            </p:extLst>
          </p:nvPr>
        </p:nvGraphicFramePr>
        <p:xfrm>
          <a:off x="914400" y="1554480"/>
          <a:ext cx="9418320" cy="5852160"/>
        </p:xfrm>
        <a:graphic>
          <a:graphicData uri="http://schemas.openxmlformats.org/presentationml/2006/ole">
            <mc:AlternateContent xmlns:mc="http://schemas.openxmlformats.org/markup-compatibility/2006">
              <mc:Choice xmlns:v="urn:schemas-microsoft-com:vml" Requires="v">
                <p:oleObj spid="_x0000_s378980" name="Slide" r:id="rId4" imgW="4727493" imgH="3544903" progId="PowerPoint.Slide.8">
                  <p:embed/>
                </p:oleObj>
              </mc:Choice>
              <mc:Fallback>
                <p:oleObj name="Slide" r:id="rId4" imgW="4727493" imgH="354490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54480"/>
                        <a:ext cx="9418320" cy="5852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txBox="1">
            <a:spLocks noChangeArrowheads="1"/>
          </p:cNvSpPr>
          <p:nvPr/>
        </p:nvSpPr>
        <p:spPr bwMode="auto">
          <a:xfrm>
            <a:off x="548640" y="333376"/>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rgbClr val="FFFFFF"/>
                </a:solidFill>
              </a:rPr>
              <a:t>Cluster sampling – 4 (SRS!)</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5E1F925-3FED-4E74-90C1-301034144AD7}" type="slidenum">
              <a:rPr lang="en-US" altLang="en-US"/>
              <a:pPr>
                <a:defRPr/>
              </a:pPr>
              <a:t>308</a:t>
            </a:fld>
            <a:endParaRPr lang="en-US" altLang="en-US" dirty="0"/>
          </a:p>
        </p:txBody>
      </p:sp>
      <p:graphicFrame>
        <p:nvGraphicFramePr>
          <p:cNvPr id="77827" name="Object 2"/>
          <p:cNvGraphicFramePr>
            <a:graphicFrameLocks noChangeAspect="1"/>
          </p:cNvGraphicFramePr>
          <p:nvPr>
            <p:extLst>
              <p:ext uri="{D42A27DB-BD31-4B8C-83A1-F6EECF244321}">
                <p14:modId xmlns:p14="http://schemas.microsoft.com/office/powerpoint/2010/main" val="2291673696"/>
              </p:ext>
            </p:extLst>
          </p:nvPr>
        </p:nvGraphicFramePr>
        <p:xfrm>
          <a:off x="914400" y="1645920"/>
          <a:ext cx="9418320" cy="5669280"/>
        </p:xfrm>
        <a:graphic>
          <a:graphicData uri="http://schemas.openxmlformats.org/presentationml/2006/ole">
            <mc:AlternateContent xmlns:mc="http://schemas.openxmlformats.org/markup-compatibility/2006">
              <mc:Choice xmlns:v="urn:schemas-microsoft-com:vml" Requires="v">
                <p:oleObj spid="_x0000_s383075" name="Slide" r:id="rId4" imgW="4523172" imgH="3395594" progId="PowerPoint.Slide.8">
                  <p:embed/>
                </p:oleObj>
              </mc:Choice>
              <mc:Fallback>
                <p:oleObj name="Slide" r:id="rId4" imgW="4523172" imgH="3395594"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45920"/>
                        <a:ext cx="9418320" cy="5669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txBox="1">
            <a:spLocks noChangeArrowheads="1"/>
          </p:cNvSpPr>
          <p:nvPr/>
        </p:nvSpPr>
        <p:spPr bwMode="auto">
          <a:xfrm>
            <a:off x="548640" y="333376"/>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Cluster sampling -5</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309</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- 6</a:t>
            </a:r>
          </a:p>
        </p:txBody>
      </p:sp>
      <p:sp>
        <p:nvSpPr>
          <p:cNvPr id="5124" name="Rectangle 5"/>
          <p:cNvSpPr>
            <a:spLocks noGrp="1" noChangeArrowheads="1"/>
          </p:cNvSpPr>
          <p:nvPr>
            <p:ph type="body" idx="4294967295"/>
          </p:nvPr>
        </p:nvSpPr>
        <p:spPr>
          <a:xfrm>
            <a:off x="548640" y="1512571"/>
            <a:ext cx="9875520" cy="5436870"/>
          </a:xfrm>
        </p:spPr>
        <p:txBody>
          <a:bodyPr/>
          <a:lstStyle/>
          <a:p>
            <a:r>
              <a:rPr lang="en-US" dirty="0" smtClean="0"/>
              <a:t>SRS </a:t>
            </a:r>
            <a:r>
              <a:rPr lang="en-US" dirty="0"/>
              <a:t>of </a:t>
            </a:r>
            <a:r>
              <a:rPr lang="en-US" i="1" dirty="0"/>
              <a:t>a</a:t>
            </a:r>
            <a:r>
              <a:rPr lang="en-US" dirty="0"/>
              <a:t> = 10 school classrooms from </a:t>
            </a:r>
            <a:r>
              <a:rPr lang="en-US" i="1" dirty="0"/>
              <a:t>A</a:t>
            </a:r>
            <a:r>
              <a:rPr lang="en-US" dirty="0"/>
              <a:t> = 1000 and examine the immunization history </a:t>
            </a:r>
            <a:r>
              <a:rPr lang="en-US" i="1" dirty="0"/>
              <a:t>b</a:t>
            </a:r>
            <a:r>
              <a:rPr lang="en-US" dirty="0"/>
              <a:t> = 24 children in the selected </a:t>
            </a:r>
            <a:r>
              <a:rPr lang="en-US" dirty="0" smtClean="0"/>
              <a:t>classrooms</a:t>
            </a:r>
          </a:p>
          <a:p>
            <a:pPr lvl="1"/>
            <a:r>
              <a:rPr lang="en-US" i="1" dirty="0"/>
              <a:t>N</a:t>
            </a:r>
            <a:r>
              <a:rPr lang="en-US" dirty="0"/>
              <a:t> = </a:t>
            </a:r>
            <a:r>
              <a:rPr lang="en-US" i="1" dirty="0"/>
              <a:t>A B</a:t>
            </a:r>
            <a:r>
              <a:rPr lang="en-US" dirty="0"/>
              <a:t> = (1000)(24) = </a:t>
            </a:r>
            <a:r>
              <a:rPr lang="en-US" dirty="0" smtClean="0"/>
              <a:t>24,000  </a:t>
            </a:r>
          </a:p>
          <a:p>
            <a:pPr lvl="1"/>
            <a:r>
              <a:rPr lang="en-US" i="1" dirty="0" smtClean="0"/>
              <a:t>n</a:t>
            </a:r>
            <a:r>
              <a:rPr lang="en-US" dirty="0" smtClean="0"/>
              <a:t> </a:t>
            </a:r>
            <a:r>
              <a:rPr lang="en-US" dirty="0"/>
              <a:t>= </a:t>
            </a:r>
            <a:r>
              <a:rPr lang="en-US" i="1" dirty="0" smtClean="0"/>
              <a:t>a x </a:t>
            </a:r>
            <a:r>
              <a:rPr lang="en-US" i="1" dirty="0"/>
              <a:t>b</a:t>
            </a:r>
            <a:r>
              <a:rPr lang="en-US" dirty="0"/>
              <a:t> = 240 </a:t>
            </a:r>
          </a:p>
          <a:p>
            <a:pPr lvl="1"/>
            <a:r>
              <a:rPr lang="en-US" dirty="0" smtClean="0"/>
              <a:t>Classrooms: clusters or </a:t>
            </a:r>
            <a:r>
              <a:rPr lang="en-US" i="1" dirty="0"/>
              <a:t>primary sampling units</a:t>
            </a:r>
            <a:r>
              <a:rPr lang="en-US" dirty="0"/>
              <a:t> (</a:t>
            </a:r>
            <a:r>
              <a:rPr lang="en-US" dirty="0" smtClean="0"/>
              <a:t>PSU’s).</a:t>
            </a:r>
            <a:endParaRPr lang="en-US" dirty="0"/>
          </a:p>
          <a:p>
            <a:pPr lvl="1"/>
            <a:r>
              <a:rPr lang="en-US" dirty="0" smtClean="0"/>
              <a:t>Proportion </a:t>
            </a:r>
            <a:r>
              <a:rPr lang="en-US" dirty="0"/>
              <a:t>of children immunized:</a:t>
            </a:r>
          </a:p>
          <a:p>
            <a:pPr eaLnBrk="1" hangingPunct="1"/>
            <a:endParaRPr 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021462638"/>
              </p:ext>
            </p:extLst>
          </p:nvPr>
        </p:nvGraphicFramePr>
        <p:xfrm>
          <a:off x="1489710" y="6492241"/>
          <a:ext cx="6911340" cy="1070610"/>
        </p:xfrm>
        <a:graphic>
          <a:graphicData uri="http://schemas.openxmlformats.org/presentationml/2006/ole">
            <mc:AlternateContent xmlns:mc="http://schemas.openxmlformats.org/markup-compatibility/2006">
              <mc:Choice xmlns:v="urn:schemas-microsoft-com:vml" Requires="v">
                <p:oleObj spid="_x0000_s387173" name="Equation" r:id="rId5" imgW="2705100" imgH="419100" progId="Equation.DSMT4">
                  <p:embed/>
                </p:oleObj>
              </mc:Choice>
              <mc:Fallback>
                <p:oleObj name="Equation" r:id="rId5" imgW="2705100" imgH="419100" progId="Equation.DSMT4">
                  <p:embed/>
                  <p:pic>
                    <p:nvPicPr>
                      <p:cNvPr id="0" name=""/>
                      <p:cNvPicPr/>
                      <p:nvPr/>
                    </p:nvPicPr>
                    <p:blipFill>
                      <a:blip r:embed="rId6"/>
                      <a:stretch>
                        <a:fillRect/>
                      </a:stretch>
                    </p:blipFill>
                    <p:spPr>
                      <a:xfrm>
                        <a:off x="1489710" y="6492241"/>
                        <a:ext cx="6911340" cy="107061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0423DE0C-7F5D-4022-BF3E-D3FF5893B5A2}" type="slidenum">
              <a:rPr lang="en-US" smtClean="0"/>
              <a:pPr>
                <a:defRPr/>
              </a:pPr>
              <a:t>309</a:t>
            </a:fld>
            <a:endParaRPr lang="en-US" dirty="0"/>
          </a:p>
        </p:txBody>
      </p:sp>
    </p:spTree>
    <p:custDataLst>
      <p:tags r:id="rId2"/>
    </p:custDataLst>
    <p:extLst>
      <p:ext uri="{BB962C8B-B14F-4D97-AF65-F5344CB8AC3E}">
        <p14:creationId xmlns:p14="http://schemas.microsoft.com/office/powerpoint/2010/main" val="344159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p:txBody>
          <a:bodyPr/>
          <a:lstStyle/>
          <a:p>
            <a:r>
              <a:rPr lang="en-US" dirty="0"/>
              <a:t>Logistic regression - </a:t>
            </a:r>
            <a:r>
              <a:rPr lang="en-US" dirty="0" smtClean="0"/>
              <a:t>8</a:t>
            </a:r>
            <a:endParaRPr lang="en-US" dirty="0">
              <a:latin typeface="Tw Cen MT" charset="0"/>
            </a:endParaRPr>
          </a:p>
        </p:txBody>
      </p:sp>
      <p:sp>
        <p:nvSpPr>
          <p:cNvPr id="126979" name="Content Placeholder 5"/>
          <p:cNvSpPr>
            <a:spLocks noGrp="1"/>
          </p:cNvSpPr>
          <p:nvPr>
            <p:ph sz="quarter" idx="1"/>
          </p:nvPr>
        </p:nvSpPr>
        <p:spPr>
          <a:xfrm>
            <a:off x="731520" y="1906906"/>
            <a:ext cx="9418320" cy="5486400"/>
          </a:xfrm>
        </p:spPr>
        <p:txBody>
          <a:bodyPr/>
          <a:lstStyle/>
          <a:p>
            <a:pPr>
              <a:buFont typeface="Wingdings" charset="0"/>
              <a:buNone/>
            </a:pPr>
            <a:endParaRPr lang="en-US" sz="1680" dirty="0">
              <a:latin typeface="Tw Cen MT" charset="0"/>
            </a:endParaRPr>
          </a:p>
          <a:p>
            <a:pPr>
              <a:buFont typeface="Wingdings" charset="0"/>
              <a:buNone/>
            </a:pPr>
            <a:r>
              <a:rPr lang="en-US" sz="2400" dirty="0">
                <a:latin typeface="+mj-lt"/>
              </a:rPr>
              <a:t>* Complex Samples Logistic Regression.</a:t>
            </a:r>
          </a:p>
          <a:p>
            <a:pPr>
              <a:buFont typeface="Wingdings" charset="0"/>
              <a:buNone/>
            </a:pPr>
            <a:r>
              <a:rPr lang="en-US" sz="2400" b="1" dirty="0">
                <a:latin typeface="+mj-lt"/>
              </a:rPr>
              <a:t>CSLOGISTIC  mde(LOW) BY SEX</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/MODEL SEX</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EXP SE TTEST</a:t>
            </a:r>
          </a:p>
          <a:p>
            <a:pPr>
              <a:buFont typeface="Wingdings" charset="0"/>
              <a:buNone/>
            </a:pPr>
            <a:r>
              <a:rPr lang="en-US" sz="2400" dirty="0">
                <a:latin typeface="+mj-lt"/>
              </a:rPr>
              <a:t>  /TEST TYPE=ADJF PADJUST=LSD</a:t>
            </a:r>
          </a:p>
          <a:p>
            <a:pPr>
              <a:buFont typeface="Wingdings" charset="0"/>
              <a:buNone/>
            </a:pPr>
            <a:r>
              <a:rPr lang="en-US" sz="2400" dirty="0">
                <a:latin typeface="+mj-lt"/>
              </a:rPr>
              <a:t>  </a:t>
            </a:r>
            <a:r>
              <a:rPr lang="en-US" sz="2400" b="1" dirty="0">
                <a:latin typeface="+mj-lt"/>
              </a:rPr>
              <a:t>/ODDSRATIOS FACTOR=[SEX(1)]</a:t>
            </a:r>
          </a:p>
          <a:p>
            <a:pPr>
              <a:buFont typeface="Wingdings" charset="0"/>
              <a:buNone/>
            </a:pPr>
            <a:r>
              <a:rPr lang="en-US" sz="2400" b="1" dirty="0">
                <a:latin typeface="+mj-lt"/>
              </a:rPr>
              <a:t>  </a:t>
            </a:r>
            <a:r>
              <a:rPr lang="en-US" sz="2400" dirty="0">
                <a:latin typeface="+mj-lt"/>
              </a:rPr>
              <a:t>/MISSING CLASSMISSING=EXCLUDE</a:t>
            </a:r>
          </a:p>
          <a:p>
            <a:pPr>
              <a:buFont typeface="Wingdings" charset="0"/>
              <a:buNone/>
            </a:pPr>
            <a:r>
              <a:rPr lang="en-US" sz="2400" dirty="0">
                <a:latin typeface="+mj-lt"/>
              </a:rPr>
              <a:t>  /CRITERIA MXITER=100 MXSTEP=5 PCONVERGE=[1E-006 RELATIVE] LCONVERGE=[0] CHKSEP=20 CILEVEL=95</a:t>
            </a:r>
          </a:p>
          <a:p>
            <a:pPr>
              <a:buFont typeface="Wingdings" charset="0"/>
              <a:buNone/>
            </a:pPr>
            <a:r>
              <a:rPr lang="en-US" sz="2400" dirty="0">
                <a:latin typeface="+mj-lt"/>
              </a:rPr>
              <a:t>  /PRINT SUMMARY VARIABLEINFO SAMPLEINFO.</a:t>
            </a:r>
          </a:p>
          <a:p>
            <a:pPr>
              <a:buFont typeface="Wingdings" charset="0"/>
              <a:buNone/>
            </a:pPr>
            <a:endParaRPr lang="en-US" sz="2400" dirty="0">
              <a:latin typeface="+mj-lt"/>
            </a:endParaRPr>
          </a:p>
          <a:p>
            <a:pPr>
              <a:buFont typeface="Wingdings" charset="0"/>
              <a:buNone/>
            </a:pPr>
            <a:endParaRPr lang="en-US" sz="1680" dirty="0">
              <a:latin typeface="Tw Cen MT" charset="0"/>
            </a:endParaRPr>
          </a:p>
          <a:p>
            <a:pPr>
              <a:buFont typeface="Wingdings" charset="0"/>
              <a:buNone/>
            </a:pPr>
            <a:endParaRPr lang="en-US" sz="168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78305BC-0D4D-414C-A26B-57A23C1F3F11}" type="slidenum">
              <a:rPr lang="en-US" sz="1440">
                <a:solidFill>
                  <a:srgbClr val="FFFFFF"/>
                </a:solidFill>
              </a:rPr>
              <a:pPr eaLnBrk="1" hangingPunct="1">
                <a:lnSpc>
                  <a:spcPct val="80000"/>
                </a:lnSpc>
              </a:pPr>
              <a:t>229</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310</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a:t>
            </a:r>
            <a:r>
              <a:rPr lang="en-US" dirty="0"/>
              <a:t> </a:t>
            </a:r>
            <a:r>
              <a:rPr lang="en-US" dirty="0" smtClean="0"/>
              <a:t>7</a:t>
            </a:r>
          </a:p>
        </p:txBody>
      </p:sp>
      <p:sp>
        <p:nvSpPr>
          <p:cNvPr id="5124" name="Rectangle 5"/>
          <p:cNvSpPr>
            <a:spLocks noGrp="1" noChangeArrowheads="1"/>
          </p:cNvSpPr>
          <p:nvPr>
            <p:ph type="body" idx="4294967295"/>
          </p:nvPr>
        </p:nvSpPr>
        <p:spPr>
          <a:xfrm>
            <a:off x="548640" y="1371601"/>
            <a:ext cx="9875520" cy="5436870"/>
          </a:xfrm>
        </p:spPr>
        <p:txBody>
          <a:bodyPr/>
          <a:lstStyle/>
          <a:p>
            <a:r>
              <a:rPr lang="en-US" dirty="0"/>
              <a:t>Adding up </a:t>
            </a:r>
            <a:r>
              <a:rPr lang="en-US" dirty="0" smtClean="0"/>
              <a:t>numerators, 160 </a:t>
            </a:r>
            <a:r>
              <a:rPr lang="en-US" dirty="0"/>
              <a:t>immunized children in </a:t>
            </a:r>
            <a:r>
              <a:rPr lang="en-US" i="1" dirty="0" smtClean="0"/>
              <a:t>a</a:t>
            </a:r>
            <a:r>
              <a:rPr lang="en-US" dirty="0" smtClean="0"/>
              <a:t> </a:t>
            </a:r>
            <a:r>
              <a:rPr lang="en-US" dirty="0"/>
              <a:t>= 10 sample </a:t>
            </a:r>
            <a:r>
              <a:rPr lang="en-US" dirty="0" smtClean="0"/>
              <a:t>classrooms  </a:t>
            </a:r>
          </a:p>
          <a:p>
            <a:pPr lvl="1"/>
            <a:r>
              <a:rPr lang="en-US" dirty="0" smtClean="0"/>
              <a:t>Overall </a:t>
            </a:r>
            <a:r>
              <a:rPr lang="en-US" dirty="0"/>
              <a:t>proportion </a:t>
            </a:r>
            <a:r>
              <a:rPr lang="en-US" dirty="0" smtClean="0"/>
              <a:t>is </a:t>
            </a:r>
            <a:endParaRPr lang="en-US" dirty="0"/>
          </a:p>
          <a:p>
            <a:pPr lvl="1"/>
            <a:r>
              <a:rPr lang="en-US" dirty="0" smtClean="0"/>
              <a:t>If SRS instead, same overall proportion </a:t>
            </a:r>
            <a:r>
              <a:rPr lang="is-IS" dirty="0" smtClean="0"/>
              <a:t>…</a:t>
            </a:r>
          </a:p>
          <a:p>
            <a:pPr lvl="2"/>
            <a:r>
              <a:rPr lang="en-US" dirty="0" smtClean="0"/>
              <a:t>With familiar sampling variance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34251754"/>
              </p:ext>
            </p:extLst>
          </p:nvPr>
        </p:nvGraphicFramePr>
        <p:xfrm>
          <a:off x="5246370" y="2743200"/>
          <a:ext cx="3429000" cy="548640"/>
        </p:xfrm>
        <a:graphic>
          <a:graphicData uri="http://schemas.openxmlformats.org/presentationml/2006/ole">
            <mc:AlternateContent xmlns:mc="http://schemas.openxmlformats.org/markup-compatibility/2006">
              <mc:Choice xmlns:v="urn:schemas-microsoft-com:vml" Requires="v">
                <p:oleObj spid="_x0000_s388300" name="Equation" r:id="rId5" imgW="1270000" imgH="203200" progId="Equation.DSMT4">
                  <p:embed/>
                </p:oleObj>
              </mc:Choice>
              <mc:Fallback>
                <p:oleObj name="Equation" r:id="rId5" imgW="1270000" imgH="203200" progId="Equation.DSMT4">
                  <p:embed/>
                  <p:pic>
                    <p:nvPicPr>
                      <p:cNvPr id="0" name=""/>
                      <p:cNvPicPr/>
                      <p:nvPr/>
                    </p:nvPicPr>
                    <p:blipFill>
                      <a:blip r:embed="rId6"/>
                      <a:stretch>
                        <a:fillRect/>
                      </a:stretch>
                    </p:blipFill>
                    <p:spPr>
                      <a:xfrm>
                        <a:off x="5246370" y="2743200"/>
                        <a:ext cx="3429000" cy="5486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89569654"/>
              </p:ext>
            </p:extLst>
          </p:nvPr>
        </p:nvGraphicFramePr>
        <p:xfrm>
          <a:off x="2095500" y="4415790"/>
          <a:ext cx="4122420" cy="1137286"/>
        </p:xfrm>
        <a:graphic>
          <a:graphicData uri="http://schemas.openxmlformats.org/presentationml/2006/ole">
            <mc:AlternateContent xmlns:mc="http://schemas.openxmlformats.org/markup-compatibility/2006">
              <mc:Choice xmlns:v="urn:schemas-microsoft-com:vml" Requires="v">
                <p:oleObj spid="_x0000_s388301" name="Equation" r:id="rId7" imgW="1612900" imgH="444500" progId="Equation.DSMT4">
                  <p:embed/>
                </p:oleObj>
              </mc:Choice>
              <mc:Fallback>
                <p:oleObj name="Equation" r:id="rId7" imgW="1612900" imgH="444500" progId="Equation.DSMT4">
                  <p:embed/>
                  <p:pic>
                    <p:nvPicPr>
                      <p:cNvPr id="0" name=""/>
                      <p:cNvPicPr/>
                      <p:nvPr/>
                    </p:nvPicPr>
                    <p:blipFill>
                      <a:blip r:embed="rId8"/>
                      <a:stretch>
                        <a:fillRect/>
                      </a:stretch>
                    </p:blipFill>
                    <p:spPr>
                      <a:xfrm>
                        <a:off x="2095500" y="4415790"/>
                        <a:ext cx="4122420" cy="1137286"/>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0423DE0C-7F5D-4022-BF3E-D3FF5893B5A2}" type="slidenum">
              <a:rPr lang="en-US" smtClean="0"/>
              <a:pPr>
                <a:defRPr/>
              </a:pPr>
              <a:t>310</a:t>
            </a:fld>
            <a:endParaRPr lang="en-US" dirty="0"/>
          </a:p>
        </p:txBody>
      </p:sp>
    </p:spTree>
    <p:custDataLst>
      <p:tags r:id="rId2"/>
    </p:custDataLst>
    <p:extLst>
      <p:ext uri="{BB962C8B-B14F-4D97-AF65-F5344CB8AC3E}">
        <p14:creationId xmlns:p14="http://schemas.microsoft.com/office/powerpoint/2010/main" val="64680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311</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a:t>
            </a:r>
            <a:r>
              <a:rPr lang="en-US" dirty="0"/>
              <a:t>8</a:t>
            </a:r>
            <a:endParaRPr lang="en-US" dirty="0" smtClean="0"/>
          </a:p>
        </p:txBody>
      </p:sp>
      <p:sp>
        <p:nvSpPr>
          <p:cNvPr id="5124" name="Rectangle 5"/>
          <p:cNvSpPr>
            <a:spLocks noGrp="1" noChangeArrowheads="1"/>
          </p:cNvSpPr>
          <p:nvPr>
            <p:ph type="body" idx="4294967295"/>
          </p:nvPr>
        </p:nvSpPr>
        <p:spPr>
          <a:xfrm>
            <a:off x="640080" y="1371601"/>
            <a:ext cx="9875520" cy="5436870"/>
          </a:xfrm>
        </p:spPr>
        <p:txBody>
          <a:bodyPr/>
          <a:lstStyle/>
          <a:p>
            <a:r>
              <a:rPr lang="en-US" dirty="0" smtClean="0"/>
              <a:t>Here, though, selected </a:t>
            </a:r>
            <a:r>
              <a:rPr lang="en-US" i="1" dirty="0" smtClean="0"/>
              <a:t>a</a:t>
            </a:r>
            <a:r>
              <a:rPr lang="en-US" dirty="0" smtClean="0"/>
              <a:t> </a:t>
            </a:r>
            <a:r>
              <a:rPr lang="en-US" dirty="0"/>
              <a:t>equal-sized clusters from </a:t>
            </a:r>
            <a:r>
              <a:rPr lang="en-US" i="1" dirty="0" smtClean="0"/>
              <a:t>A,</a:t>
            </a:r>
            <a:r>
              <a:rPr lang="en-US" dirty="0" smtClean="0"/>
              <a:t> and </a:t>
            </a:r>
            <a:r>
              <a:rPr lang="en-US" i="1" dirty="0"/>
              <a:t>B</a:t>
            </a:r>
            <a:r>
              <a:rPr lang="en-US" dirty="0" smtClean="0"/>
              <a:t> students from </a:t>
            </a:r>
            <a:r>
              <a:rPr lang="en-US" i="1" dirty="0" smtClean="0"/>
              <a:t>B</a:t>
            </a:r>
            <a:r>
              <a:rPr lang="en-US" dirty="0" smtClean="0"/>
              <a:t>, </a:t>
            </a:r>
          </a:p>
          <a:p>
            <a:r>
              <a:rPr lang="en-US" dirty="0" smtClean="0"/>
              <a:t>Randomized selection is at classroom level</a:t>
            </a:r>
          </a:p>
          <a:p>
            <a:r>
              <a:rPr lang="en-US" dirty="0" smtClean="0"/>
              <a:t>Consider then the classroom clusters </a:t>
            </a:r>
            <a:endParaRPr lang="en-US" dirty="0"/>
          </a:p>
          <a:p>
            <a:r>
              <a:rPr lang="en-US" dirty="0" smtClean="0"/>
              <a:t>This also changes how sampling variance is computed:</a:t>
            </a:r>
          </a:p>
          <a:p>
            <a:endParaRPr lang="en-US" dirty="0"/>
          </a:p>
          <a:p>
            <a:endParaRPr lang="en-US" dirty="0" smtClean="0"/>
          </a:p>
          <a:p>
            <a:r>
              <a:rPr lang="en-US" dirty="0"/>
              <a:t>H</a:t>
            </a:r>
            <a:r>
              <a:rPr lang="en-US" dirty="0" smtClean="0"/>
              <a:t>ere </a:t>
            </a:r>
            <a:r>
              <a:rPr lang="en-US" i="1" dirty="0"/>
              <a:t>f</a:t>
            </a:r>
            <a:r>
              <a:rPr lang="en-US" dirty="0"/>
              <a:t> = </a:t>
            </a:r>
            <a:r>
              <a:rPr lang="en-US" i="1" dirty="0"/>
              <a:t>a</a:t>
            </a:r>
            <a:r>
              <a:rPr lang="en-US" dirty="0"/>
              <a:t>/</a:t>
            </a:r>
            <a:r>
              <a:rPr lang="en-US" i="1" dirty="0"/>
              <a:t>A</a:t>
            </a:r>
            <a:r>
              <a:rPr lang="en-US" dirty="0"/>
              <a:t>, </a:t>
            </a:r>
            <a:r>
              <a:rPr lang="en-US" dirty="0" smtClean="0"/>
              <a:t>and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300275128"/>
              </p:ext>
            </p:extLst>
          </p:nvPr>
        </p:nvGraphicFramePr>
        <p:xfrm>
          <a:off x="8595360" y="3297556"/>
          <a:ext cx="640080" cy="897254"/>
        </p:xfrm>
        <a:graphic>
          <a:graphicData uri="http://schemas.openxmlformats.org/presentationml/2006/ole">
            <mc:AlternateContent xmlns:mc="http://schemas.openxmlformats.org/markup-compatibility/2006">
              <mc:Choice xmlns:v="urn:schemas-microsoft-com:vml" Requires="v">
                <p:oleObj spid="_x0000_s389386" name="Equation" r:id="rId5" imgW="190500" imgH="266700" progId="Equation.DSMT4">
                  <p:embed/>
                </p:oleObj>
              </mc:Choice>
              <mc:Fallback>
                <p:oleObj name="Equation" r:id="rId5" imgW="190500" imgH="266700" progId="Equation.DSMT4">
                  <p:embed/>
                  <p:pic>
                    <p:nvPicPr>
                      <p:cNvPr id="0" name=""/>
                      <p:cNvPicPr/>
                      <p:nvPr/>
                    </p:nvPicPr>
                    <p:blipFill>
                      <a:blip r:embed="rId6"/>
                      <a:stretch>
                        <a:fillRect/>
                      </a:stretch>
                    </p:blipFill>
                    <p:spPr>
                      <a:xfrm>
                        <a:off x="8595360" y="3297556"/>
                        <a:ext cx="640080" cy="89725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09519211"/>
              </p:ext>
            </p:extLst>
          </p:nvPr>
        </p:nvGraphicFramePr>
        <p:xfrm>
          <a:off x="4739641" y="5852160"/>
          <a:ext cx="3108512" cy="1828800"/>
        </p:xfrm>
        <a:graphic>
          <a:graphicData uri="http://schemas.openxmlformats.org/presentationml/2006/ole">
            <mc:AlternateContent xmlns:mc="http://schemas.openxmlformats.org/markup-compatibility/2006">
              <mc:Choice xmlns:v="urn:schemas-microsoft-com:vml" Requires="v">
                <p:oleObj spid="_x0000_s389387" name="Equation" r:id="rId7" imgW="1079500" imgH="635000" progId="Equation.DSMT4">
                  <p:embed/>
                </p:oleObj>
              </mc:Choice>
              <mc:Fallback>
                <p:oleObj name="Equation" r:id="rId7" imgW="1079500" imgH="635000" progId="Equation.DSMT4">
                  <p:embed/>
                  <p:pic>
                    <p:nvPicPr>
                      <p:cNvPr id="0" name=""/>
                      <p:cNvPicPr/>
                      <p:nvPr/>
                    </p:nvPicPr>
                    <p:blipFill>
                      <a:blip r:embed="rId8"/>
                      <a:stretch>
                        <a:fillRect/>
                      </a:stretch>
                    </p:blipFill>
                    <p:spPr>
                      <a:xfrm>
                        <a:off x="4739641" y="5852160"/>
                        <a:ext cx="3108512" cy="1828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13844298"/>
              </p:ext>
            </p:extLst>
          </p:nvPr>
        </p:nvGraphicFramePr>
        <p:xfrm>
          <a:off x="1188720" y="5394960"/>
          <a:ext cx="2772209" cy="1188720"/>
        </p:xfrm>
        <a:graphic>
          <a:graphicData uri="http://schemas.openxmlformats.org/presentationml/2006/ole">
            <mc:AlternateContent xmlns:mc="http://schemas.openxmlformats.org/markup-compatibility/2006">
              <mc:Choice xmlns:v="urn:schemas-microsoft-com:vml" Requires="v">
                <p:oleObj spid="_x0000_s389388" name="Equation" r:id="rId9" imgW="977900" imgH="419100" progId="Equation.DSMT4">
                  <p:embed/>
                </p:oleObj>
              </mc:Choice>
              <mc:Fallback>
                <p:oleObj name="Equation" r:id="rId9" imgW="977900" imgH="419100" progId="Equation.DSMT4">
                  <p:embed/>
                  <p:pic>
                    <p:nvPicPr>
                      <p:cNvPr id="0" name=""/>
                      <p:cNvPicPr/>
                      <p:nvPr/>
                    </p:nvPicPr>
                    <p:blipFill>
                      <a:blip r:embed="rId10"/>
                      <a:stretch>
                        <a:fillRect/>
                      </a:stretch>
                    </p:blipFill>
                    <p:spPr>
                      <a:xfrm>
                        <a:off x="1188720" y="5394960"/>
                        <a:ext cx="2772209" cy="118872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311</a:t>
            </a:fld>
            <a:endParaRPr lang="en-US" dirty="0"/>
          </a:p>
        </p:txBody>
      </p:sp>
    </p:spTree>
    <p:custDataLst>
      <p:tags r:id="rId2"/>
    </p:custDataLst>
    <p:extLst>
      <p:ext uri="{BB962C8B-B14F-4D97-AF65-F5344CB8AC3E}">
        <p14:creationId xmlns:p14="http://schemas.microsoft.com/office/powerpoint/2010/main" val="1544799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312</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- 9</a:t>
            </a:r>
          </a:p>
        </p:txBody>
      </p:sp>
      <p:sp>
        <p:nvSpPr>
          <p:cNvPr id="5124" name="Rectangle 5"/>
          <p:cNvSpPr>
            <a:spLocks noGrp="1" noChangeArrowheads="1"/>
          </p:cNvSpPr>
          <p:nvPr>
            <p:ph type="body" idx="4294967295"/>
          </p:nvPr>
        </p:nvSpPr>
        <p:spPr>
          <a:xfrm>
            <a:off x="640080" y="1371601"/>
            <a:ext cx="9875520" cy="5436870"/>
          </a:xfrm>
        </p:spPr>
        <p:txBody>
          <a:bodyPr/>
          <a:lstStyle/>
          <a:p>
            <a:r>
              <a:rPr lang="en-US" dirty="0"/>
              <a:t>For this particular sample, we </a:t>
            </a:r>
            <a:r>
              <a:rPr lang="en-US" dirty="0" smtClean="0"/>
              <a:t>have</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611609998"/>
              </p:ext>
            </p:extLst>
          </p:nvPr>
        </p:nvGraphicFramePr>
        <p:xfrm>
          <a:off x="1219200" y="2133600"/>
          <a:ext cx="7610856" cy="3352800"/>
        </p:xfrm>
        <a:graphic>
          <a:graphicData uri="http://schemas.openxmlformats.org/presentationml/2006/ole">
            <mc:AlternateContent xmlns:mc="http://schemas.openxmlformats.org/markup-compatibility/2006">
              <mc:Choice xmlns:v="urn:schemas-microsoft-com:vml" Requires="v">
                <p:oleObj spid="_x0000_s390338" name="Equation" r:id="rId5" imgW="2882900" imgH="1270000" progId="Equation.DSMT4">
                  <p:embed/>
                </p:oleObj>
              </mc:Choice>
              <mc:Fallback>
                <p:oleObj name="Equation" r:id="rId5" imgW="2882900" imgH="1270000" progId="Equation.DSMT4">
                  <p:embed/>
                  <p:pic>
                    <p:nvPicPr>
                      <p:cNvPr id="0" name=""/>
                      <p:cNvPicPr/>
                      <p:nvPr/>
                    </p:nvPicPr>
                    <p:blipFill>
                      <a:blip r:embed="rId6"/>
                      <a:stretch>
                        <a:fillRect/>
                      </a:stretch>
                    </p:blipFill>
                    <p:spPr>
                      <a:xfrm>
                        <a:off x="1219200" y="2133600"/>
                        <a:ext cx="7610856" cy="33528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01124045"/>
              </p:ext>
            </p:extLst>
          </p:nvPr>
        </p:nvGraphicFramePr>
        <p:xfrm>
          <a:off x="1129666" y="5852161"/>
          <a:ext cx="4417694" cy="1786890"/>
        </p:xfrm>
        <a:graphic>
          <a:graphicData uri="http://schemas.openxmlformats.org/presentationml/2006/ole">
            <mc:AlternateContent xmlns:mc="http://schemas.openxmlformats.org/markup-compatibility/2006">
              <mc:Choice xmlns:v="urn:schemas-microsoft-com:vml" Requires="v">
                <p:oleObj spid="_x0000_s390339" name="Equation" r:id="rId7" imgW="1854200" imgH="749300" progId="Equation.DSMT4">
                  <p:embed/>
                </p:oleObj>
              </mc:Choice>
              <mc:Fallback>
                <p:oleObj name="Equation" r:id="rId7" imgW="1854200" imgH="749300" progId="Equation.DSMT4">
                  <p:embed/>
                  <p:pic>
                    <p:nvPicPr>
                      <p:cNvPr id="0" name=""/>
                      <p:cNvPicPr/>
                      <p:nvPr/>
                    </p:nvPicPr>
                    <p:blipFill>
                      <a:blip r:embed="rId8"/>
                      <a:stretch>
                        <a:fillRect/>
                      </a:stretch>
                    </p:blipFill>
                    <p:spPr>
                      <a:xfrm>
                        <a:off x="1129666" y="5852161"/>
                        <a:ext cx="4417694" cy="178689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312</a:t>
            </a:fld>
            <a:endParaRPr lang="en-US" dirty="0"/>
          </a:p>
        </p:txBody>
      </p:sp>
    </p:spTree>
    <p:custDataLst>
      <p:tags r:id="rId2"/>
    </p:custDataLst>
    <p:extLst>
      <p:ext uri="{BB962C8B-B14F-4D97-AF65-F5344CB8AC3E}">
        <p14:creationId xmlns:p14="http://schemas.microsoft.com/office/powerpoint/2010/main" val="224272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4C152DE-204E-4D20-AE52-7EA7F0A16D03}" type="slidenum">
              <a:rPr lang="en-US" altLang="en-US"/>
              <a:pPr>
                <a:defRPr/>
              </a:pPr>
              <a:t>313</a:t>
            </a:fld>
            <a:endParaRPr lang="en-US" altLang="en-US" dirty="0"/>
          </a:p>
        </p:txBody>
      </p:sp>
      <p:sp>
        <p:nvSpPr>
          <p:cNvPr id="84996" name="Rectangle 3"/>
          <p:cNvSpPr>
            <a:spLocks noGrp="1" noChangeArrowheads="1"/>
          </p:cNvSpPr>
          <p:nvPr>
            <p:ph type="body" idx="1"/>
          </p:nvPr>
        </p:nvSpPr>
        <p:spPr>
          <a:xfrm>
            <a:off x="548640" y="1463041"/>
            <a:ext cx="9875520" cy="5436870"/>
          </a:xfrm>
        </p:spPr>
        <p:txBody>
          <a:bodyPr/>
          <a:lstStyle/>
          <a:p>
            <a:pPr eaLnBrk="1" hangingPunct="1"/>
            <a:r>
              <a:rPr lang="en-US" dirty="0" smtClean="0"/>
              <a:t>Here</a:t>
            </a:r>
            <a:r>
              <a:rPr lang="en-US" sz="3120" dirty="0"/>
              <a:t> </a:t>
            </a:r>
          </a:p>
          <a:p>
            <a:pPr eaLnBrk="1" hangingPunct="1"/>
            <a:r>
              <a:rPr lang="en-US" dirty="0" smtClean="0"/>
              <a:t>This is observed again &amp; again – for same sample size, cluster samples have larger sampling variances</a:t>
            </a:r>
          </a:p>
          <a:p>
            <a:pPr eaLnBrk="1" hangingPunct="1"/>
            <a:r>
              <a:rPr lang="en-US" dirty="0" smtClean="0"/>
              <a:t>Summary statement:</a:t>
            </a:r>
          </a:p>
        </p:txBody>
      </p:sp>
      <p:graphicFrame>
        <p:nvGraphicFramePr>
          <p:cNvPr id="84997" name="Object 4"/>
          <p:cNvGraphicFramePr>
            <a:graphicFrameLocks noChangeAspect="1"/>
          </p:cNvGraphicFramePr>
          <p:nvPr>
            <p:extLst>
              <p:ext uri="{D42A27DB-BD31-4B8C-83A1-F6EECF244321}">
                <p14:modId xmlns:p14="http://schemas.microsoft.com/office/powerpoint/2010/main" val="1319964093"/>
              </p:ext>
            </p:extLst>
          </p:nvPr>
        </p:nvGraphicFramePr>
        <p:xfrm>
          <a:off x="2426970" y="1443990"/>
          <a:ext cx="2825116" cy="725806"/>
        </p:xfrm>
        <a:graphic>
          <a:graphicData uri="http://schemas.openxmlformats.org/presentationml/2006/ole">
            <mc:AlternateContent xmlns:mc="http://schemas.openxmlformats.org/markup-compatibility/2006">
              <mc:Choice xmlns:v="urn:schemas-microsoft-com:vml" Requires="v">
                <p:oleObj spid="_x0000_s391351" name="Equation" r:id="rId5" imgW="939800" imgH="241300" progId="Equation.DSMT4">
                  <p:embed/>
                </p:oleObj>
              </mc:Choice>
              <mc:Fallback>
                <p:oleObj name="Equation" r:id="rId5" imgW="939800" imgH="241300" progId="Equation.DSMT4">
                  <p:embed/>
                  <p:pic>
                    <p:nvPicPr>
                      <p:cNvPr id="0" name=""/>
                      <p:cNvPicPr>
                        <a:picLocks noChangeAspect="1" noChangeArrowheads="1"/>
                      </p:cNvPicPr>
                      <p:nvPr/>
                    </p:nvPicPr>
                    <p:blipFill>
                      <a:blip r:embed="rId6"/>
                      <a:srcRect/>
                      <a:stretch>
                        <a:fillRect/>
                      </a:stretch>
                    </p:blipFill>
                    <p:spPr bwMode="auto">
                      <a:xfrm>
                        <a:off x="2426970" y="1443990"/>
                        <a:ext cx="2825116" cy="725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5"/>
          <p:cNvGraphicFramePr>
            <a:graphicFrameLocks noChangeAspect="1"/>
          </p:cNvGraphicFramePr>
          <p:nvPr>
            <p:extLst>
              <p:ext uri="{D42A27DB-BD31-4B8C-83A1-F6EECF244321}">
                <p14:modId xmlns:p14="http://schemas.microsoft.com/office/powerpoint/2010/main" val="1029491043"/>
              </p:ext>
            </p:extLst>
          </p:nvPr>
        </p:nvGraphicFramePr>
        <p:xfrm>
          <a:off x="1266826" y="4829176"/>
          <a:ext cx="6292214" cy="2074544"/>
        </p:xfrm>
        <a:graphic>
          <a:graphicData uri="http://schemas.openxmlformats.org/presentationml/2006/ole">
            <mc:AlternateContent xmlns:mc="http://schemas.openxmlformats.org/markup-compatibility/2006">
              <mc:Choice xmlns:v="urn:schemas-microsoft-com:vml" Requires="v">
                <p:oleObj spid="_x0000_s391352" name="Equation" r:id="rId7" imgW="2349500" imgH="774700" progId="Equation.DSMT4">
                  <p:embed/>
                </p:oleObj>
              </mc:Choice>
              <mc:Fallback>
                <p:oleObj name="Equation" r:id="rId7" imgW="2349500" imgH="774700" progId="Equation.DSMT4">
                  <p:embed/>
                  <p:pic>
                    <p:nvPicPr>
                      <p:cNvPr id="0" name=""/>
                      <p:cNvPicPr>
                        <a:picLocks noChangeAspect="1" noChangeArrowheads="1"/>
                      </p:cNvPicPr>
                      <p:nvPr/>
                    </p:nvPicPr>
                    <p:blipFill>
                      <a:blip r:embed="rId8"/>
                      <a:srcRect/>
                      <a:stretch>
                        <a:fillRect/>
                      </a:stretch>
                    </p:blipFill>
                    <p:spPr bwMode="auto">
                      <a:xfrm>
                        <a:off x="1266826" y="4829176"/>
                        <a:ext cx="6292214" cy="2074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- 10</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D14F948-5D33-44B2-9C66-5C8854299679}" type="slidenum">
              <a:rPr lang="en-US" altLang="en-US"/>
              <a:pPr>
                <a:defRPr/>
              </a:pPr>
              <a:t>314</a:t>
            </a:fld>
            <a:endParaRPr lang="en-US" altLang="en-US" dirty="0"/>
          </a:p>
        </p:txBody>
      </p:sp>
      <p:sp>
        <p:nvSpPr>
          <p:cNvPr id="88068" name="Rectangle 3"/>
          <p:cNvSpPr>
            <a:spLocks noGrp="1" noChangeArrowheads="1"/>
          </p:cNvSpPr>
          <p:nvPr>
            <p:ph type="body" idx="1"/>
          </p:nvPr>
        </p:nvSpPr>
        <p:spPr/>
        <p:txBody>
          <a:bodyPr/>
          <a:lstStyle/>
          <a:p>
            <a:pPr eaLnBrk="1" hangingPunct="1"/>
            <a:r>
              <a:rPr lang="en-US" dirty="0" smtClean="0"/>
              <a:t>The source of this increase in variance is two-fold:</a:t>
            </a:r>
          </a:p>
          <a:p>
            <a:pPr lvl="1" eaLnBrk="1" hangingPunct="1"/>
            <a:r>
              <a:rPr lang="en-US" dirty="0" smtClean="0"/>
              <a:t>How many elements are chose per cluster</a:t>
            </a:r>
          </a:p>
          <a:p>
            <a:pPr lvl="1" eaLnBrk="1" hangingPunct="1"/>
            <a:r>
              <a:rPr lang="en-US" dirty="0" smtClean="0"/>
              <a:t>How similar elements are within clusters</a:t>
            </a:r>
          </a:p>
          <a:p>
            <a:pPr eaLnBrk="1" hangingPunct="1"/>
            <a:r>
              <a:rPr lang="en-US" dirty="0" smtClean="0"/>
              <a:t>Revised summary of cluster sampling effect:</a:t>
            </a:r>
          </a:p>
        </p:txBody>
      </p:sp>
      <p:graphicFrame>
        <p:nvGraphicFramePr>
          <p:cNvPr id="88069" name="Object 4"/>
          <p:cNvGraphicFramePr>
            <a:graphicFrameLocks noChangeAspect="1"/>
          </p:cNvGraphicFramePr>
          <p:nvPr>
            <p:extLst>
              <p:ext uri="{D42A27DB-BD31-4B8C-83A1-F6EECF244321}">
                <p14:modId xmlns:p14="http://schemas.microsoft.com/office/powerpoint/2010/main" val="168773007"/>
              </p:ext>
            </p:extLst>
          </p:nvPr>
        </p:nvGraphicFramePr>
        <p:xfrm>
          <a:off x="1323976" y="5303521"/>
          <a:ext cx="5452110" cy="1504950"/>
        </p:xfrm>
        <a:graphic>
          <a:graphicData uri="http://schemas.openxmlformats.org/presentationml/2006/ole">
            <mc:AlternateContent xmlns:mc="http://schemas.openxmlformats.org/markup-compatibility/2006">
              <mc:Choice xmlns:v="urn:schemas-microsoft-com:vml" Requires="v">
                <p:oleObj spid="_x0000_s392293" name="Equation" r:id="rId5" imgW="1841500" imgH="508000" progId="Equation.DSMT4">
                  <p:embed/>
                </p:oleObj>
              </mc:Choice>
              <mc:Fallback>
                <p:oleObj name="Equation" r:id="rId5" imgW="1841500" imgH="508000" progId="Equation.DSMT4">
                  <p:embed/>
                  <p:pic>
                    <p:nvPicPr>
                      <p:cNvPr id="0" name=""/>
                      <p:cNvPicPr>
                        <a:picLocks noChangeAspect="1" noChangeArrowheads="1"/>
                      </p:cNvPicPr>
                      <p:nvPr/>
                    </p:nvPicPr>
                    <p:blipFill>
                      <a:blip r:embed="rId6"/>
                      <a:srcRect/>
                      <a:stretch>
                        <a:fillRect/>
                      </a:stretch>
                    </p:blipFill>
                    <p:spPr bwMode="auto">
                      <a:xfrm>
                        <a:off x="1323976" y="5303521"/>
                        <a:ext cx="5452110" cy="150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- 11</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C427EFE9-D4EA-45C5-8A02-21C8320677AB}" type="slidenum">
              <a:rPr lang="en-US" altLang="en-US"/>
              <a:pPr>
                <a:defRPr/>
              </a:pPr>
              <a:t>315</a:t>
            </a:fld>
            <a:endParaRPr lang="en-US" altLang="en-US" dirty="0"/>
          </a:p>
        </p:txBody>
      </p:sp>
      <p:sp>
        <p:nvSpPr>
          <p:cNvPr id="89092" name="Rectangle 3"/>
          <p:cNvSpPr>
            <a:spLocks noGrp="1" noChangeArrowheads="1"/>
          </p:cNvSpPr>
          <p:nvPr>
            <p:ph type="body" idx="1"/>
          </p:nvPr>
        </p:nvSpPr>
        <p:spPr>
          <a:xfrm>
            <a:off x="548640" y="2011680"/>
            <a:ext cx="10058400" cy="5577840"/>
          </a:xfrm>
        </p:spPr>
        <p:txBody>
          <a:bodyPr/>
          <a:lstStyle/>
          <a:p>
            <a:pPr eaLnBrk="1" hangingPunct="1"/>
            <a:r>
              <a:rPr lang="en-US" dirty="0" smtClean="0"/>
              <a:t>                           (although          generally)</a:t>
            </a:r>
          </a:p>
          <a:p>
            <a:pPr eaLnBrk="1" hangingPunct="1"/>
            <a:endParaRPr lang="en-US" dirty="0" smtClean="0"/>
          </a:p>
          <a:p>
            <a:pPr eaLnBrk="1" hangingPunct="1"/>
            <a:r>
              <a:rPr lang="en-US" dirty="0" smtClean="0"/>
              <a:t>If                              --  the cluster sample is                     the equivalent of SRS of size </a:t>
            </a:r>
          </a:p>
          <a:p>
            <a:pPr eaLnBrk="1" hangingPunct="1"/>
            <a:endParaRPr lang="en-US" dirty="0" smtClean="0"/>
          </a:p>
          <a:p>
            <a:pPr eaLnBrk="1" hangingPunct="1"/>
            <a:r>
              <a:rPr lang="en-US" dirty="0" smtClean="0">
                <a:solidFill>
                  <a:srgbClr val="FFFF00"/>
                </a:solidFill>
              </a:rPr>
              <a:t>If             </a:t>
            </a:r>
            <a:r>
              <a:rPr lang="en-US" dirty="0">
                <a:solidFill>
                  <a:srgbClr val="FFFF00"/>
                </a:solidFill>
              </a:rPr>
              <a:t>d</a:t>
            </a:r>
            <a:r>
              <a:rPr lang="en-US" dirty="0" smtClean="0">
                <a:solidFill>
                  <a:srgbClr val="FFFF00"/>
                </a:solidFill>
              </a:rPr>
              <a:t>eff = </a:t>
            </a:r>
            <a:r>
              <a:rPr lang="en-US" i="1" dirty="0" smtClean="0">
                <a:solidFill>
                  <a:srgbClr val="FFFF00"/>
                </a:solidFill>
              </a:rPr>
              <a:t>b</a:t>
            </a:r>
            <a:r>
              <a:rPr lang="en-US" dirty="0" smtClean="0">
                <a:solidFill>
                  <a:srgbClr val="FFFF00"/>
                </a:solidFill>
              </a:rPr>
              <a:t> </a:t>
            </a:r>
            <a:r>
              <a:rPr lang="en-US" dirty="0" smtClean="0"/>
              <a:t>and                                    --  the </a:t>
            </a:r>
            <a:r>
              <a:rPr lang="en-US" dirty="0"/>
              <a:t>cluster sample is equivalent to an SRS of </a:t>
            </a:r>
            <a:r>
              <a:rPr lang="en-US" i="1" dirty="0"/>
              <a:t>a</a:t>
            </a:r>
            <a:r>
              <a:rPr lang="en-US" dirty="0"/>
              <a:t> elements</a:t>
            </a:r>
          </a:p>
        </p:txBody>
      </p:sp>
      <p:graphicFrame>
        <p:nvGraphicFramePr>
          <p:cNvPr id="89094" name="Object 5"/>
          <p:cNvGraphicFramePr>
            <a:graphicFrameLocks noChangeAspect="1"/>
          </p:cNvGraphicFramePr>
          <p:nvPr>
            <p:extLst>
              <p:ext uri="{D42A27DB-BD31-4B8C-83A1-F6EECF244321}">
                <p14:modId xmlns:p14="http://schemas.microsoft.com/office/powerpoint/2010/main" val="2222296233"/>
              </p:ext>
            </p:extLst>
          </p:nvPr>
        </p:nvGraphicFramePr>
        <p:xfrm>
          <a:off x="1203960" y="1863091"/>
          <a:ext cx="2438400" cy="1154430"/>
        </p:xfrm>
        <a:graphic>
          <a:graphicData uri="http://schemas.openxmlformats.org/presentationml/2006/ole">
            <mc:AlternateContent xmlns:mc="http://schemas.openxmlformats.org/markup-compatibility/2006">
              <mc:Choice xmlns:v="urn:schemas-microsoft-com:vml" Requires="v">
                <p:oleObj spid="_x0000_s393743" name="Equation" r:id="rId5" imgW="1016000" imgH="482600" progId="Equation.DSMT4">
                  <p:embed/>
                </p:oleObj>
              </mc:Choice>
              <mc:Fallback>
                <p:oleObj name="Equation" r:id="rId5" imgW="1016000" imgH="482600" progId="Equation.DSMT4">
                  <p:embed/>
                  <p:pic>
                    <p:nvPicPr>
                      <p:cNvPr id="0" name=""/>
                      <p:cNvPicPr>
                        <a:picLocks noChangeAspect="1" noChangeArrowheads="1"/>
                      </p:cNvPicPr>
                      <p:nvPr/>
                    </p:nvPicPr>
                    <p:blipFill>
                      <a:blip r:embed="rId6"/>
                      <a:srcRect/>
                      <a:stretch>
                        <a:fillRect/>
                      </a:stretch>
                    </p:blipFill>
                    <p:spPr bwMode="auto">
                      <a:xfrm>
                        <a:off x="1203960" y="1863091"/>
                        <a:ext cx="2438400" cy="1154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5" name="Object 6"/>
          <p:cNvGraphicFramePr>
            <a:graphicFrameLocks noChangeAspect="1"/>
          </p:cNvGraphicFramePr>
          <p:nvPr>
            <p:extLst>
              <p:ext uri="{D42A27DB-BD31-4B8C-83A1-F6EECF244321}">
                <p14:modId xmlns:p14="http://schemas.microsoft.com/office/powerpoint/2010/main" val="2735518484"/>
              </p:ext>
            </p:extLst>
          </p:nvPr>
        </p:nvGraphicFramePr>
        <p:xfrm>
          <a:off x="5958840" y="2209800"/>
          <a:ext cx="1039906" cy="533400"/>
        </p:xfrm>
        <a:graphic>
          <a:graphicData uri="http://schemas.openxmlformats.org/presentationml/2006/ole">
            <mc:AlternateContent xmlns:mc="http://schemas.openxmlformats.org/markup-compatibility/2006">
              <mc:Choice xmlns:v="urn:schemas-microsoft-com:vml" Requires="v">
                <p:oleObj spid="_x0000_s393744" name="Equation" r:id="rId7" imgW="368300" imgH="190500" progId="Equation.DSMT4">
                  <p:embed/>
                </p:oleObj>
              </mc:Choice>
              <mc:Fallback>
                <p:oleObj name="Equation" r:id="rId7" imgW="368300" imgH="190500" progId="Equation.DSMT4">
                  <p:embed/>
                  <p:pic>
                    <p:nvPicPr>
                      <p:cNvPr id="0" name=""/>
                      <p:cNvPicPr>
                        <a:picLocks noChangeAspect="1" noChangeArrowheads="1"/>
                      </p:cNvPicPr>
                      <p:nvPr/>
                    </p:nvPicPr>
                    <p:blipFill>
                      <a:blip r:embed="rId8"/>
                      <a:srcRect/>
                      <a:stretch>
                        <a:fillRect/>
                      </a:stretch>
                    </p:blipFill>
                    <p:spPr bwMode="auto">
                      <a:xfrm>
                        <a:off x="5958840" y="2209800"/>
                        <a:ext cx="1039906" cy="533400"/>
                      </a:xfrm>
                      <a:prstGeom prst="rect">
                        <a:avLst/>
                      </a:prstGeom>
                      <a:noFill/>
                      <a:extLst/>
                    </p:spPr>
                  </p:pic>
                </p:oleObj>
              </mc:Fallback>
            </mc:AlternateContent>
          </a:graphicData>
        </a:graphic>
      </p:graphicFrame>
      <p:graphicFrame>
        <p:nvGraphicFramePr>
          <p:cNvPr id="89096" name="Object 7"/>
          <p:cNvGraphicFramePr>
            <a:graphicFrameLocks noChangeAspect="1"/>
          </p:cNvGraphicFramePr>
          <p:nvPr>
            <p:extLst>
              <p:ext uri="{D42A27DB-BD31-4B8C-83A1-F6EECF244321}">
                <p14:modId xmlns:p14="http://schemas.microsoft.com/office/powerpoint/2010/main" val="3700567819"/>
              </p:ext>
            </p:extLst>
          </p:nvPr>
        </p:nvGraphicFramePr>
        <p:xfrm>
          <a:off x="1411606" y="3566160"/>
          <a:ext cx="2998470" cy="548640"/>
        </p:xfrm>
        <a:graphic>
          <a:graphicData uri="http://schemas.openxmlformats.org/presentationml/2006/ole">
            <mc:AlternateContent xmlns:mc="http://schemas.openxmlformats.org/markup-compatibility/2006">
              <mc:Choice xmlns:v="urn:schemas-microsoft-com:vml" Requires="v">
                <p:oleObj spid="_x0000_s393745" name="Equation" r:id="rId9" imgW="1104900" imgH="203200" progId="Equation.DSMT4">
                  <p:embed/>
                </p:oleObj>
              </mc:Choice>
              <mc:Fallback>
                <p:oleObj name="Equation" r:id="rId9" imgW="1104900" imgH="203200" progId="Equation.DSMT4">
                  <p:embed/>
                  <p:pic>
                    <p:nvPicPr>
                      <p:cNvPr id="0" name=""/>
                      <p:cNvPicPr>
                        <a:picLocks noChangeAspect="1" noChangeArrowheads="1"/>
                      </p:cNvPicPr>
                      <p:nvPr/>
                    </p:nvPicPr>
                    <p:blipFill>
                      <a:blip r:embed="rId10"/>
                      <a:srcRect/>
                      <a:stretch>
                        <a:fillRect/>
                      </a:stretch>
                    </p:blipFill>
                    <p:spPr bwMode="auto">
                      <a:xfrm>
                        <a:off x="1411606" y="3566160"/>
                        <a:ext cx="2998470" cy="54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7" name="Object 8"/>
          <p:cNvGraphicFramePr>
            <a:graphicFrameLocks noChangeAspect="1"/>
          </p:cNvGraphicFramePr>
          <p:nvPr>
            <p:extLst>
              <p:ext uri="{D42A27DB-BD31-4B8C-83A1-F6EECF244321}">
                <p14:modId xmlns:p14="http://schemas.microsoft.com/office/powerpoint/2010/main" val="2762094797"/>
              </p:ext>
            </p:extLst>
          </p:nvPr>
        </p:nvGraphicFramePr>
        <p:xfrm>
          <a:off x="6675120" y="4069080"/>
          <a:ext cx="1933576" cy="548640"/>
        </p:xfrm>
        <a:graphic>
          <a:graphicData uri="http://schemas.openxmlformats.org/presentationml/2006/ole">
            <mc:AlternateContent xmlns:mc="http://schemas.openxmlformats.org/markup-compatibility/2006">
              <mc:Choice xmlns:v="urn:schemas-microsoft-com:vml" Requires="v">
                <p:oleObj spid="_x0000_s393746" name="Equation" r:id="rId11" imgW="533400" imgH="152400" progId="Equation.DSMT4">
                  <p:embed/>
                </p:oleObj>
              </mc:Choice>
              <mc:Fallback>
                <p:oleObj name="Equation" r:id="rId11" imgW="533400" imgH="152400" progId="Equation.DSMT4">
                  <p:embed/>
                  <p:pic>
                    <p:nvPicPr>
                      <p:cNvPr id="0" name=""/>
                      <p:cNvPicPr>
                        <a:picLocks noChangeAspect="1" noChangeArrowheads="1"/>
                      </p:cNvPicPr>
                      <p:nvPr/>
                    </p:nvPicPr>
                    <p:blipFill>
                      <a:blip r:embed="rId12"/>
                      <a:srcRect/>
                      <a:stretch>
                        <a:fillRect/>
                      </a:stretch>
                    </p:blipFill>
                    <p:spPr bwMode="auto">
                      <a:xfrm>
                        <a:off x="6675120" y="4069080"/>
                        <a:ext cx="1933576" cy="548640"/>
                      </a:xfrm>
                      <a:prstGeom prst="rect">
                        <a:avLst/>
                      </a:prstGeom>
                      <a:noFill/>
                      <a:extLst/>
                    </p:spPr>
                  </p:pic>
                </p:oleObj>
              </mc:Fallback>
            </mc:AlternateContent>
          </a:graphicData>
        </a:graphic>
      </p:graphicFrame>
      <p:graphicFrame>
        <p:nvGraphicFramePr>
          <p:cNvPr id="89098" name="Object 9"/>
          <p:cNvGraphicFramePr>
            <a:graphicFrameLocks noChangeAspect="1"/>
          </p:cNvGraphicFramePr>
          <p:nvPr>
            <p:extLst>
              <p:ext uri="{D42A27DB-BD31-4B8C-83A1-F6EECF244321}">
                <p14:modId xmlns:p14="http://schemas.microsoft.com/office/powerpoint/2010/main" val="3296512961"/>
              </p:ext>
            </p:extLst>
          </p:nvPr>
        </p:nvGraphicFramePr>
        <p:xfrm>
          <a:off x="1488186" y="5541265"/>
          <a:ext cx="1202056" cy="598170"/>
        </p:xfrm>
        <a:graphic>
          <a:graphicData uri="http://schemas.openxmlformats.org/presentationml/2006/ole">
            <mc:AlternateContent xmlns:mc="http://schemas.openxmlformats.org/markup-compatibility/2006">
              <mc:Choice xmlns:v="urn:schemas-microsoft-com:vml" Requires="v">
                <p:oleObj spid="_x0000_s393747" name="Equation" r:id="rId13" imgW="381000" imgH="190500" progId="Equation.DSMT4">
                  <p:embed/>
                </p:oleObj>
              </mc:Choice>
              <mc:Fallback>
                <p:oleObj name="Equation" r:id="rId13" imgW="381000" imgH="190500" progId="Equation.DSMT4">
                  <p:embed/>
                  <p:pic>
                    <p:nvPicPr>
                      <p:cNvPr id="0" name=""/>
                      <p:cNvPicPr>
                        <a:picLocks noChangeAspect="1" noChangeArrowheads="1"/>
                      </p:cNvPicPr>
                      <p:nvPr/>
                    </p:nvPicPr>
                    <p:blipFill>
                      <a:blip r:embed="rId14"/>
                      <a:srcRect/>
                      <a:stretch>
                        <a:fillRect/>
                      </a:stretch>
                    </p:blipFill>
                    <p:spPr bwMode="auto">
                      <a:xfrm>
                        <a:off x="1488186" y="5541265"/>
                        <a:ext cx="1202056" cy="598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9" name="Object 10"/>
          <p:cNvGraphicFramePr>
            <a:graphicFrameLocks noChangeAspect="1"/>
          </p:cNvGraphicFramePr>
          <p:nvPr>
            <p:extLst>
              <p:ext uri="{D42A27DB-BD31-4B8C-83A1-F6EECF244321}">
                <p14:modId xmlns:p14="http://schemas.microsoft.com/office/powerpoint/2010/main" val="2699686836"/>
              </p:ext>
            </p:extLst>
          </p:nvPr>
        </p:nvGraphicFramePr>
        <p:xfrm>
          <a:off x="5625466" y="5469256"/>
          <a:ext cx="3105150" cy="729614"/>
        </p:xfrm>
        <a:graphic>
          <a:graphicData uri="http://schemas.openxmlformats.org/presentationml/2006/ole">
            <mc:AlternateContent xmlns:mc="http://schemas.openxmlformats.org/markup-compatibility/2006">
              <mc:Choice xmlns:v="urn:schemas-microsoft-com:vml" Requires="v">
                <p:oleObj spid="_x0000_s393748" name="Equation" r:id="rId15" imgW="1130300" imgH="266700" progId="Equation.DSMT4">
                  <p:embed/>
                </p:oleObj>
              </mc:Choice>
              <mc:Fallback>
                <p:oleObj name="Equation" r:id="rId15" imgW="1130300" imgH="266700" progId="Equation.DSMT4">
                  <p:embed/>
                  <p:pic>
                    <p:nvPicPr>
                      <p:cNvPr id="0" name=""/>
                      <p:cNvPicPr>
                        <a:picLocks noChangeAspect="1" noChangeArrowheads="1"/>
                      </p:cNvPicPr>
                      <p:nvPr/>
                    </p:nvPicPr>
                    <p:blipFill>
                      <a:blip r:embed="rId16"/>
                      <a:srcRect/>
                      <a:stretch>
                        <a:fillRect/>
                      </a:stretch>
                    </p:blipFill>
                    <p:spPr bwMode="auto">
                      <a:xfrm>
                        <a:off x="5625466" y="5469256"/>
                        <a:ext cx="3105150" cy="729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Grp="1" noChangeArrowheads="1"/>
          </p:cNvSpPr>
          <p:nvPr>
            <p:ph type="title" idx="4294967295"/>
          </p:nvPr>
        </p:nvSpPr>
        <p:spPr>
          <a:xfrm>
            <a:off x="548640" y="365761"/>
            <a:ext cx="9875520" cy="1367790"/>
          </a:xfrm>
        </p:spPr>
        <p:txBody>
          <a:bodyPr/>
          <a:lstStyle/>
          <a:p>
            <a:pPr eaLnBrk="1" hangingPunct="1"/>
            <a:r>
              <a:rPr lang="en-US" dirty="0" smtClean="0"/>
              <a:t>Cluster sampling - 12</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44942E6-97C1-41AE-A1D8-6CE364185092}" type="slidenum">
              <a:rPr lang="en-US" altLang="en-US"/>
              <a:pPr>
                <a:defRPr/>
              </a:pPr>
              <a:t>316</a:t>
            </a:fld>
            <a:endParaRPr lang="en-US" altLang="en-US" dirty="0"/>
          </a:p>
        </p:txBody>
      </p:sp>
      <p:sp>
        <p:nvSpPr>
          <p:cNvPr id="91140" name="Rectangle 3"/>
          <p:cNvSpPr>
            <a:spLocks noGrp="1" noChangeArrowheads="1"/>
          </p:cNvSpPr>
          <p:nvPr>
            <p:ph type="body" idx="1"/>
          </p:nvPr>
        </p:nvSpPr>
        <p:spPr>
          <a:xfrm>
            <a:off x="548640" y="1878331"/>
            <a:ext cx="9875520" cy="5436870"/>
          </a:xfrm>
        </p:spPr>
        <p:txBody>
          <a:bodyPr/>
          <a:lstStyle/>
          <a:p>
            <a:pPr eaLnBrk="1" hangingPunct="1"/>
            <a:r>
              <a:rPr lang="en-US" dirty="0" smtClean="0"/>
              <a:t>One of the factors in the design effect for cluster sampling then is the degree of homogeneity of elements in clusters</a:t>
            </a:r>
          </a:p>
          <a:p>
            <a:pPr eaLnBrk="1" hangingPunct="1"/>
            <a:r>
              <a:rPr lang="en-US" dirty="0" smtClean="0"/>
              <a:t>In survey estimation, this homogeneity is estimated from the design effect directly:</a:t>
            </a:r>
          </a:p>
        </p:txBody>
      </p:sp>
      <p:graphicFrame>
        <p:nvGraphicFramePr>
          <p:cNvPr id="91141" name="Object 4"/>
          <p:cNvGraphicFramePr>
            <a:graphicFrameLocks noChangeAspect="1"/>
          </p:cNvGraphicFramePr>
          <p:nvPr>
            <p:extLst>
              <p:ext uri="{D42A27DB-BD31-4B8C-83A1-F6EECF244321}">
                <p14:modId xmlns:p14="http://schemas.microsoft.com/office/powerpoint/2010/main" val="1187180355"/>
              </p:ext>
            </p:extLst>
          </p:nvPr>
        </p:nvGraphicFramePr>
        <p:xfrm>
          <a:off x="1160146" y="5265420"/>
          <a:ext cx="3802368" cy="1409700"/>
        </p:xfrm>
        <a:graphic>
          <a:graphicData uri="http://schemas.openxmlformats.org/presentationml/2006/ole">
            <mc:AlternateContent xmlns:mc="http://schemas.openxmlformats.org/markup-compatibility/2006">
              <mc:Choice xmlns:v="urn:schemas-microsoft-com:vml" Requires="v">
                <p:oleObj spid="_x0000_s394351" name="Equation" r:id="rId5" imgW="1130300" imgH="419100" progId="Equation.DSMT4">
                  <p:embed/>
                </p:oleObj>
              </mc:Choice>
              <mc:Fallback>
                <p:oleObj name="Equation" r:id="rId5" imgW="1130300" imgH="419100" progId="Equation.DSMT4">
                  <p:embed/>
                  <p:pic>
                    <p:nvPicPr>
                      <p:cNvPr id="0" name=""/>
                      <p:cNvPicPr>
                        <a:picLocks noChangeAspect="1" noChangeArrowheads="1"/>
                      </p:cNvPicPr>
                      <p:nvPr/>
                    </p:nvPicPr>
                    <p:blipFill>
                      <a:blip r:embed="rId6"/>
                      <a:srcRect/>
                      <a:stretch>
                        <a:fillRect/>
                      </a:stretch>
                    </p:blipFill>
                    <p:spPr bwMode="auto">
                      <a:xfrm>
                        <a:off x="1160146" y="5265420"/>
                        <a:ext cx="3802368" cy="1409700"/>
                      </a:xfrm>
                      <a:prstGeom prst="rect">
                        <a:avLst/>
                      </a:prstGeom>
                      <a:noFill/>
                      <a:extLst/>
                    </p:spPr>
                  </p:pic>
                </p:oleObj>
              </mc:Fallback>
            </mc:AlternateContent>
          </a:graphicData>
        </a:graphic>
      </p:graphicFrame>
      <p:sp>
        <p:nvSpPr>
          <p:cNvPr id="9"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- 13</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EBD990-ACF4-40E0-ADBF-34986ED383D2}" type="slidenum">
              <a:rPr lang="en-US" altLang="en-US"/>
              <a:pPr>
                <a:defRPr/>
              </a:pPr>
              <a:t>317</a:t>
            </a:fld>
            <a:endParaRPr lang="en-US" altLang="en-US" dirty="0"/>
          </a:p>
        </p:txBody>
      </p:sp>
      <p:sp>
        <p:nvSpPr>
          <p:cNvPr id="102404" name="Rectangle 3"/>
          <p:cNvSpPr>
            <a:spLocks noGrp="1" noChangeArrowheads="1"/>
          </p:cNvSpPr>
          <p:nvPr>
            <p:ph type="body" idx="1"/>
          </p:nvPr>
        </p:nvSpPr>
        <p:spPr>
          <a:xfrm>
            <a:off x="548640" y="1737361"/>
            <a:ext cx="9875520" cy="5436870"/>
          </a:xfrm>
        </p:spPr>
        <p:txBody>
          <a:bodyPr/>
          <a:lstStyle/>
          <a:p>
            <a:pPr eaLnBrk="1" hangingPunct="1">
              <a:lnSpc>
                <a:spcPct val="90000"/>
              </a:lnSpc>
            </a:pPr>
            <a:r>
              <a:rPr lang="en-US" dirty="0" smtClean="0"/>
              <a:t>Return to sample of 10 school classrooms from 1,000, with each classroom having exactly 24 children</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Here the intra-class correlation estimate is  </a:t>
            </a:r>
            <a:r>
              <a:rPr lang="en-US" i="1" dirty="0" smtClean="0">
                <a:solidFill>
                  <a:srgbClr val="FFFF00"/>
                </a:solidFill>
              </a:rPr>
              <a:t>roh</a:t>
            </a:r>
            <a:r>
              <a:rPr lang="en-US" dirty="0" smtClean="0">
                <a:solidFill>
                  <a:srgbClr val="FFFF00"/>
                </a:solidFill>
              </a:rPr>
              <a:t> = 0.088</a:t>
            </a:r>
          </a:p>
          <a:p>
            <a:pPr eaLnBrk="1" hangingPunct="1">
              <a:lnSpc>
                <a:spcPct val="90000"/>
              </a:lnSpc>
            </a:pPr>
            <a:r>
              <a:rPr lang="en-US" dirty="0" smtClean="0"/>
              <a:t>Effective sample size </a:t>
            </a:r>
          </a:p>
        </p:txBody>
      </p:sp>
      <p:graphicFrame>
        <p:nvGraphicFramePr>
          <p:cNvPr id="102405" name="Object 4"/>
          <p:cNvGraphicFramePr>
            <a:graphicFrameLocks noChangeAspect="1"/>
          </p:cNvGraphicFramePr>
          <p:nvPr>
            <p:extLst>
              <p:ext uri="{D42A27DB-BD31-4B8C-83A1-F6EECF244321}">
                <p14:modId xmlns:p14="http://schemas.microsoft.com/office/powerpoint/2010/main" val="2707491329"/>
              </p:ext>
            </p:extLst>
          </p:nvPr>
        </p:nvGraphicFramePr>
        <p:xfrm>
          <a:off x="1207770" y="3444240"/>
          <a:ext cx="5903596" cy="1042036"/>
        </p:xfrm>
        <a:graphic>
          <a:graphicData uri="http://schemas.openxmlformats.org/presentationml/2006/ole">
            <mc:AlternateContent xmlns:mc="http://schemas.openxmlformats.org/markup-compatibility/2006">
              <mc:Choice xmlns:v="urn:schemas-microsoft-com:vml" Requires="v">
                <p:oleObj spid="_x0000_s395451" name="Equation" r:id="rId5" imgW="2362200" imgH="419100" progId="Equation.DSMT4">
                  <p:embed/>
                </p:oleObj>
              </mc:Choice>
              <mc:Fallback>
                <p:oleObj name="Equation" r:id="rId5" imgW="2362200" imgH="419100" progId="Equation.DSMT4">
                  <p:embed/>
                  <p:pic>
                    <p:nvPicPr>
                      <p:cNvPr id="0" name=""/>
                      <p:cNvPicPr>
                        <a:picLocks noChangeAspect="1" noChangeArrowheads="1"/>
                      </p:cNvPicPr>
                      <p:nvPr/>
                    </p:nvPicPr>
                    <p:blipFill>
                      <a:blip r:embed="rId6"/>
                      <a:srcRect/>
                      <a:stretch>
                        <a:fillRect/>
                      </a:stretch>
                    </p:blipFill>
                    <p:spPr bwMode="auto">
                      <a:xfrm>
                        <a:off x="1207770" y="3444240"/>
                        <a:ext cx="5903596" cy="1042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6" name="Object 5"/>
          <p:cNvGraphicFramePr>
            <a:graphicFrameLocks noChangeAspect="1"/>
          </p:cNvGraphicFramePr>
          <p:nvPr>
            <p:extLst>
              <p:ext uri="{D42A27DB-BD31-4B8C-83A1-F6EECF244321}">
                <p14:modId xmlns:p14="http://schemas.microsoft.com/office/powerpoint/2010/main" val="1089628039"/>
              </p:ext>
            </p:extLst>
          </p:nvPr>
        </p:nvGraphicFramePr>
        <p:xfrm>
          <a:off x="5303520" y="5862828"/>
          <a:ext cx="4023360" cy="786766"/>
        </p:xfrm>
        <a:graphic>
          <a:graphicData uri="http://schemas.openxmlformats.org/presentationml/2006/ole">
            <mc:AlternateContent xmlns:mc="http://schemas.openxmlformats.org/markup-compatibility/2006">
              <mc:Choice xmlns:v="urn:schemas-microsoft-com:vml" Requires="v">
                <p:oleObj spid="_x0000_s395452" name="Equation" r:id="rId7" imgW="1358900" imgH="266700" progId="Equation.DSMT4">
                  <p:embed/>
                </p:oleObj>
              </mc:Choice>
              <mc:Fallback>
                <p:oleObj name="Equation" r:id="rId7" imgW="1358900" imgH="266700" progId="Equation.DSMT4">
                  <p:embed/>
                  <p:pic>
                    <p:nvPicPr>
                      <p:cNvPr id="0" name=""/>
                      <p:cNvPicPr>
                        <a:picLocks noChangeAspect="1" noChangeArrowheads="1"/>
                      </p:cNvPicPr>
                      <p:nvPr/>
                    </p:nvPicPr>
                    <p:blipFill>
                      <a:blip r:embed="rId8"/>
                      <a:srcRect/>
                      <a:stretch>
                        <a:fillRect/>
                      </a:stretch>
                    </p:blipFill>
                    <p:spPr bwMode="auto">
                      <a:xfrm>
                        <a:off x="5303520" y="5862828"/>
                        <a:ext cx="4023360" cy="786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- 14</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95E246C-21FC-4836-A575-3F263D0ED123}" type="slidenum">
              <a:rPr lang="en-US" altLang="en-US"/>
              <a:pPr>
                <a:defRPr/>
              </a:pPr>
              <a:t>318</a:t>
            </a:fld>
            <a:endParaRPr lang="en-US" altLang="en-US" dirty="0"/>
          </a:p>
        </p:txBody>
      </p:sp>
      <p:sp>
        <p:nvSpPr>
          <p:cNvPr id="103428" name="Rectangle 3"/>
          <p:cNvSpPr>
            <a:spLocks noGrp="1" noChangeArrowheads="1"/>
          </p:cNvSpPr>
          <p:nvPr>
            <p:ph type="body" idx="1"/>
          </p:nvPr>
        </p:nvSpPr>
        <p:spPr>
          <a:xfrm>
            <a:off x="548640" y="1695451"/>
            <a:ext cx="9875520" cy="5436870"/>
          </a:xfrm>
        </p:spPr>
        <p:txBody>
          <a:bodyPr/>
          <a:lstStyle/>
          <a:p>
            <a:pPr eaLnBrk="1" hangingPunct="1"/>
            <a:r>
              <a:rPr lang="en-US" dirty="0" smtClean="0"/>
              <a:t>Consider alternative values of homogeneity </a:t>
            </a:r>
            <a:r>
              <a:rPr lang="en-US" i="1" dirty="0" smtClean="0"/>
              <a:t>roh</a:t>
            </a:r>
          </a:p>
          <a:p>
            <a:pPr eaLnBrk="1" hangingPunct="1"/>
            <a:r>
              <a:rPr lang="en-US" dirty="0" smtClean="0"/>
              <a:t>What would homogeneity within clusters (heterogeneity among) look like?</a:t>
            </a:r>
          </a:p>
          <a:p>
            <a:pPr eaLnBrk="1" hangingPunct="1"/>
            <a:endParaRPr lang="en-US" sz="3120" dirty="0"/>
          </a:p>
          <a:p>
            <a:pPr eaLnBrk="1" hangingPunct="1"/>
            <a:endParaRPr lang="en-US" sz="3120" dirty="0"/>
          </a:p>
          <a:p>
            <a:pPr eaLnBrk="1" hangingPunct="1"/>
            <a:endParaRPr lang="en-US" dirty="0" smtClean="0"/>
          </a:p>
          <a:p>
            <a:pPr eaLnBrk="1" hangingPunct="1"/>
            <a:endParaRPr lang="en-US" dirty="0" smtClean="0"/>
          </a:p>
        </p:txBody>
      </p:sp>
      <p:graphicFrame>
        <p:nvGraphicFramePr>
          <p:cNvPr id="103429" name="Object 4"/>
          <p:cNvGraphicFramePr>
            <a:graphicFrameLocks noChangeAspect="1"/>
          </p:cNvGraphicFramePr>
          <p:nvPr>
            <p:extLst>
              <p:ext uri="{D42A27DB-BD31-4B8C-83A1-F6EECF244321}">
                <p14:modId xmlns:p14="http://schemas.microsoft.com/office/powerpoint/2010/main" val="3871713829"/>
              </p:ext>
            </p:extLst>
          </p:nvPr>
        </p:nvGraphicFramePr>
        <p:xfrm>
          <a:off x="1123950" y="4356736"/>
          <a:ext cx="6345556" cy="1120140"/>
        </p:xfrm>
        <a:graphic>
          <a:graphicData uri="http://schemas.openxmlformats.org/presentationml/2006/ole">
            <mc:AlternateContent xmlns:mc="http://schemas.openxmlformats.org/markup-compatibility/2006">
              <mc:Choice xmlns:v="urn:schemas-microsoft-com:vml" Requires="v">
                <p:oleObj spid="_x0000_s396641" name="Equation" r:id="rId5" imgW="2362200" imgH="419100" progId="Equation.DSMT4">
                  <p:embed/>
                </p:oleObj>
              </mc:Choice>
              <mc:Fallback>
                <p:oleObj name="Equation" r:id="rId5" imgW="2362200" imgH="419100" progId="Equation.DSMT4">
                  <p:embed/>
                  <p:pic>
                    <p:nvPicPr>
                      <p:cNvPr id="0" name=""/>
                      <p:cNvPicPr>
                        <a:picLocks noChangeAspect="1" noChangeArrowheads="1"/>
                      </p:cNvPicPr>
                      <p:nvPr/>
                    </p:nvPicPr>
                    <p:blipFill>
                      <a:blip r:embed="rId6"/>
                      <a:srcRect/>
                      <a:stretch>
                        <a:fillRect/>
                      </a:stretch>
                    </p:blipFill>
                    <p:spPr bwMode="auto">
                      <a:xfrm>
                        <a:off x="1123950" y="4356736"/>
                        <a:ext cx="6345556" cy="1120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0" name="Object 5"/>
          <p:cNvGraphicFramePr>
            <a:graphicFrameLocks noChangeAspect="1"/>
          </p:cNvGraphicFramePr>
          <p:nvPr>
            <p:extLst>
              <p:ext uri="{D42A27DB-BD31-4B8C-83A1-F6EECF244321}">
                <p14:modId xmlns:p14="http://schemas.microsoft.com/office/powerpoint/2010/main" val="2529431813"/>
              </p:ext>
            </p:extLst>
          </p:nvPr>
        </p:nvGraphicFramePr>
        <p:xfrm>
          <a:off x="4114800" y="5852160"/>
          <a:ext cx="3716656" cy="1072514"/>
        </p:xfrm>
        <a:graphic>
          <a:graphicData uri="http://schemas.openxmlformats.org/presentationml/2006/ole">
            <mc:AlternateContent xmlns:mc="http://schemas.openxmlformats.org/markup-compatibility/2006">
              <mc:Choice xmlns:v="urn:schemas-microsoft-com:vml" Requires="v">
                <p:oleObj spid="_x0000_s396642" name="Equation" r:id="rId7" imgW="1447800" imgH="419100" progId="Equation.DSMT4">
                  <p:embed/>
                </p:oleObj>
              </mc:Choice>
              <mc:Fallback>
                <p:oleObj name="Equation" r:id="rId7" imgW="1447800" imgH="419100" progId="Equation.DSMT4">
                  <p:embed/>
                  <p:pic>
                    <p:nvPicPr>
                      <p:cNvPr id="0" name=""/>
                      <p:cNvPicPr>
                        <a:picLocks noChangeAspect="1" noChangeArrowheads="1"/>
                      </p:cNvPicPr>
                      <p:nvPr/>
                    </p:nvPicPr>
                    <p:blipFill>
                      <a:blip r:embed="rId8"/>
                      <a:srcRect/>
                      <a:stretch>
                        <a:fillRect/>
                      </a:stretch>
                    </p:blipFill>
                    <p:spPr bwMode="auto">
                      <a:xfrm>
                        <a:off x="4114800" y="5852160"/>
                        <a:ext cx="3716656" cy="1072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1" name="Object 6"/>
          <p:cNvGraphicFramePr>
            <a:graphicFrameLocks noChangeAspect="1"/>
          </p:cNvGraphicFramePr>
          <p:nvPr>
            <p:extLst>
              <p:ext uri="{D42A27DB-BD31-4B8C-83A1-F6EECF244321}">
                <p14:modId xmlns:p14="http://schemas.microsoft.com/office/powerpoint/2010/main" val="2449007652"/>
              </p:ext>
            </p:extLst>
          </p:nvPr>
        </p:nvGraphicFramePr>
        <p:xfrm>
          <a:off x="1097281" y="7040880"/>
          <a:ext cx="3509010" cy="725806"/>
        </p:xfrm>
        <a:graphic>
          <a:graphicData uri="http://schemas.openxmlformats.org/presentationml/2006/ole">
            <mc:AlternateContent xmlns:mc="http://schemas.openxmlformats.org/markup-compatibility/2006">
              <mc:Choice xmlns:v="urn:schemas-microsoft-com:vml" Requires="v">
                <p:oleObj spid="_x0000_s396643" name="Equation" r:id="rId9" imgW="1282700" imgH="266700" progId="Equation.DSMT4">
                  <p:embed/>
                </p:oleObj>
              </mc:Choice>
              <mc:Fallback>
                <p:oleObj name="Equation" r:id="rId9" imgW="1282700" imgH="266700" progId="Equation.DSMT4">
                  <p:embed/>
                  <p:pic>
                    <p:nvPicPr>
                      <p:cNvPr id="0" name=""/>
                      <p:cNvPicPr>
                        <a:picLocks noChangeAspect="1" noChangeArrowheads="1"/>
                      </p:cNvPicPr>
                      <p:nvPr/>
                    </p:nvPicPr>
                    <p:blipFill>
                      <a:blip r:embed="rId10"/>
                      <a:srcRect/>
                      <a:stretch>
                        <a:fillRect/>
                      </a:stretch>
                    </p:blipFill>
                    <p:spPr bwMode="auto">
                      <a:xfrm>
                        <a:off x="1097281" y="7040880"/>
                        <a:ext cx="3509010" cy="725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2" name="Object 7"/>
          <p:cNvGraphicFramePr>
            <a:graphicFrameLocks noChangeAspect="1"/>
          </p:cNvGraphicFramePr>
          <p:nvPr>
            <p:extLst>
              <p:ext uri="{D42A27DB-BD31-4B8C-83A1-F6EECF244321}">
                <p14:modId xmlns:p14="http://schemas.microsoft.com/office/powerpoint/2010/main" val="2654825710"/>
              </p:ext>
            </p:extLst>
          </p:nvPr>
        </p:nvGraphicFramePr>
        <p:xfrm>
          <a:off x="1114426" y="6126481"/>
          <a:ext cx="2232660" cy="567690"/>
        </p:xfrm>
        <a:graphic>
          <a:graphicData uri="http://schemas.openxmlformats.org/presentationml/2006/ole">
            <mc:AlternateContent xmlns:mc="http://schemas.openxmlformats.org/markup-compatibility/2006">
              <mc:Choice xmlns:v="urn:schemas-microsoft-com:vml" Requires="v">
                <p:oleObj spid="_x0000_s396644" name="Equation" r:id="rId11" imgW="800100" imgH="203200" progId="Equation.DSMT4">
                  <p:embed/>
                </p:oleObj>
              </mc:Choice>
              <mc:Fallback>
                <p:oleObj name="Equation" r:id="rId11" imgW="800100" imgH="203200" progId="Equation.DSMT4">
                  <p:embed/>
                  <p:pic>
                    <p:nvPicPr>
                      <p:cNvPr id="0" name=""/>
                      <p:cNvPicPr>
                        <a:picLocks noChangeAspect="1" noChangeArrowheads="1"/>
                      </p:cNvPicPr>
                      <p:nvPr/>
                    </p:nvPicPr>
                    <p:blipFill>
                      <a:blip r:embed="rId12"/>
                      <a:srcRect/>
                      <a:stretch>
                        <a:fillRect/>
                      </a:stretch>
                    </p:blipFill>
                    <p:spPr bwMode="auto">
                      <a:xfrm>
                        <a:off x="1114426" y="6126481"/>
                        <a:ext cx="2232660" cy="567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- 15</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04932EC-1817-4517-8494-47F5096C0728}" type="slidenum">
              <a:rPr lang="en-US" altLang="en-US"/>
              <a:pPr>
                <a:defRPr/>
              </a:pPr>
              <a:t>319</a:t>
            </a:fld>
            <a:endParaRPr lang="en-US" altLang="en-US" dirty="0"/>
          </a:p>
        </p:txBody>
      </p:sp>
      <p:sp>
        <p:nvSpPr>
          <p:cNvPr id="104452" name="Rectangle 3"/>
          <p:cNvSpPr>
            <a:spLocks noGrp="1" noChangeArrowheads="1"/>
          </p:cNvSpPr>
          <p:nvPr>
            <p:ph type="body" idx="1"/>
          </p:nvPr>
        </p:nvSpPr>
        <p:spPr>
          <a:xfrm>
            <a:off x="548640" y="1695451"/>
            <a:ext cx="9875520" cy="5436870"/>
          </a:xfrm>
        </p:spPr>
        <p:txBody>
          <a:bodyPr/>
          <a:lstStyle/>
          <a:p>
            <a:pPr eaLnBrk="1" hangingPunct="1"/>
            <a:r>
              <a:rPr lang="en-US" dirty="0" smtClean="0"/>
              <a:t>And homogeneity within &amp; heterogeneity among?</a:t>
            </a:r>
          </a:p>
          <a:p>
            <a:pPr eaLnBrk="1" hangingPunct="1"/>
            <a:endParaRPr lang="en-US" sz="4080" b="1" dirty="0">
              <a:latin typeface="CG Times" pitchFamily="18" charset="0"/>
            </a:endParaRPr>
          </a:p>
        </p:txBody>
      </p:sp>
      <p:graphicFrame>
        <p:nvGraphicFramePr>
          <p:cNvPr id="104453" name="Object 4"/>
          <p:cNvGraphicFramePr>
            <a:graphicFrameLocks noChangeAspect="1"/>
          </p:cNvGraphicFramePr>
          <p:nvPr>
            <p:extLst>
              <p:ext uri="{D42A27DB-BD31-4B8C-83A1-F6EECF244321}">
                <p14:modId xmlns:p14="http://schemas.microsoft.com/office/powerpoint/2010/main" val="2979742227"/>
              </p:ext>
            </p:extLst>
          </p:nvPr>
        </p:nvGraphicFramePr>
        <p:xfrm>
          <a:off x="1205866" y="3078480"/>
          <a:ext cx="5815964" cy="1028700"/>
        </p:xfrm>
        <a:graphic>
          <a:graphicData uri="http://schemas.openxmlformats.org/presentationml/2006/ole">
            <mc:AlternateContent xmlns:mc="http://schemas.openxmlformats.org/markup-compatibility/2006">
              <mc:Choice xmlns:v="urn:schemas-microsoft-com:vml" Requires="v">
                <p:oleObj spid="_x0000_s397591" name="Equation" r:id="rId5" imgW="2362200" imgH="419100" progId="Equation.DSMT4">
                  <p:embed/>
                </p:oleObj>
              </mc:Choice>
              <mc:Fallback>
                <p:oleObj name="Equation" r:id="rId5" imgW="2362200" imgH="419100" progId="Equation.DSMT4">
                  <p:embed/>
                  <p:pic>
                    <p:nvPicPr>
                      <p:cNvPr id="0" name=""/>
                      <p:cNvPicPr>
                        <a:picLocks noChangeAspect="1" noChangeArrowheads="1"/>
                      </p:cNvPicPr>
                      <p:nvPr/>
                    </p:nvPicPr>
                    <p:blipFill>
                      <a:blip r:embed="rId6"/>
                      <a:srcRect/>
                      <a:stretch>
                        <a:fillRect/>
                      </a:stretch>
                    </p:blipFill>
                    <p:spPr bwMode="auto">
                      <a:xfrm>
                        <a:off x="1205866" y="3078480"/>
                        <a:ext cx="5815964"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4" name="Object 5"/>
          <p:cNvGraphicFramePr>
            <a:graphicFrameLocks noChangeAspect="1"/>
          </p:cNvGraphicFramePr>
          <p:nvPr>
            <p:extLst>
              <p:ext uri="{D42A27DB-BD31-4B8C-83A1-F6EECF244321}">
                <p14:modId xmlns:p14="http://schemas.microsoft.com/office/powerpoint/2010/main" val="1481113939"/>
              </p:ext>
            </p:extLst>
          </p:nvPr>
        </p:nvGraphicFramePr>
        <p:xfrm>
          <a:off x="3474720" y="4480560"/>
          <a:ext cx="4054174" cy="1127760"/>
        </p:xfrm>
        <a:graphic>
          <a:graphicData uri="http://schemas.openxmlformats.org/presentationml/2006/ole">
            <mc:AlternateContent xmlns:mc="http://schemas.openxmlformats.org/markup-compatibility/2006">
              <mc:Choice xmlns:v="urn:schemas-microsoft-com:vml" Requires="v">
                <p:oleObj spid="_x0000_s397592" name="Equation" r:id="rId7" imgW="1498600" imgH="419100" progId="Equation.DSMT4">
                  <p:embed/>
                </p:oleObj>
              </mc:Choice>
              <mc:Fallback>
                <p:oleObj name="Equation" r:id="rId7" imgW="1498600" imgH="419100" progId="Equation.DSMT4">
                  <p:embed/>
                  <p:pic>
                    <p:nvPicPr>
                      <p:cNvPr id="0" name=""/>
                      <p:cNvPicPr>
                        <a:picLocks noChangeAspect="1" noChangeArrowheads="1"/>
                      </p:cNvPicPr>
                      <p:nvPr/>
                    </p:nvPicPr>
                    <p:blipFill>
                      <a:blip r:embed="rId8"/>
                      <a:srcRect/>
                      <a:stretch>
                        <a:fillRect/>
                      </a:stretch>
                    </p:blipFill>
                    <p:spPr bwMode="auto">
                      <a:xfrm>
                        <a:off x="3474720" y="4480560"/>
                        <a:ext cx="4054174" cy="1127760"/>
                      </a:xfrm>
                      <a:prstGeom prst="rect">
                        <a:avLst/>
                      </a:prstGeom>
                      <a:noFill/>
                      <a:extLst/>
                    </p:spPr>
                  </p:pic>
                </p:oleObj>
              </mc:Fallback>
            </mc:AlternateContent>
          </a:graphicData>
        </a:graphic>
      </p:graphicFrame>
      <p:graphicFrame>
        <p:nvGraphicFramePr>
          <p:cNvPr id="104456" name="Object 7"/>
          <p:cNvGraphicFramePr>
            <a:graphicFrameLocks noChangeAspect="1"/>
          </p:cNvGraphicFramePr>
          <p:nvPr>
            <p:extLst>
              <p:ext uri="{D42A27DB-BD31-4B8C-83A1-F6EECF244321}">
                <p14:modId xmlns:p14="http://schemas.microsoft.com/office/powerpoint/2010/main" val="64661839"/>
              </p:ext>
            </p:extLst>
          </p:nvPr>
        </p:nvGraphicFramePr>
        <p:xfrm>
          <a:off x="1280160" y="4846320"/>
          <a:ext cx="1554480" cy="592456"/>
        </p:xfrm>
        <a:graphic>
          <a:graphicData uri="http://schemas.openxmlformats.org/presentationml/2006/ole">
            <mc:AlternateContent xmlns:mc="http://schemas.openxmlformats.org/markup-compatibility/2006">
              <mc:Choice xmlns:v="urn:schemas-microsoft-com:vml" Requires="v">
                <p:oleObj spid="_x0000_s397593" name="Equation" r:id="rId9" imgW="533400" imgH="203200" progId="Equation.DSMT4">
                  <p:embed/>
                </p:oleObj>
              </mc:Choice>
              <mc:Fallback>
                <p:oleObj name="Equation" r:id="rId9" imgW="533400" imgH="203200" progId="Equation.DSMT4">
                  <p:embed/>
                  <p:pic>
                    <p:nvPicPr>
                      <p:cNvPr id="0" name=""/>
                      <p:cNvPicPr>
                        <a:picLocks noChangeAspect="1" noChangeArrowheads="1"/>
                      </p:cNvPicPr>
                      <p:nvPr/>
                    </p:nvPicPr>
                    <p:blipFill>
                      <a:blip r:embed="rId10"/>
                      <a:srcRect/>
                      <a:stretch>
                        <a:fillRect/>
                      </a:stretch>
                    </p:blipFill>
                    <p:spPr bwMode="auto">
                      <a:xfrm>
                        <a:off x="1280160" y="4846320"/>
                        <a:ext cx="1554480" cy="592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- 16</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QPT3VHF6MKWP-83287781-41646</_dlc_DocId>
    <_dlc_DocIdUrl xmlns="4595ca7b-3a15-4971-af5f-cadc29c03e04">
      <Url>https://qataruniversity-prd.qu.edu.qa/_layouts/15/DocIdRedir.aspx?ID=QPT3VHF6MKWP-83287781-41646</Url>
      <Description>QPT3VHF6MKWP-83287781-41646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DE2BB18-73DD-452F-92FB-46F0513E46CE}"/>
</file>

<file path=customXml/itemProps2.xml><?xml version="1.0" encoding="utf-8"?>
<ds:datastoreItem xmlns:ds="http://schemas.openxmlformats.org/officeDocument/2006/customXml" ds:itemID="{928672AF-0FC2-469B-A944-D03F7A221383}"/>
</file>

<file path=customXml/itemProps3.xml><?xml version="1.0" encoding="utf-8"?>
<ds:datastoreItem xmlns:ds="http://schemas.openxmlformats.org/officeDocument/2006/customXml" ds:itemID="{A82EB0BA-D50C-44F0-8FC9-F8DA4F1E55CF}"/>
</file>

<file path=customXml/itemProps4.xml><?xml version="1.0" encoding="utf-8"?>
<ds:datastoreItem xmlns:ds="http://schemas.openxmlformats.org/officeDocument/2006/customXml" ds:itemID="{9F816314-0C8D-4E2B-ACF4-CE9404D5B5F6}"/>
</file>

<file path=docProps/app.xml><?xml version="1.0" encoding="utf-8"?>
<Properties xmlns="http://schemas.openxmlformats.org/officeDocument/2006/extended-properties" xmlns:vt="http://schemas.openxmlformats.org/officeDocument/2006/docPropsVTypes">
  <Template>TC101859861[[fn=Tradeshow]]</Template>
  <TotalTime>11776</TotalTime>
  <Words>4704</Words>
  <Application>Microsoft Office PowerPoint</Application>
  <PresentationFormat>Custom</PresentationFormat>
  <Paragraphs>1148</Paragraphs>
  <Slides>111</Slides>
  <Notes>68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Office Theme</vt:lpstr>
      <vt:lpstr>Equation</vt:lpstr>
      <vt:lpstr>Slide</vt:lpstr>
      <vt:lpstr> Analysis of Complex Sample Data</vt:lpstr>
      <vt:lpstr>Logistic regression - 1</vt:lpstr>
      <vt:lpstr>Logistic regression - 2</vt:lpstr>
      <vt:lpstr>Logistic regression - 3</vt:lpstr>
      <vt:lpstr>Logistic regression - 4</vt:lpstr>
      <vt:lpstr>Logistic regression - 5</vt:lpstr>
      <vt:lpstr>Logistic regression - 6</vt:lpstr>
      <vt:lpstr>Logistic regression - 7</vt:lpstr>
      <vt:lpstr>Logistic regression - 8</vt:lpstr>
      <vt:lpstr>Logistic regression - 9</vt:lpstr>
      <vt:lpstr>Logistic regression – 10</vt:lpstr>
      <vt:lpstr>Logistic regression – 11</vt:lpstr>
      <vt:lpstr>Logistic regression - 12</vt:lpstr>
      <vt:lpstr>Logistic regression - 13</vt:lpstr>
      <vt:lpstr>Logistic regression - 14</vt:lpstr>
      <vt:lpstr>Logistic regression - 15</vt:lpstr>
      <vt:lpstr>Logistic regression - 16</vt:lpstr>
      <vt:lpstr>Logistic regression - 17</vt:lpstr>
      <vt:lpstr>Logistic regression - 18</vt:lpstr>
      <vt:lpstr>Logistic regression - 19</vt:lpstr>
      <vt:lpstr>Logistic regression - 20</vt:lpstr>
      <vt:lpstr>Logistic regression - 21</vt:lpstr>
      <vt:lpstr>Logistic regression - 22</vt:lpstr>
      <vt:lpstr>Logistic regression - 23</vt:lpstr>
      <vt:lpstr>Logistic regression - 24</vt:lpstr>
      <vt:lpstr>Logistic regression - 24</vt:lpstr>
      <vt:lpstr> Analysis of Complex Sample Data</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Weighting - 1</vt:lpstr>
      <vt:lpstr>PowerPoint Presentation</vt:lpstr>
      <vt:lpstr>PowerPoint Presentation</vt:lpstr>
      <vt:lpstr>PowerPoint Presentation</vt:lpstr>
      <vt:lpstr>PowerPoint Presentation</vt:lpstr>
      <vt:lpstr>PowerPoint Presentation</vt:lpstr>
      <vt:lpstr>Weighting - 7</vt:lpstr>
      <vt:lpstr>Weighting - 8</vt:lpstr>
      <vt:lpstr>Weighting – 9 “Over-” &amp; “under- sampling”</vt:lpstr>
      <vt:lpstr>Weighting – 10 Proportionate allocation</vt:lpstr>
      <vt:lpstr>Weighting - 11</vt:lpstr>
      <vt:lpstr>Weighting – 12 Equal sample size allocation</vt:lpstr>
      <vt:lpstr>Weighting - 13</vt:lpstr>
      <vt:lpstr>Weighting – 14 Mean score, proportionate</vt:lpstr>
      <vt:lpstr>Weighting – 15 Equal sample size allocation</vt:lpstr>
      <vt:lpstr>Weighting – 16 Restoring the balance</vt:lpstr>
      <vt:lpstr>Weighting – 17 Weighting for nonresponse</vt:lpstr>
      <vt:lpstr>PowerPoint Presentation</vt:lpstr>
      <vt:lpstr>PowerPoint Presentation</vt:lpstr>
      <vt:lpstr>PowerPoint Presentation</vt:lpstr>
      <vt:lpstr>Weighting – 21 Weighting for nonresponse</vt:lpstr>
      <vt:lpstr>Weighting – 22 Differential nonresponse rates</vt:lpstr>
      <vt:lpstr>Weighting – 23 Nonresponse weights</vt:lpstr>
      <vt:lpstr>Weighting – 24 Nonresponse adjustment</vt:lpstr>
      <vt:lpstr>Weighting – 25 Other adjustment techniques</vt:lpstr>
      <vt:lpstr>Weighting – 26 Poststratification</vt:lpstr>
      <vt:lpstr>Weighting – 27 Poststratification</vt:lpstr>
      <vt:lpstr>PowerPoint Presentation</vt:lpstr>
      <vt:lpstr>PowerPoint Presentation</vt:lpstr>
      <vt:lpstr>Weighting – 30 Poststratification adjustment</vt:lpstr>
      <vt:lpstr>Weighting – 31 A final weight</vt:lpstr>
      <vt:lpstr>PowerPoint Presentation</vt:lpstr>
      <vt:lpstr>Weighting – 32 Extensions of poststratification</vt:lpstr>
      <vt:lpstr>Weighting – 33 Potential increase in variance</vt:lpstr>
      <vt:lpstr>Weighting – 34 1+L</vt:lpstr>
      <vt:lpstr>Weighting - 35</vt:lpstr>
      <vt:lpstr> Analysis of Complex Sample Data</vt:lpstr>
      <vt:lpstr>Stratification - 1</vt:lpstr>
      <vt:lpstr>Stratification -2 Formation of strata</vt:lpstr>
      <vt:lpstr>Stratification – 3 An example</vt:lpstr>
      <vt:lpstr>PowerPoint Presentation</vt:lpstr>
      <vt:lpstr>Stratification – 4</vt:lpstr>
      <vt:lpstr>Stratification – 5</vt:lpstr>
      <vt:lpstr>Stratification – 6</vt:lpstr>
      <vt:lpstr>Stratification – 7</vt:lpstr>
      <vt:lpstr> Analysis of Complex Sample Data</vt:lpstr>
      <vt:lpstr>Cluster sampling - 1</vt:lpstr>
      <vt:lpstr>Cluster sampling -2</vt:lpstr>
      <vt:lpstr>PowerPoint Presentation</vt:lpstr>
      <vt:lpstr>PowerPoint Presentation</vt:lpstr>
      <vt:lpstr>PowerPoint Presentation</vt:lpstr>
      <vt:lpstr>Cluster sampling - 6</vt:lpstr>
      <vt:lpstr>Cluster sampling - 7</vt:lpstr>
      <vt:lpstr>Cluster sampling - 8</vt:lpstr>
      <vt:lpstr>Cluster sampling - 9</vt:lpstr>
      <vt:lpstr>Cluster sampling - 10</vt:lpstr>
      <vt:lpstr>Cluster sampling - 11</vt:lpstr>
      <vt:lpstr>Cluster sampling - 12</vt:lpstr>
      <vt:lpstr>Cluster sampling - 13</vt:lpstr>
      <vt:lpstr>Cluster sampling - 14</vt:lpstr>
      <vt:lpstr>Cluster sampling - 15</vt:lpstr>
      <vt:lpstr>Cluster sampling - 16</vt:lpstr>
      <vt:lpstr>Cluster sampling - 17</vt:lpstr>
      <vt:lpstr> Analysis of Complex Sample Data</vt:lpstr>
      <vt:lpstr>Non-linear statistics - 1</vt:lpstr>
      <vt:lpstr>Non-linear statistics - 2</vt:lpstr>
      <vt:lpstr>Non-linear statistics - 3</vt:lpstr>
      <vt:lpstr>Non-linear statistics - 3</vt:lpstr>
      <vt:lpstr>Non-linear statistics - 3</vt:lpstr>
      <vt:lpstr>Non-linear statistics - 3</vt:lpstr>
      <vt:lpstr>Non-linear statistics - 4</vt:lpstr>
      <vt:lpstr>Non-linear statistics - 5</vt:lpstr>
      <vt:lpstr>Non-linear statistics - 6</vt:lpstr>
      <vt:lpstr>Non-linear statistics - 7</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79d6cf30-e861-4e94-989c-5159f5c6bd70</vt:lpwstr>
  </property>
</Properties>
</file>