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77.xml" ContentType="application/vnd.openxmlformats-officedocument.presentationml.slide+xml"/>
  <Override PartName="/ppt/slides/slide186.xml" ContentType="application/vnd.openxmlformats-officedocument.presentationml.slide+xml"/>
  <Override PartName="/ppt/slides/slide185.xml" ContentType="application/vnd.openxmlformats-officedocument.presentationml.slide+xml"/>
  <Override PartName="/ppt/slides/slide184.xml" ContentType="application/vnd.openxmlformats-officedocument.presentationml.slide+xml"/>
  <Override PartName="/ppt/slides/slide183.xml" ContentType="application/vnd.openxmlformats-officedocument.presentationml.slide+xml"/>
  <Override PartName="/ppt/slides/slide182.xml" ContentType="application/vnd.openxmlformats-officedocument.presentationml.slide+xml"/>
  <Override PartName="/ppt/slides/slide181.xml" ContentType="application/vnd.openxmlformats-officedocument.presentationml.slide+xml"/>
  <Override PartName="/ppt/slides/slide180.xml" ContentType="application/vnd.openxmlformats-officedocument.presentationml.slide+xml"/>
  <Override PartName="/ppt/slides/slide179.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194.xml" ContentType="application/vnd.openxmlformats-officedocument.presentationml.slide+xml"/>
  <Override PartName="/ppt/slides/slide193.xml" ContentType="application/vnd.openxmlformats-officedocument.presentationml.slide+xml"/>
  <Override PartName="/ppt/slides/slide192.xml" ContentType="application/vnd.openxmlformats-officedocument.presentationml.slide+xml"/>
  <Override PartName="/ppt/slides/slide191.xml" ContentType="application/vnd.openxmlformats-officedocument.presentationml.slide+xml"/>
  <Override PartName="/ppt/slides/slide190.xml" ContentType="application/vnd.openxmlformats-officedocument.presentationml.slide+xml"/>
  <Override PartName="/ppt/slides/slide178.xml" ContentType="application/vnd.openxmlformats-officedocument.presentationml.slide+xml"/>
  <Override PartName="/ppt/slides/slide177.xml" ContentType="application/vnd.openxmlformats-officedocument.presentationml.slide+xml"/>
  <Override PartName="/ppt/slides/slide176.xml" ContentType="application/vnd.openxmlformats-officedocument.presentationml.slide+xml"/>
  <Override PartName="/ppt/slides/slide165.xml" ContentType="application/vnd.openxmlformats-officedocument.presentationml.slide+xml"/>
  <Override PartName="/ppt/slides/slide164.xml" ContentType="application/vnd.openxmlformats-officedocument.presentationml.slide+xml"/>
  <Override PartName="/ppt/slides/slide163.xml" ContentType="application/vnd.openxmlformats-officedocument.presentationml.slide+xml"/>
  <Override PartName="/ppt/slides/slide162.xml" ContentType="application/vnd.openxmlformats-officedocument.presentationml.slide+xml"/>
  <Override PartName="/ppt/slides/slide161.xml" ContentType="application/vnd.openxmlformats-officedocument.presentationml.slide+xml"/>
  <Override PartName="/ppt/slides/slide160.xml" ContentType="application/vnd.openxmlformats-officedocument.presentationml.slide+xml"/>
  <Override PartName="/ppt/slides/slide159.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75.xml" ContentType="application/vnd.openxmlformats-officedocument.presentationml.slide+xml"/>
  <Override PartName="/ppt/slides/slide174.xml" ContentType="application/vnd.openxmlformats-officedocument.presentationml.slide+xml"/>
  <Override PartName="/ppt/slides/slide173.xml" ContentType="application/vnd.openxmlformats-officedocument.presentationml.slide+xml"/>
  <Override PartName="/ppt/slides/slide172.xml" ContentType="application/vnd.openxmlformats-officedocument.presentationml.slide+xml"/>
  <Override PartName="/ppt/slides/slide171.xml" ContentType="application/vnd.openxmlformats-officedocument.presentationml.slide+xml"/>
  <Override PartName="/ppt/slides/slide170.xml" ContentType="application/vnd.openxmlformats-officedocument.presentationml.slide+xml"/>
  <Override PartName="/ppt/slides/slide169.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158.xml" ContentType="application/vnd.openxmlformats-officedocument.presentationml.slide+xml"/>
  <Override PartName="/ppt/slides/slide157.xml" ContentType="application/vnd.openxmlformats-officedocument.presentationml.slide+xml"/>
  <Override PartName="/ppt/slides/slide156.xml" ContentType="application/vnd.openxmlformats-officedocument.presentationml.slide+xml"/>
  <Override PartName="/ppt/slides/slide105.xml" ContentType="application/vnd.openxmlformats-officedocument.presentationml.slide+xml"/>
  <Override PartName="/ppt/slides/slide104.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s/slide101.xml" ContentType="application/vnd.openxmlformats-officedocument.presentationml.slide+xml"/>
  <Override PartName="/ppt/slides/slide100.xml" ContentType="application/vnd.openxmlformats-officedocument.presentationml.slide+xml"/>
  <Override PartName="/ppt/slides/slide99.xml" ContentType="application/vnd.openxmlformats-officedocument.presentationml.slide+xml"/>
  <Override PartName="/ppt/slides/slide98.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15.xml" ContentType="application/vnd.openxmlformats-officedocument.presentationml.slide+xml"/>
  <Override PartName="/ppt/slides/slide114.xml" ContentType="application/vnd.openxmlformats-officedocument.presentationml.slide+xml"/>
  <Override PartName="/ppt/slides/slide113.xml" ContentType="application/vnd.openxmlformats-officedocument.presentationml.slide+xml"/>
  <Override PartName="/ppt/slides/slide112.xml" ContentType="application/vnd.openxmlformats-officedocument.presentationml.slide+xml"/>
  <Override PartName="/ppt/slides/slide111.xml" ContentType="application/vnd.openxmlformats-officedocument.presentationml.slide+xml"/>
  <Override PartName="/ppt/slides/slide110.xml" ContentType="application/vnd.openxmlformats-officedocument.presentationml.slide+xml"/>
  <Override PartName="/ppt/slides/slide109.xml" ContentType="application/vnd.openxmlformats-officedocument.presentationml.slide+xml"/>
  <Override PartName="/ppt/slides/slide97.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90.xml" ContentType="application/vnd.openxmlformats-officedocument.presentationml.slide+xml"/>
  <Override PartName="/ppt/slides/slide89.xml" ContentType="application/vnd.openxmlformats-officedocument.presentationml.slide+xml"/>
  <Override PartName="/ppt/slides/slide88.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45.xml" ContentType="application/vnd.openxmlformats-officedocument.presentationml.slide+xml"/>
  <Override PartName="/ppt/slides/slide144.xml" ContentType="application/vnd.openxmlformats-officedocument.presentationml.slide+xml"/>
  <Override PartName="/ppt/slides/slide143.xml" ContentType="application/vnd.openxmlformats-officedocument.presentationml.slide+xml"/>
  <Override PartName="/ppt/slides/slide142.xml" ContentType="application/vnd.openxmlformats-officedocument.presentationml.slide+xml"/>
  <Override PartName="/ppt/slides/slide141.xml" ContentType="application/vnd.openxmlformats-officedocument.presentationml.slide+xml"/>
  <Override PartName="/ppt/slides/slide140.xml" ContentType="application/vnd.openxmlformats-officedocument.presentationml.slide+xml"/>
  <Override PartName="/ppt/slides/slide139.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55.xml" ContentType="application/vnd.openxmlformats-officedocument.presentationml.slide+xml"/>
  <Override PartName="/ppt/slides/slide154.xml" ContentType="application/vnd.openxmlformats-officedocument.presentationml.slide+xml"/>
  <Override PartName="/ppt/slides/slide153.xml" ContentType="application/vnd.openxmlformats-officedocument.presentationml.slide+xml"/>
  <Override PartName="/ppt/slides/slide152.xml" ContentType="application/vnd.openxmlformats-officedocument.presentationml.slide+xml"/>
  <Override PartName="/ppt/slides/slide151.xml" ContentType="application/vnd.openxmlformats-officedocument.presentationml.slide+xml"/>
  <Override PartName="/ppt/slides/slide150.xml" ContentType="application/vnd.openxmlformats-officedocument.presentationml.slide+xml"/>
  <Override PartName="/ppt/slides/slide149.xml" ContentType="application/vnd.openxmlformats-officedocument.presentationml.slide+xml"/>
  <Override PartName="/ppt/slides/slide138.xml" ContentType="application/vnd.openxmlformats-officedocument.presentationml.slide+xml"/>
  <Override PartName="/ppt/slides/slide137.xml" ContentType="application/vnd.openxmlformats-officedocument.presentationml.slide+xml"/>
  <Override PartName="/ppt/slides/slide136.xml" ContentType="application/vnd.openxmlformats-officedocument.presentationml.slide+xml"/>
  <Override PartName="/ppt/slides/slide125.xml" ContentType="application/vnd.openxmlformats-officedocument.presentationml.slide+xml"/>
  <Override PartName="/ppt/slides/slide124.xml" ContentType="application/vnd.openxmlformats-officedocument.presentationml.slide+xml"/>
  <Override PartName="/ppt/slides/slide123.xml" ContentType="application/vnd.openxmlformats-officedocument.presentationml.slide+xml"/>
  <Override PartName="/ppt/slides/slide122.xml" ContentType="application/vnd.openxmlformats-officedocument.presentationml.slide+xml"/>
  <Override PartName="/ppt/slides/slide121.xml" ContentType="application/vnd.openxmlformats-officedocument.presentationml.slide+xml"/>
  <Override PartName="/ppt/slides/slide120.xml" ContentType="application/vnd.openxmlformats-officedocument.presentationml.slide+xml"/>
  <Override PartName="/ppt/slides/slide119.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35.xml" ContentType="application/vnd.openxmlformats-officedocument.presentationml.slide+xml"/>
  <Override PartName="/ppt/slides/slide134.xml" ContentType="application/vnd.openxmlformats-officedocument.presentationml.slide+xml"/>
  <Override PartName="/ppt/slides/slide133.xml" ContentType="application/vnd.openxmlformats-officedocument.presentationml.slide+xml"/>
  <Override PartName="/ppt/slides/slide132.xml" ContentType="application/vnd.openxmlformats-officedocument.presentationml.slide+xml"/>
  <Override PartName="/ppt/slides/slide131.xml" ContentType="application/vnd.openxmlformats-officedocument.presentationml.slide+xml"/>
  <Override PartName="/ppt/slides/slide130.xml" ContentType="application/vnd.openxmlformats-officedocument.presentationml.slide+xml"/>
  <Override PartName="/ppt/slides/slide129.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76.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4.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66.xml" ContentType="application/vnd.openxmlformats-officedocument.presentationml.notesSlide+xml"/>
  <Override PartName="/ppt/notesSlides/notesSlide6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75.xml" ContentType="application/vnd.openxmlformats-officedocument.presentationml.notesSlide+xml"/>
  <Override PartName="/ppt/notesSlides/notesSlide64.xml" ContentType="application/vnd.openxmlformats-officedocument.presentationml.notesSlide+xml"/>
  <Override PartName="/ppt/notesSlides/notesSlide115.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105.xml" ContentType="application/vnd.openxmlformats-officedocument.presentationml.notesSlide+xml"/>
  <Override PartName="/ppt/notesSlides/notesSlide90.xml" ContentType="application/vnd.openxmlformats-officedocument.presentationml.notesSlide+xml"/>
  <Override PartName="/ppt/notesSlides/notesSlide89.xml" ContentType="application/vnd.openxmlformats-officedocument.presentationml.notesSlide+xml"/>
  <Override PartName="/ppt/notesSlides/notesSlide88.xml" ContentType="application/vnd.openxmlformats-officedocument.presentationml.notesSlide+xml"/>
  <Override PartName="/ppt/notesSlides/notesSlide106.xml" ContentType="application/vnd.openxmlformats-officedocument.presentationml.notesSlide+xml"/>
  <Override PartName="/ppt/notesSlides/notesSlide87.xml" ContentType="application/vnd.openxmlformats-officedocument.presentationml.notesSlide+xml"/>
  <Override PartName="/ppt/notesSlides/notesSlide102.xml" ContentType="application/vnd.openxmlformats-officedocument.presentationml.notesSlide+xml"/>
  <Override PartName="/ppt/notesSlides/notesSlide94.xml" ContentType="application/vnd.openxmlformats-officedocument.presentationml.notesSlide+xml"/>
  <Override PartName="/ppt/notesSlides/notesSlide117.xml" ContentType="application/vnd.openxmlformats-officedocument.presentationml.notesSlide+xml"/>
  <Override PartName="/ppt/notesSlides/notesSlide95.xml" ContentType="application/vnd.openxmlformats-officedocument.presentationml.notesSlide+xml"/>
  <Override PartName="/ppt/notesSlides/notesSlide114.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98.xml" ContentType="application/vnd.openxmlformats-officedocument.presentationml.notesSlide+xml"/>
  <Override PartName="/ppt/notesSlides/notesSlide103.xml" ContentType="application/vnd.openxmlformats-officedocument.presentationml.notesSlide+xml"/>
  <Override PartName="/ppt/notesSlides/notesSlide97.xml" ContentType="application/vnd.openxmlformats-officedocument.presentationml.notesSlide+xml"/>
  <Override PartName="/ppt/notesSlides/notesSlide104.xml" ContentType="application/vnd.openxmlformats-officedocument.presentationml.notesSlide+xml"/>
  <Override PartName="/ppt/notesSlides/notesSlide96.xml" ContentType="application/vnd.openxmlformats-officedocument.presentationml.notesSlide+xml"/>
  <Override PartName="/ppt/notesSlides/notesSlide116.xml" ContentType="application/vnd.openxmlformats-officedocument.presentationml.notesSlide+xml"/>
  <Override PartName="/ppt/notesSlides/notesSlide113.xml" ContentType="application/vnd.openxmlformats-officedocument.presentationml.notesSlide+xml"/>
  <Override PartName="/ppt/notesSlides/notesSlide86.xml" ContentType="application/vnd.openxmlformats-officedocument.presentationml.notesSlide+xml"/>
  <Override PartName="/ppt/notesSlides/notesSlide112.xml" ContentType="application/vnd.openxmlformats-officedocument.presentationml.notesSlide+xml"/>
  <Override PartName="/ppt/notesSlides/notesSlide79.xml" ContentType="application/vnd.openxmlformats-officedocument.presentationml.notesSlide+xml"/>
  <Override PartName="/ppt/notesSlides/notesSlide107.xml" ContentType="application/vnd.openxmlformats-officedocument.presentationml.notesSlide+xml"/>
  <Override PartName="/ppt/notesSlides/notesSlide78.xml" ContentType="application/vnd.openxmlformats-officedocument.presentationml.notesSlide+xml"/>
  <Override PartName="/ppt/notesSlides/notesSlide108.xml" ContentType="application/vnd.openxmlformats-officedocument.presentationml.notesSlide+xml"/>
  <Override PartName="/ppt/notesSlides/notesSlide77.xml" ContentType="application/vnd.openxmlformats-officedocument.presentationml.notesSlide+xml"/>
  <Override PartName="/ppt/notesSlides/notesSlide76.xml" ContentType="application/vnd.openxmlformats-officedocument.presentationml.notesSlide+xml"/>
  <Override PartName="/ppt/notesSlides/notesSlide109.xml" ContentType="application/vnd.openxmlformats-officedocument.presentationml.notesSlide+xml"/>
  <Override PartName="/ppt/notesSlides/notesSlide80.xml" ContentType="application/vnd.openxmlformats-officedocument.presentationml.notesSlide+xml"/>
  <Override PartName="/ppt/notesSlides/notesSlide85.xml" ContentType="application/vnd.openxmlformats-officedocument.presentationml.notesSlide+xml"/>
  <Override PartName="/ppt/notesSlides/notesSlide110.xml" ContentType="application/vnd.openxmlformats-officedocument.presentationml.notesSlide+xml"/>
  <Override PartName="/ppt/notesSlides/notesSlide118.xml" ContentType="application/vnd.openxmlformats-officedocument.presentationml.notesSlide+xml"/>
  <Override PartName="/ppt/notesSlides/notesSlide84.xml" ContentType="application/vnd.openxmlformats-officedocument.presentationml.notesSlide+xml"/>
  <Override PartName="/ppt/notesSlides/notesSlide83.xml" ContentType="application/vnd.openxmlformats-officedocument.presentationml.notesSlide+xml"/>
  <Override PartName="/ppt/notesSlides/notesSlide82.xml" ContentType="application/vnd.openxmlformats-officedocument.presentationml.notesSlide+xml"/>
  <Override PartName="/ppt/notesSlides/notesSlide81.xml" ContentType="application/vnd.openxmlformats-officedocument.presentationml.notesSlide+xml"/>
  <Override PartName="/ppt/notesSlides/notesSlide111.xml" ContentType="application/vnd.openxmlformats-officedocument.presentationml.notesSlide+xml"/>
  <Override PartName="/ppt/notesSlides/notesSlide119.xml" ContentType="application/vnd.openxmlformats-officedocument.presentationml.notesSlide+xml"/>
  <Override PartName="/ppt/charts/chart1.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ppt/media/audio1.bin" ContentType="audio/unknown"/>
  <Override PartName="/ppt/media/audio4.bin" ContentType="audio/unknown"/>
  <Override PartName="/ppt/media/audio3.bin" ContentType="audio/unknown"/>
  <Override PartName="/ppt/media/audio2.bin" ContentType="audio/unknown"/>
  <Override PartName="/docProps/core.xml" ContentType="application/vnd.openxmlformats-package.core-properties+xml"/>
  <Override PartName="/ppt/charts/style1.xml" ContentType="application/vnd.ms-office.chartstyle+xml"/>
  <Override PartName="/ppt/charts/colors1.xml" ContentType="application/vnd.ms-office.chartcolorstyle+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Lst>
  <p:notesMasterIdLst>
    <p:notesMasterId r:id="rId196"/>
  </p:notesMasterIdLst>
  <p:handoutMasterIdLst>
    <p:handoutMasterId r:id="rId197"/>
  </p:handoutMasterIdLst>
  <p:sldIdLst>
    <p:sldId id="256" r:id="rId2"/>
    <p:sldId id="566" r:id="rId3"/>
    <p:sldId id="257" r:id="rId4"/>
    <p:sldId id="258" r:id="rId5"/>
    <p:sldId id="259" r:id="rId6"/>
    <p:sldId id="314" r:id="rId7"/>
    <p:sldId id="331" r:id="rId8"/>
    <p:sldId id="565" r:id="rId9"/>
    <p:sldId id="262" r:id="rId10"/>
    <p:sldId id="263" r:id="rId11"/>
    <p:sldId id="268" r:id="rId12"/>
    <p:sldId id="315" r:id="rId13"/>
    <p:sldId id="325" r:id="rId14"/>
    <p:sldId id="341" r:id="rId15"/>
    <p:sldId id="316" r:id="rId16"/>
    <p:sldId id="270" r:id="rId17"/>
    <p:sldId id="352" r:id="rId18"/>
    <p:sldId id="355" r:id="rId19"/>
    <p:sldId id="353" r:id="rId20"/>
    <p:sldId id="354" r:id="rId21"/>
    <p:sldId id="504" r:id="rId22"/>
    <p:sldId id="279" r:id="rId23"/>
    <p:sldId id="282" r:id="rId24"/>
    <p:sldId id="280" r:id="rId25"/>
    <p:sldId id="356" r:id="rId26"/>
    <p:sldId id="357" r:id="rId27"/>
    <p:sldId id="485" r:id="rId28"/>
    <p:sldId id="486" r:id="rId29"/>
    <p:sldId id="487" r:id="rId30"/>
    <p:sldId id="488" r:id="rId31"/>
    <p:sldId id="489" r:id="rId32"/>
    <p:sldId id="490" r:id="rId33"/>
    <p:sldId id="491" r:id="rId34"/>
    <p:sldId id="492" r:id="rId35"/>
    <p:sldId id="493" r:id="rId36"/>
    <p:sldId id="494" r:id="rId37"/>
    <p:sldId id="495" r:id="rId38"/>
    <p:sldId id="496" r:id="rId39"/>
    <p:sldId id="497" r:id="rId40"/>
    <p:sldId id="498" r:id="rId41"/>
    <p:sldId id="500" r:id="rId42"/>
    <p:sldId id="501" r:id="rId43"/>
    <p:sldId id="503" r:id="rId44"/>
    <p:sldId id="567" r:id="rId45"/>
    <p:sldId id="568" r:id="rId46"/>
    <p:sldId id="569" r:id="rId47"/>
    <p:sldId id="570" r:id="rId48"/>
    <p:sldId id="571" r:id="rId49"/>
    <p:sldId id="583" r:id="rId50"/>
    <p:sldId id="584" r:id="rId51"/>
    <p:sldId id="585" r:id="rId52"/>
    <p:sldId id="572" r:id="rId53"/>
    <p:sldId id="369" r:id="rId54"/>
    <p:sldId id="370" r:id="rId55"/>
    <p:sldId id="371" r:id="rId56"/>
    <p:sldId id="372" r:id="rId57"/>
    <p:sldId id="373" r:id="rId58"/>
    <p:sldId id="563" r:id="rId59"/>
    <p:sldId id="374" r:id="rId60"/>
    <p:sldId id="375" r:id="rId61"/>
    <p:sldId id="564" r:id="rId62"/>
    <p:sldId id="376" r:id="rId63"/>
    <p:sldId id="431" r:id="rId64"/>
    <p:sldId id="432" r:id="rId65"/>
    <p:sldId id="433" r:id="rId66"/>
    <p:sldId id="434" r:id="rId67"/>
    <p:sldId id="435" r:id="rId68"/>
    <p:sldId id="436" r:id="rId69"/>
    <p:sldId id="437" r:id="rId70"/>
    <p:sldId id="439" r:id="rId71"/>
    <p:sldId id="440" r:id="rId72"/>
    <p:sldId id="558" r:id="rId73"/>
    <p:sldId id="505" r:id="rId74"/>
    <p:sldId id="506" r:id="rId75"/>
    <p:sldId id="507" r:id="rId76"/>
    <p:sldId id="508" r:id="rId77"/>
    <p:sldId id="509" r:id="rId78"/>
    <p:sldId id="510" r:id="rId79"/>
    <p:sldId id="511" r:id="rId80"/>
    <p:sldId id="512" r:id="rId81"/>
    <p:sldId id="513" r:id="rId82"/>
    <p:sldId id="514" r:id="rId83"/>
    <p:sldId id="515" r:id="rId84"/>
    <p:sldId id="516" r:id="rId85"/>
    <p:sldId id="517" r:id="rId86"/>
    <p:sldId id="518" r:id="rId87"/>
    <p:sldId id="519" r:id="rId88"/>
    <p:sldId id="520" r:id="rId89"/>
    <p:sldId id="521" r:id="rId90"/>
    <p:sldId id="522" r:id="rId91"/>
    <p:sldId id="523" r:id="rId92"/>
    <p:sldId id="524" r:id="rId93"/>
    <p:sldId id="525" r:id="rId94"/>
    <p:sldId id="526" r:id="rId95"/>
    <p:sldId id="446" r:id="rId96"/>
    <p:sldId id="447" r:id="rId97"/>
    <p:sldId id="448" r:id="rId98"/>
    <p:sldId id="449" r:id="rId99"/>
    <p:sldId id="451" r:id="rId100"/>
    <p:sldId id="542" r:id="rId101"/>
    <p:sldId id="455" r:id="rId102"/>
    <p:sldId id="458" r:id="rId103"/>
    <p:sldId id="459" r:id="rId104"/>
    <p:sldId id="460" r:id="rId105"/>
    <p:sldId id="463" r:id="rId106"/>
    <p:sldId id="471" r:id="rId107"/>
    <p:sldId id="478" r:id="rId108"/>
    <p:sldId id="586" r:id="rId109"/>
    <p:sldId id="479" r:id="rId110"/>
    <p:sldId id="480" r:id="rId111"/>
    <p:sldId id="481" r:id="rId112"/>
    <p:sldId id="482" r:id="rId113"/>
    <p:sldId id="483" r:id="rId114"/>
    <p:sldId id="484" r:id="rId115"/>
    <p:sldId id="393" r:id="rId116"/>
    <p:sldId id="394" r:id="rId117"/>
    <p:sldId id="403" r:id="rId118"/>
    <p:sldId id="405" r:id="rId119"/>
    <p:sldId id="573" r:id="rId120"/>
    <p:sldId id="574" r:id="rId121"/>
    <p:sldId id="575" r:id="rId122"/>
    <p:sldId id="576" r:id="rId123"/>
    <p:sldId id="408" r:id="rId124"/>
    <p:sldId id="587" r:id="rId125"/>
    <p:sldId id="578" r:id="rId126"/>
    <p:sldId id="577" r:id="rId127"/>
    <p:sldId id="579" r:id="rId128"/>
    <p:sldId id="580" r:id="rId129"/>
    <p:sldId id="581" r:id="rId130"/>
    <p:sldId id="409" r:id="rId131"/>
    <p:sldId id="582" r:id="rId132"/>
    <p:sldId id="410" r:id="rId133"/>
    <p:sldId id="404" r:id="rId134"/>
    <p:sldId id="402" r:id="rId135"/>
    <p:sldId id="395" r:id="rId136"/>
    <p:sldId id="527" r:id="rId137"/>
    <p:sldId id="528" r:id="rId138"/>
    <p:sldId id="529" r:id="rId139"/>
    <p:sldId id="530" r:id="rId140"/>
    <p:sldId id="531" r:id="rId141"/>
    <p:sldId id="532" r:id="rId142"/>
    <p:sldId id="533" r:id="rId143"/>
    <p:sldId id="534" r:id="rId144"/>
    <p:sldId id="535" r:id="rId145"/>
    <p:sldId id="536" r:id="rId146"/>
    <p:sldId id="537" r:id="rId147"/>
    <p:sldId id="538" r:id="rId148"/>
    <p:sldId id="539" r:id="rId149"/>
    <p:sldId id="540" r:id="rId150"/>
    <p:sldId id="541" r:id="rId151"/>
    <p:sldId id="588" r:id="rId152"/>
    <p:sldId id="589" r:id="rId153"/>
    <p:sldId id="626" r:id="rId154"/>
    <p:sldId id="590" r:id="rId155"/>
    <p:sldId id="591" r:id="rId156"/>
    <p:sldId id="592" r:id="rId157"/>
    <p:sldId id="593" r:id="rId158"/>
    <p:sldId id="594" r:id="rId159"/>
    <p:sldId id="397" r:id="rId160"/>
    <p:sldId id="398" r:id="rId161"/>
    <p:sldId id="596" r:id="rId162"/>
    <p:sldId id="598" r:id="rId163"/>
    <p:sldId id="623" r:id="rId164"/>
    <p:sldId id="622" r:id="rId165"/>
    <p:sldId id="606" r:id="rId166"/>
    <p:sldId id="607" r:id="rId167"/>
    <p:sldId id="608" r:id="rId168"/>
    <p:sldId id="624" r:id="rId169"/>
    <p:sldId id="625" r:id="rId170"/>
    <p:sldId id="611" r:id="rId171"/>
    <p:sldId id="612" r:id="rId172"/>
    <p:sldId id="614" r:id="rId173"/>
    <p:sldId id="615" r:id="rId174"/>
    <p:sldId id="616" r:id="rId175"/>
    <p:sldId id="617" r:id="rId176"/>
    <p:sldId id="618" r:id="rId177"/>
    <p:sldId id="619" r:id="rId178"/>
    <p:sldId id="620" r:id="rId179"/>
    <p:sldId id="544" r:id="rId180"/>
    <p:sldId id="553" r:id="rId181"/>
    <p:sldId id="552" r:id="rId182"/>
    <p:sldId id="551" r:id="rId183"/>
    <p:sldId id="554" r:id="rId184"/>
    <p:sldId id="561" r:id="rId185"/>
    <p:sldId id="423" r:id="rId186"/>
    <p:sldId id="399" r:id="rId187"/>
    <p:sldId id="400" r:id="rId188"/>
    <p:sldId id="401" r:id="rId189"/>
    <p:sldId id="420" r:id="rId190"/>
    <p:sldId id="555" r:id="rId191"/>
    <p:sldId id="556" r:id="rId192"/>
    <p:sldId id="562" r:id="rId193"/>
    <p:sldId id="426" r:id="rId194"/>
    <p:sldId id="427" r:id="rId195"/>
  </p:sldIdLst>
  <p:sldSz cx="9144000" cy="6858000" type="screen4x3"/>
  <p:notesSz cx="7010400" cy="9296400"/>
  <p:defaultTextStyle>
    <a:defPPr>
      <a:defRPr lang="en-GB"/>
    </a:defPPr>
    <a:lvl1pPr algn="l" rtl="0" fontAlgn="base">
      <a:spcBef>
        <a:spcPct val="0"/>
      </a:spcBef>
      <a:spcAft>
        <a:spcPct val="0"/>
      </a:spcAft>
      <a:defRPr kern="1200">
        <a:solidFill>
          <a:schemeClr val="tx1"/>
        </a:solidFill>
        <a:latin typeface="Arial" pitchFamily="-105" charset="0"/>
        <a:ea typeface="Arial" pitchFamily="-105" charset="0"/>
        <a:cs typeface="Arial" pitchFamily="-105" charset="0"/>
      </a:defRPr>
    </a:lvl1pPr>
    <a:lvl2pPr marL="457200" algn="l" rtl="0" fontAlgn="base">
      <a:spcBef>
        <a:spcPct val="0"/>
      </a:spcBef>
      <a:spcAft>
        <a:spcPct val="0"/>
      </a:spcAft>
      <a:defRPr kern="1200">
        <a:solidFill>
          <a:schemeClr val="tx1"/>
        </a:solidFill>
        <a:latin typeface="Arial" pitchFamily="-105" charset="0"/>
        <a:ea typeface="Arial" pitchFamily="-105" charset="0"/>
        <a:cs typeface="Arial" pitchFamily="-105" charset="0"/>
      </a:defRPr>
    </a:lvl2pPr>
    <a:lvl3pPr marL="914400" algn="l" rtl="0" fontAlgn="base">
      <a:spcBef>
        <a:spcPct val="0"/>
      </a:spcBef>
      <a:spcAft>
        <a:spcPct val="0"/>
      </a:spcAft>
      <a:defRPr kern="1200">
        <a:solidFill>
          <a:schemeClr val="tx1"/>
        </a:solidFill>
        <a:latin typeface="Arial" pitchFamily="-105" charset="0"/>
        <a:ea typeface="Arial" pitchFamily="-105" charset="0"/>
        <a:cs typeface="Arial" pitchFamily="-105" charset="0"/>
      </a:defRPr>
    </a:lvl3pPr>
    <a:lvl4pPr marL="1371600" algn="l" rtl="0" fontAlgn="base">
      <a:spcBef>
        <a:spcPct val="0"/>
      </a:spcBef>
      <a:spcAft>
        <a:spcPct val="0"/>
      </a:spcAft>
      <a:defRPr kern="1200">
        <a:solidFill>
          <a:schemeClr val="tx1"/>
        </a:solidFill>
        <a:latin typeface="Arial" pitchFamily="-105" charset="0"/>
        <a:ea typeface="Arial" pitchFamily="-105" charset="0"/>
        <a:cs typeface="Arial" pitchFamily="-105" charset="0"/>
      </a:defRPr>
    </a:lvl4pPr>
    <a:lvl5pPr marL="1828800" algn="l" rtl="0" fontAlgn="base">
      <a:spcBef>
        <a:spcPct val="0"/>
      </a:spcBef>
      <a:spcAft>
        <a:spcPct val="0"/>
      </a:spcAft>
      <a:defRPr kern="1200">
        <a:solidFill>
          <a:schemeClr val="tx1"/>
        </a:solidFill>
        <a:latin typeface="Arial" pitchFamily="-105" charset="0"/>
        <a:ea typeface="Arial" pitchFamily="-105" charset="0"/>
        <a:cs typeface="Arial" pitchFamily="-105" charset="0"/>
      </a:defRPr>
    </a:lvl5pPr>
    <a:lvl6pPr marL="2286000" algn="l" defTabSz="457200" rtl="0" eaLnBrk="1" latinLnBrk="0" hangingPunct="1">
      <a:defRPr kern="1200">
        <a:solidFill>
          <a:schemeClr val="tx1"/>
        </a:solidFill>
        <a:latin typeface="Arial" pitchFamily="-105" charset="0"/>
        <a:ea typeface="Arial" pitchFamily="-105" charset="0"/>
        <a:cs typeface="Arial" pitchFamily="-105" charset="0"/>
      </a:defRPr>
    </a:lvl6pPr>
    <a:lvl7pPr marL="2743200" algn="l" defTabSz="457200" rtl="0" eaLnBrk="1" latinLnBrk="0" hangingPunct="1">
      <a:defRPr kern="1200">
        <a:solidFill>
          <a:schemeClr val="tx1"/>
        </a:solidFill>
        <a:latin typeface="Arial" pitchFamily="-105" charset="0"/>
        <a:ea typeface="Arial" pitchFamily="-105" charset="0"/>
        <a:cs typeface="Arial" pitchFamily="-105" charset="0"/>
      </a:defRPr>
    </a:lvl7pPr>
    <a:lvl8pPr marL="3200400" algn="l" defTabSz="457200" rtl="0" eaLnBrk="1" latinLnBrk="0" hangingPunct="1">
      <a:defRPr kern="1200">
        <a:solidFill>
          <a:schemeClr val="tx1"/>
        </a:solidFill>
        <a:latin typeface="Arial" pitchFamily="-105" charset="0"/>
        <a:ea typeface="Arial" pitchFamily="-105" charset="0"/>
        <a:cs typeface="Arial" pitchFamily="-105" charset="0"/>
      </a:defRPr>
    </a:lvl8pPr>
    <a:lvl9pPr marL="3657600" algn="l" defTabSz="457200" rtl="0" eaLnBrk="1" latinLnBrk="0" hangingPunct="1">
      <a:defRPr kern="1200">
        <a:solidFill>
          <a:schemeClr val="tx1"/>
        </a:solidFill>
        <a:latin typeface="Arial" pitchFamily="-105" charset="0"/>
        <a:ea typeface="Arial" pitchFamily="-105" charset="0"/>
        <a:cs typeface="Arial" pitchFamily="-105"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sabeth Gerber" initials="" lastIdx="2" clrIdx="0"/>
  <p:cmAuthor id="1" name="Yioryos Nardis" initials="YN" lastIdx="8" clrIdx="1"/>
  <p:cmAuthor id="2" name="Administrator" initials="A"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2" autoAdjust="0"/>
    <p:restoredTop sz="93515" autoAdjust="0"/>
  </p:normalViewPr>
  <p:slideViewPr>
    <p:cSldViewPr>
      <p:cViewPr varScale="1">
        <p:scale>
          <a:sx n="105" d="100"/>
          <a:sy n="105" d="100"/>
        </p:scale>
        <p:origin x="-1050" y="-96"/>
      </p:cViewPr>
      <p:guideLst>
        <p:guide orient="horz" pos="2160"/>
        <p:guide pos="2880"/>
      </p:guideLst>
    </p:cSldViewPr>
  </p:slideViewPr>
  <p:outlineViewPr>
    <p:cViewPr>
      <p:scale>
        <a:sx n="33" d="100"/>
        <a:sy n="33" d="100"/>
      </p:scale>
      <p:origin x="0" y="-41766"/>
    </p:cViewPr>
  </p:outlineViewPr>
  <p:notesTextViewPr>
    <p:cViewPr>
      <p:scale>
        <a:sx n="125" d="100"/>
        <a:sy n="125" d="100"/>
      </p:scale>
      <p:origin x="0" y="0"/>
    </p:cViewPr>
  </p:notesTextViewPr>
  <p:sorterViewPr>
    <p:cViewPr>
      <p:scale>
        <a:sx n="66" d="100"/>
        <a:sy n="66" d="100"/>
      </p:scale>
      <p:origin x="0" y="496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customXml" Target="../customXml/item3.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customXml" Target="../customXml/item4.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presProps" Target="presProps.xml"/><Relationship Id="rId203" Type="http://schemas.openxmlformats.org/officeDocument/2006/relationships/customXml" Target="../customXml/item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customXml" Target="../customXml/item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notesMaster" Target="notesMasters/notesMaster1.xml"/><Relationship Id="rId200" Type="http://schemas.openxmlformats.org/officeDocument/2006/relationships/viewProps" Target="view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handoutMaster" Target="handoutMasters/handoutMaster1.xml"/><Relationship Id="rId201"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commentAuthors" Target="commentAuthors.xml"/><Relationship Id="rId202" Type="http://schemas.openxmlformats.org/officeDocument/2006/relationships/tableStyles" Target="tableStyle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Road Crash Fatalities as % of All Fatalities, 2008</a:t>
            </a:r>
          </a:p>
        </c:rich>
      </c:tx>
      <c:overlay val="0"/>
      <c:spPr>
        <a:noFill/>
        <a:ln>
          <a:noFill/>
        </a:ln>
        <a:effectLst/>
      </c:spPr>
    </c:title>
    <c:autoTitleDeleted val="0"/>
    <c:plotArea>
      <c:layout>
        <c:manualLayout>
          <c:layoutTarget val="inner"/>
          <c:xMode val="edge"/>
          <c:yMode val="edge"/>
          <c:x val="0.20610922831566375"/>
          <c:y val="8.9519097164786468E-2"/>
          <c:w val="0.76308057608462732"/>
          <c:h val="0.8416852069341979"/>
        </c:manualLayout>
      </c:layout>
      <c:barChart>
        <c:barDir val="bar"/>
        <c:grouping val="clustered"/>
        <c:varyColors val="0"/>
        <c:ser>
          <c:idx val="0"/>
          <c:order val="0"/>
          <c:spPr>
            <a:solidFill>
              <a:schemeClr val="accent1"/>
            </a:solidFill>
            <a:ln>
              <a:noFill/>
            </a:ln>
            <a:effectLst/>
          </c:spPr>
          <c:invertIfNegative val="0"/>
          <c:cat>
            <c:strRef>
              <c:f>Sheet1!$H$2:$H$35</c:f>
              <c:strCache>
                <c:ptCount val="34"/>
                <c:pt idx="0">
                  <c:v>United Arab Emirates</c:v>
                </c:pt>
                <c:pt idx="1">
                  <c:v>Qatar</c:v>
                </c:pt>
                <c:pt idx="2">
                  <c:v>Kuwait</c:v>
                </c:pt>
                <c:pt idx="3">
                  <c:v>Bahrain</c:v>
                </c:pt>
                <c:pt idx="4">
                  <c:v>Venezuela</c:v>
                </c:pt>
                <c:pt idx="5">
                  <c:v>Iran</c:v>
                </c:pt>
                <c:pt idx="6">
                  <c:v>Belize</c:v>
                </c:pt>
                <c:pt idx="7">
                  <c:v>Malaysia</c:v>
                </c:pt>
                <c:pt idx="8">
                  <c:v>Jordan</c:v>
                </c:pt>
                <c:pt idx="9">
                  <c:v>Mongolia</c:v>
                </c:pt>
                <c:pt idx="10">
                  <c:v>Saudi Arabia</c:v>
                </c:pt>
                <c:pt idx="11">
                  <c:v>Thailand</c:v>
                </c:pt>
                <c:pt idx="12">
                  <c:v>Dominican Republic</c:v>
                </c:pt>
                <c:pt idx="13">
                  <c:v>Iraq</c:v>
                </c:pt>
                <c:pt idx="14">
                  <c:v>Paraguay</c:v>
                </c:pt>
                <c:pt idx="15">
                  <c:v>Libya</c:v>
                </c:pt>
                <c:pt idx="16">
                  <c:v>Brunei Darussalam</c:v>
                </c:pt>
                <c:pt idx="17">
                  <c:v>Lebanon</c:v>
                </c:pt>
                <c:pt idx="18">
                  <c:v>Yemen</c:v>
                </c:pt>
                <c:pt idx="19">
                  <c:v>El Salvador</c:v>
                </c:pt>
                <c:pt idx="20">
                  <c:v>Namibia </c:v>
                </c:pt>
                <c:pt idx="21">
                  <c:v>Costa Rica</c:v>
                </c:pt>
                <c:pt idx="22">
                  <c:v>Ecuador</c:v>
                </c:pt>
                <c:pt idx="23">
                  <c:v>Colombia</c:v>
                </c:pt>
                <c:pt idx="24">
                  <c:v>Viet Nam</c:v>
                </c:pt>
                <c:pt idx="25">
                  <c:v>Brazil</c:v>
                </c:pt>
                <c:pt idx="26">
                  <c:v>China</c:v>
                </c:pt>
                <c:pt idx="27">
                  <c:v>South Korea</c:v>
                </c:pt>
                <c:pt idx="28">
                  <c:v>Mexico</c:v>
                </c:pt>
                <c:pt idx="29">
                  <c:v>WORLD</c:v>
                </c:pt>
                <c:pt idx="30">
                  <c:v>India</c:v>
                </c:pt>
                <c:pt idx="31">
                  <c:v>United States</c:v>
                </c:pt>
                <c:pt idx="32">
                  <c:v>Argentina</c:v>
                </c:pt>
                <c:pt idx="33">
                  <c:v>Canada</c:v>
                </c:pt>
              </c:strCache>
            </c:strRef>
          </c:cat>
          <c:val>
            <c:numRef>
              <c:f>Sheet1!$I$2:$I$35</c:f>
              <c:numCache>
                <c:formatCode>General</c:formatCode>
                <c:ptCount val="34"/>
              </c:numCache>
            </c:numRef>
          </c:val>
          <c:extLst xmlns:c16r2="http://schemas.microsoft.com/office/drawing/2015/06/chart">
            <c:ext xmlns:c16="http://schemas.microsoft.com/office/drawing/2014/chart" uri="{C3380CC4-5D6E-409C-BE32-E72D297353CC}">
              <c16:uniqueId val="{00000000-49F5-4C06-AB9C-F14DD5D86FF4}"/>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Sheet1!$H$2:$H$35</c:f>
              <c:strCache>
                <c:ptCount val="34"/>
                <c:pt idx="0">
                  <c:v>United Arab Emirates</c:v>
                </c:pt>
                <c:pt idx="1">
                  <c:v>Qatar</c:v>
                </c:pt>
                <c:pt idx="2">
                  <c:v>Kuwait</c:v>
                </c:pt>
                <c:pt idx="3">
                  <c:v>Bahrain</c:v>
                </c:pt>
                <c:pt idx="4">
                  <c:v>Venezuela</c:v>
                </c:pt>
                <c:pt idx="5">
                  <c:v>Iran</c:v>
                </c:pt>
                <c:pt idx="6">
                  <c:v>Belize</c:v>
                </c:pt>
                <c:pt idx="7">
                  <c:v>Malaysia</c:v>
                </c:pt>
                <c:pt idx="8">
                  <c:v>Jordan</c:v>
                </c:pt>
                <c:pt idx="9">
                  <c:v>Mongolia</c:v>
                </c:pt>
                <c:pt idx="10">
                  <c:v>Saudi Arabia</c:v>
                </c:pt>
                <c:pt idx="11">
                  <c:v>Thailand</c:v>
                </c:pt>
                <c:pt idx="12">
                  <c:v>Dominican Republic</c:v>
                </c:pt>
                <c:pt idx="13">
                  <c:v>Iraq</c:v>
                </c:pt>
                <c:pt idx="14">
                  <c:v>Paraguay</c:v>
                </c:pt>
                <c:pt idx="15">
                  <c:v>Libya</c:v>
                </c:pt>
                <c:pt idx="16">
                  <c:v>Brunei Darussalam</c:v>
                </c:pt>
                <c:pt idx="17">
                  <c:v>Lebanon</c:v>
                </c:pt>
                <c:pt idx="18">
                  <c:v>Yemen</c:v>
                </c:pt>
                <c:pt idx="19">
                  <c:v>El Salvador</c:v>
                </c:pt>
                <c:pt idx="20">
                  <c:v>Namibia </c:v>
                </c:pt>
                <c:pt idx="21">
                  <c:v>Costa Rica</c:v>
                </c:pt>
                <c:pt idx="22">
                  <c:v>Ecuador</c:v>
                </c:pt>
                <c:pt idx="23">
                  <c:v>Colombia</c:v>
                </c:pt>
                <c:pt idx="24">
                  <c:v>Viet Nam</c:v>
                </c:pt>
                <c:pt idx="25">
                  <c:v>Brazil</c:v>
                </c:pt>
                <c:pt idx="26">
                  <c:v>China</c:v>
                </c:pt>
                <c:pt idx="27">
                  <c:v>South Korea</c:v>
                </c:pt>
                <c:pt idx="28">
                  <c:v>Mexico</c:v>
                </c:pt>
                <c:pt idx="29">
                  <c:v>WORLD</c:v>
                </c:pt>
                <c:pt idx="30">
                  <c:v>India</c:v>
                </c:pt>
                <c:pt idx="31">
                  <c:v>United States</c:v>
                </c:pt>
                <c:pt idx="32">
                  <c:v>Argentina</c:v>
                </c:pt>
                <c:pt idx="33">
                  <c:v>Canada</c:v>
                </c:pt>
              </c:strCache>
            </c:strRef>
          </c:cat>
          <c:val>
            <c:numRef>
              <c:f>Sheet1!$J$2:$J$35</c:f>
              <c:numCache>
                <c:formatCode>0.0</c:formatCode>
                <c:ptCount val="34"/>
                <c:pt idx="0">
                  <c:v>15.9</c:v>
                </c:pt>
                <c:pt idx="1">
                  <c:v>14.3</c:v>
                </c:pt>
                <c:pt idx="2">
                  <c:v>7.9</c:v>
                </c:pt>
                <c:pt idx="3">
                  <c:v>7.3</c:v>
                </c:pt>
                <c:pt idx="4">
                  <c:v>7.3</c:v>
                </c:pt>
                <c:pt idx="5">
                  <c:v>7.1</c:v>
                </c:pt>
                <c:pt idx="6">
                  <c:v>6.7</c:v>
                </c:pt>
                <c:pt idx="7">
                  <c:v>6</c:v>
                </c:pt>
                <c:pt idx="8">
                  <c:v>5.7</c:v>
                </c:pt>
                <c:pt idx="9">
                  <c:v>5.5</c:v>
                </c:pt>
                <c:pt idx="10">
                  <c:v>5.0999999999999996</c:v>
                </c:pt>
                <c:pt idx="11">
                  <c:v>5.0999999999999996</c:v>
                </c:pt>
                <c:pt idx="12">
                  <c:v>4.9000000000000004</c:v>
                </c:pt>
                <c:pt idx="13">
                  <c:v>4.5</c:v>
                </c:pt>
                <c:pt idx="14">
                  <c:v>4.5</c:v>
                </c:pt>
                <c:pt idx="15">
                  <c:v>4.4000000000000004</c:v>
                </c:pt>
                <c:pt idx="16">
                  <c:v>4.4000000000000004</c:v>
                </c:pt>
                <c:pt idx="17">
                  <c:v>4.4000000000000004</c:v>
                </c:pt>
                <c:pt idx="18">
                  <c:v>4.3</c:v>
                </c:pt>
                <c:pt idx="19">
                  <c:v>4.0999999999999996</c:v>
                </c:pt>
                <c:pt idx="20">
                  <c:v>4.0999999999999996</c:v>
                </c:pt>
                <c:pt idx="21">
                  <c:v>4.0999999999999996</c:v>
                </c:pt>
                <c:pt idx="22">
                  <c:v>3.7</c:v>
                </c:pt>
                <c:pt idx="23">
                  <c:v>3.7</c:v>
                </c:pt>
                <c:pt idx="24">
                  <c:v>3.7</c:v>
                </c:pt>
                <c:pt idx="25">
                  <c:v>3.5</c:v>
                </c:pt>
                <c:pt idx="26">
                  <c:v>3</c:v>
                </c:pt>
                <c:pt idx="27">
                  <c:v>3</c:v>
                </c:pt>
                <c:pt idx="28">
                  <c:v>2.4</c:v>
                </c:pt>
                <c:pt idx="29">
                  <c:v>2.1</c:v>
                </c:pt>
                <c:pt idx="30">
                  <c:v>2</c:v>
                </c:pt>
                <c:pt idx="31">
                  <c:v>1.8</c:v>
                </c:pt>
                <c:pt idx="32">
                  <c:v>1.5</c:v>
                </c:pt>
                <c:pt idx="33">
                  <c:v>1.2</c:v>
                </c:pt>
              </c:numCache>
            </c:numRef>
          </c:val>
          <c:extLst xmlns:c16r2="http://schemas.microsoft.com/office/drawing/2015/06/chart">
            <c:ext xmlns:c16="http://schemas.microsoft.com/office/drawing/2014/chart" uri="{C3380CC4-5D6E-409C-BE32-E72D297353CC}">
              <c16:uniqueId val="{00000001-49F5-4C06-AB9C-F14DD5D86FF4}"/>
            </c:ext>
          </c:extLst>
        </c:ser>
        <c:dLbls>
          <c:showLegendKey val="0"/>
          <c:showVal val="0"/>
          <c:showCatName val="0"/>
          <c:showSerName val="0"/>
          <c:showPercent val="0"/>
          <c:showBubbleSize val="0"/>
        </c:dLbls>
        <c:gapWidth val="182"/>
        <c:axId val="87260544"/>
        <c:axId val="103511168"/>
      </c:barChart>
      <c:catAx>
        <c:axId val="87260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511168"/>
        <c:crosses val="autoZero"/>
        <c:auto val="1"/>
        <c:lblAlgn val="ctr"/>
        <c:lblOffset val="100"/>
        <c:noMultiLvlLbl val="0"/>
      </c:catAx>
      <c:valAx>
        <c:axId val="1035111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260544"/>
        <c:crosses val="autoZero"/>
        <c:crossBetween val="between"/>
      </c:valAx>
      <c:spPr>
        <a:solidFill>
          <a:schemeClr val="tx1"/>
        </a:solid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4A47E46-8013-4B8A-9104-C4E6A92A1E75}" type="datetimeFigureOut">
              <a:rPr lang="en-US" smtClean="0"/>
              <a:t>14-Nov-17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91C8DEE-407E-497A-9F33-80945DAE68F9}" type="slidenum">
              <a:rPr lang="en-US" smtClean="0"/>
              <a:t>‹#›</a:t>
            </a:fld>
            <a:endParaRPr lang="en-US"/>
          </a:p>
        </p:txBody>
      </p:sp>
    </p:spTree>
    <p:extLst>
      <p:ext uri="{BB962C8B-B14F-4D97-AF65-F5344CB8AC3E}">
        <p14:creationId xmlns:p14="http://schemas.microsoft.com/office/powerpoint/2010/main" val="2929207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B9B2C9D-ED9B-444B-8008-4398200E8EC7}" type="datetimeFigureOut">
              <a:rPr lang="en-US" smtClean="0"/>
              <a:pPr/>
              <a:t>14-Nov-17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3E98FF9-FA63-844C-BB77-79B0ED06A360}" type="slidenum">
              <a:rPr lang="en-US" smtClean="0"/>
              <a:pPr/>
              <a:t>‹#›</a:t>
            </a:fld>
            <a:endParaRPr lang="en-US"/>
          </a:p>
        </p:txBody>
      </p:sp>
    </p:spTree>
    <p:extLst>
      <p:ext uri="{BB962C8B-B14F-4D97-AF65-F5344CB8AC3E}">
        <p14:creationId xmlns:p14="http://schemas.microsoft.com/office/powerpoint/2010/main" val="19571803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E98FF9-FA63-844C-BB77-79B0ED06A36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Which goal does the class choose?  How might a policy that tries to achieve all of these goals fail to achieve any?  </a:t>
            </a:r>
          </a:p>
          <a:p>
            <a:r>
              <a:rPr lang="en-US" baseline="0" dirty="0" smtClean="0"/>
              <a:t/>
            </a:r>
            <a:br>
              <a:rPr lang="en-US" baseline="0" dirty="0" smtClean="0"/>
            </a:br>
            <a:r>
              <a:rPr lang="en-US" baseline="0" dirty="0" smtClean="0"/>
              <a:t>What’s the right measure for each goal?  How might a policy that fails to measure each goal not be able to show success?</a:t>
            </a:r>
          </a:p>
          <a:p>
            <a:endParaRPr lang="en-US" baseline="0" dirty="0" smtClean="0"/>
          </a:p>
          <a:p>
            <a:r>
              <a:rPr lang="en-US" baseline="0" dirty="0" smtClean="0"/>
              <a:t>What are some output measures that might not be related to achieving these goals?</a:t>
            </a:r>
          </a:p>
          <a:p>
            <a:endParaRPr lang="en-US" baseline="0" dirty="0" smtClean="0"/>
          </a:p>
          <a:p>
            <a:r>
              <a:rPr lang="en-US" baseline="0" dirty="0" smtClean="0"/>
              <a:t>What are some ways that the government might choose to measure success that have nothing to do with outcomes? (inputs)</a:t>
            </a:r>
          </a:p>
        </p:txBody>
      </p:sp>
      <p:sp>
        <p:nvSpPr>
          <p:cNvPr id="4" name="Slide Number Placeholder 3"/>
          <p:cNvSpPr>
            <a:spLocks noGrp="1"/>
          </p:cNvSpPr>
          <p:nvPr>
            <p:ph type="sldNum" sz="quarter" idx="10"/>
          </p:nvPr>
        </p:nvSpPr>
        <p:spPr/>
        <p:txBody>
          <a:bodyPr/>
          <a:lstStyle/>
          <a:p>
            <a:fld id="{03E98FF9-FA63-844C-BB77-79B0ED06A360}" type="slidenum">
              <a:rPr lang="en-US" smtClean="0"/>
              <a:pPr/>
              <a:t>14</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E98FF9-FA63-844C-BB77-79B0ED06A360}" type="slidenum">
              <a:rPr lang="en-US" smtClean="0">
                <a:solidFill>
                  <a:prstClr val="black"/>
                </a:solidFill>
                <a:latin typeface="Calibri"/>
              </a:rPr>
              <a:pPr/>
              <a:t>159</a:t>
            </a:fld>
            <a:endParaRPr lang="en-US" dirty="0">
              <a:solidFill>
                <a:prstClr val="black"/>
              </a:solidFill>
              <a:latin typeface="Calibri"/>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9B3D6C95-FF5C-4D20-9479-DE522884F5B8}" type="slidenum">
              <a:rPr lang="en-US" altLang="en-US"/>
              <a:pPr/>
              <a:t>161</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8565778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6231F8B9-FCC9-405A-B44A-840AEA15AE70}" type="slidenum">
              <a:rPr lang="en-US" altLang="en-US"/>
              <a:pPr/>
              <a:t>162</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6618004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51C3EDCE-CEAB-4DE0-8C36-44DDE1871C6B}" type="slidenum">
              <a:rPr lang="en-US" altLang="en-US"/>
              <a:pPr/>
              <a:t>165</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2065400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A819F5C2-5255-48C7-B5D5-DC4537137BFC}" type="slidenum">
              <a:rPr lang="en-US" altLang="en-US"/>
              <a:pPr/>
              <a:t>166</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705738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C4CE4B28-AB87-4EB3-8454-4126F53F8922}" type="slidenum">
              <a:rPr lang="en-US" altLang="en-US"/>
              <a:pPr/>
              <a:t>167</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3496036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4CE4B28-AB87-4EB3-8454-4126F53F8922}"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cs typeface="Arial" pitchFamily="-105" charset="0"/>
              </a:rPr>
              <a:pPr marL="0" marR="0" lvl="0" indent="0" algn="r" defTabSz="914400" rtl="0" eaLnBrk="1" fontAlgn="base" latinLnBrk="0" hangingPunct="1">
                <a:lnSpc>
                  <a:spcPct val="100000"/>
                </a:lnSpc>
                <a:spcBef>
                  <a:spcPct val="0"/>
                </a:spcBef>
                <a:spcAft>
                  <a:spcPct val="0"/>
                </a:spcAft>
                <a:buClrTx/>
                <a:buSzTx/>
                <a:buFontTx/>
                <a:buNone/>
                <a:tabLst/>
                <a:defRPr/>
              </a:pPr>
              <a:t>168</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cs typeface="Arial" pitchFamily="-105"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72973743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4CE4B28-AB87-4EB3-8454-4126F53F8922}"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cs typeface="Arial" pitchFamily="-105" charset="0"/>
              </a:rPr>
              <a:pPr marL="0" marR="0" lvl="0" indent="0" algn="r" defTabSz="914400" rtl="0" eaLnBrk="1" fontAlgn="base" latinLnBrk="0" hangingPunct="1">
                <a:lnSpc>
                  <a:spcPct val="100000"/>
                </a:lnSpc>
                <a:spcBef>
                  <a:spcPct val="0"/>
                </a:spcBef>
                <a:spcAft>
                  <a:spcPct val="0"/>
                </a:spcAft>
                <a:buClrTx/>
                <a:buSzTx/>
                <a:buFontTx/>
                <a:buNone/>
                <a:tabLst/>
                <a:defRPr/>
              </a:pPr>
              <a:t>169</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cs typeface="Arial" pitchFamily="-105"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6546888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1B55448A-9C41-4627-AC5E-D521A4F19B14}" type="slidenum">
              <a:rPr lang="en-US" altLang="en-US"/>
              <a:pPr/>
              <a:t>170</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2817025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B5AC2AF0-EC03-4185-BE68-C157A507B1C4}" type="slidenum">
              <a:rPr lang="en-US" altLang="en-US"/>
              <a:pPr/>
              <a:t>171</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70809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03E98FF9-FA63-844C-BB77-79B0ED06A360}" type="slidenum">
              <a:rPr lang="en-US" smtClean="0"/>
              <a:pPr/>
              <a:t>16</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58F70F4C-2BC2-48ED-A415-C5243D53E0DB}" type="slidenum">
              <a:rPr lang="en-US" altLang="en-US"/>
              <a:pPr/>
              <a:t>172</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8927723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072023F9-FDF9-4946-BA07-5946598DDD15}" type="slidenum">
              <a:rPr lang="en-US" altLang="en-US"/>
              <a:pPr/>
              <a:t>173</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What is the range here: 25 or 26?</a:t>
            </a:r>
          </a:p>
        </p:txBody>
      </p:sp>
    </p:spTree>
    <p:extLst>
      <p:ext uri="{BB962C8B-B14F-4D97-AF65-F5344CB8AC3E}">
        <p14:creationId xmlns:p14="http://schemas.microsoft.com/office/powerpoint/2010/main" val="231832057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C4B692AB-DBED-4CBE-8E5F-BFF5B2BB9836}" type="slidenum">
              <a:rPr lang="en-US" altLang="en-US"/>
              <a:pPr/>
              <a:t>174</a:t>
            </a:fld>
            <a:endParaRPr lang="en-US"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2693797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04378912-1696-4F60-9617-A42504292912}" type="slidenum">
              <a:rPr lang="en-US" altLang="en-US"/>
              <a:pPr/>
              <a:t>175</a:t>
            </a:fld>
            <a:endParaRPr lang="en-US" alt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6319227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4720AB17-3070-4497-8E45-B72F3F648C49}" type="slidenum">
              <a:rPr lang="en-US" altLang="en-US"/>
              <a:pPr/>
              <a:t>176</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68934577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2FE6251B-E46F-49B2-A0F6-2DE53938D60A}" type="slidenum">
              <a:rPr lang="en-US" altLang="en-US"/>
              <a:pPr/>
              <a:t>177</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817768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E7F6DB44-C6B0-4AC1-9ABE-E4F99912AAC8}" type="slidenum">
              <a:rPr lang="en-US" altLang="en-US"/>
              <a:pPr/>
              <a:t>178</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5723796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E98FF9-FA63-844C-BB77-79B0ED06A360}" type="slidenum">
              <a:rPr lang="en-US" smtClean="0"/>
              <a:pPr/>
              <a:t>180</a:t>
            </a:fld>
            <a:endParaRPr lang="en-US"/>
          </a:p>
        </p:txBody>
      </p:sp>
    </p:spTree>
    <p:extLst>
      <p:ext uri="{BB962C8B-B14F-4D97-AF65-F5344CB8AC3E}">
        <p14:creationId xmlns:p14="http://schemas.microsoft.com/office/powerpoint/2010/main" val="6022485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E98FF9-FA63-844C-BB77-79B0ED06A360}" type="slidenum">
              <a:rPr lang="en-US" smtClean="0">
                <a:solidFill>
                  <a:prstClr val="black"/>
                </a:solidFill>
                <a:latin typeface="Calibri"/>
              </a:rPr>
              <a:pPr/>
              <a:t>187</a:t>
            </a:fld>
            <a:endParaRPr lang="en-US">
              <a:solidFill>
                <a:prstClr val="black"/>
              </a:solidFill>
              <a:latin typeface="Calibri"/>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E98FF9-FA63-844C-BB77-79B0ED06A360}" type="slidenum">
              <a:rPr lang="en-US" smtClean="0">
                <a:solidFill>
                  <a:prstClr val="black"/>
                </a:solidFill>
                <a:latin typeface="Calibri"/>
              </a:rPr>
              <a:pPr/>
              <a:t>188</a:t>
            </a:fld>
            <a:endParaRPr lang="en-US">
              <a:solidFill>
                <a:prstClr val="black"/>
              </a:solidFill>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zh-TW" dirty="0" smtClean="0"/>
              <a:t>Traffic congestion</a:t>
            </a:r>
            <a:r>
              <a:rPr kumimoji="1" lang="en-US" altLang="zh-TW" baseline="0" dirty="0" smtClean="0"/>
              <a:t> is caused by too many cars.</a:t>
            </a:r>
          </a:p>
          <a:p>
            <a:r>
              <a:rPr kumimoji="1" lang="en-US" altLang="zh-TW" baseline="0" dirty="0" smtClean="0"/>
              <a:t>Method used in Beijing during the 2008 Summer Olympics</a:t>
            </a:r>
            <a:endParaRPr kumimoji="1" lang="zh-TW" altLang="en-US" dirty="0"/>
          </a:p>
        </p:txBody>
      </p:sp>
      <p:sp>
        <p:nvSpPr>
          <p:cNvPr id="4" name="Slide Number Placeholder 3"/>
          <p:cNvSpPr>
            <a:spLocks noGrp="1"/>
          </p:cNvSpPr>
          <p:nvPr>
            <p:ph type="sldNum" sz="quarter" idx="10"/>
          </p:nvPr>
        </p:nvSpPr>
        <p:spPr/>
        <p:txBody>
          <a:bodyPr/>
          <a:lstStyle/>
          <a:p>
            <a:fld id="{03E98FF9-FA63-844C-BB77-79B0ED06A360}" type="slidenum">
              <a:rPr lang="en-US" smtClean="0"/>
              <a:pPr/>
              <a:t>21</a:t>
            </a:fld>
            <a:endParaRPr lang="en-US"/>
          </a:p>
        </p:txBody>
      </p:sp>
    </p:spTree>
    <p:extLst>
      <p:ext uri="{BB962C8B-B14F-4D97-AF65-F5344CB8AC3E}">
        <p14:creationId xmlns:p14="http://schemas.microsoft.com/office/powerpoint/2010/main" val="3087914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E98FF9-FA63-844C-BB77-79B0ED06A360}" type="slidenum">
              <a:rPr lang="en-US" smtClean="0"/>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Perhaps ask questions after having them discuss what some of the assumptions might be.  </a:t>
            </a:r>
          </a:p>
          <a:p>
            <a:endParaRPr lang="en-US" dirty="0" smtClean="0"/>
          </a:p>
          <a:p>
            <a:r>
              <a:rPr lang="en-US" dirty="0" smtClean="0"/>
              <a:t>Assumptions should all be embedded</a:t>
            </a:r>
            <a:r>
              <a:rPr lang="en-US" baseline="0" dirty="0" smtClean="0"/>
              <a:t> or ignored by the program. C) Drivers change their habits and more places get congested.  Clickers don’t let you click all that apply.  Waivers instead of exceptions.</a:t>
            </a:r>
            <a:endParaRPr lang="en-US" dirty="0"/>
          </a:p>
        </p:txBody>
      </p:sp>
      <p:sp>
        <p:nvSpPr>
          <p:cNvPr id="4" name="Slide Number Placeholder 3"/>
          <p:cNvSpPr>
            <a:spLocks noGrp="1"/>
          </p:cNvSpPr>
          <p:nvPr>
            <p:ph type="sldNum" sz="quarter" idx="10"/>
          </p:nvPr>
        </p:nvSpPr>
        <p:spPr/>
        <p:txBody>
          <a:bodyPr/>
          <a:lstStyle/>
          <a:p>
            <a:fld id="{03E98FF9-FA63-844C-BB77-79B0ED06A360}" type="slidenum">
              <a:rPr lang="en-US" smtClean="0"/>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E98FF9-FA63-844C-BB77-79B0ED06A360}" type="slidenum">
              <a:rPr lang="en-US" smtClean="0"/>
              <a:pPr/>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what an INDEPENDENT and DEPENDENT VRIABLE is</a:t>
            </a:r>
            <a:endParaRPr lang="en-US" dirty="0"/>
          </a:p>
        </p:txBody>
      </p:sp>
      <p:sp>
        <p:nvSpPr>
          <p:cNvPr id="4" name="Slide Number Placeholder 3"/>
          <p:cNvSpPr>
            <a:spLocks noGrp="1"/>
          </p:cNvSpPr>
          <p:nvPr>
            <p:ph type="sldNum" sz="quarter" idx="10"/>
          </p:nvPr>
        </p:nvSpPr>
        <p:spPr/>
        <p:txBody>
          <a:bodyPr/>
          <a:lstStyle/>
          <a:p>
            <a:fld id="{03E98FF9-FA63-844C-BB77-79B0ED06A360}" type="slidenum">
              <a:rPr lang="en-US" smtClean="0"/>
              <a:pPr/>
              <a:t>29</a:t>
            </a:fld>
            <a:endParaRPr lang="en-US"/>
          </a:p>
        </p:txBody>
      </p:sp>
    </p:spTree>
    <p:extLst>
      <p:ext uri="{BB962C8B-B14F-4D97-AF65-F5344CB8AC3E}">
        <p14:creationId xmlns:p14="http://schemas.microsoft.com/office/powerpoint/2010/main" val="1056759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endParaRPr lang="en-US" dirty="0"/>
          </a:p>
        </p:txBody>
      </p:sp>
      <p:sp>
        <p:nvSpPr>
          <p:cNvPr id="4" name="Slide Number Placeholder 3"/>
          <p:cNvSpPr>
            <a:spLocks noGrp="1"/>
          </p:cNvSpPr>
          <p:nvPr>
            <p:ph type="sldNum" sz="quarter" idx="10"/>
          </p:nvPr>
        </p:nvSpPr>
        <p:spPr/>
        <p:txBody>
          <a:bodyPr/>
          <a:lstStyle/>
          <a:p>
            <a:fld id="{03E98FF9-FA63-844C-BB77-79B0ED06A360}" type="slidenum">
              <a:rPr lang="en-US" smtClean="0">
                <a:solidFill>
                  <a:prstClr val="black"/>
                </a:solidFill>
              </a:rPr>
              <a:pPr/>
              <a:t>33</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E98FF9-FA63-844C-BB77-79B0ED06A360}" type="slidenum">
              <a:rPr lang="en-US" smtClean="0"/>
              <a:pPr/>
              <a:t>39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the layout of the Stata screen, including information about the dataset on the right.</a:t>
            </a:r>
            <a:endParaRPr lang="en-US" dirty="0"/>
          </a:p>
        </p:txBody>
      </p:sp>
      <p:sp>
        <p:nvSpPr>
          <p:cNvPr id="4" name="Slide Number Placeholder 3"/>
          <p:cNvSpPr>
            <a:spLocks noGrp="1"/>
          </p:cNvSpPr>
          <p:nvPr>
            <p:ph type="sldNum" sz="quarter" idx="10"/>
          </p:nvPr>
        </p:nvSpPr>
        <p:spPr/>
        <p:txBody>
          <a:bodyPr/>
          <a:lstStyle/>
          <a:p>
            <a:fld id="{03E98FF9-FA63-844C-BB77-79B0ED06A360}" type="slidenum">
              <a:rPr lang="en-US" smtClean="0"/>
              <a:pPr/>
              <a:t>45</a:t>
            </a:fld>
            <a:endParaRPr lang="en-US"/>
          </a:p>
        </p:txBody>
      </p:sp>
    </p:spTree>
    <p:extLst>
      <p:ext uri="{BB962C8B-B14F-4D97-AF65-F5344CB8AC3E}">
        <p14:creationId xmlns:p14="http://schemas.microsoft.com/office/powerpoint/2010/main" val="2399121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kinds of resources and</a:t>
            </a:r>
            <a:r>
              <a:rPr lang="en-US" baseline="0" dirty="0" smtClean="0"/>
              <a:t> assistance to seek and where; we will give you vocabulary to be able to discuss issues around program evaluation.  </a:t>
            </a:r>
          </a:p>
        </p:txBody>
      </p:sp>
      <p:sp>
        <p:nvSpPr>
          <p:cNvPr id="4" name="Slide Number Placeholder 3"/>
          <p:cNvSpPr>
            <a:spLocks noGrp="1"/>
          </p:cNvSpPr>
          <p:nvPr>
            <p:ph type="sldNum" sz="quarter" idx="10"/>
          </p:nvPr>
        </p:nvSpPr>
        <p:spPr/>
        <p:txBody>
          <a:bodyPr/>
          <a:lstStyle/>
          <a:p>
            <a:fld id="{03E98FF9-FA63-844C-BB77-79B0ED06A360}"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the X and Y axes are reversed, somewhat illogically from the instruction</a:t>
            </a:r>
            <a:r>
              <a:rPr lang="en-US" baseline="0" dirty="0" smtClean="0"/>
              <a:t> in Stata.</a:t>
            </a:r>
            <a:endParaRPr lang="en-US" dirty="0"/>
          </a:p>
        </p:txBody>
      </p:sp>
      <p:sp>
        <p:nvSpPr>
          <p:cNvPr id="4" name="Slide Number Placeholder 3"/>
          <p:cNvSpPr>
            <a:spLocks noGrp="1"/>
          </p:cNvSpPr>
          <p:nvPr>
            <p:ph type="sldNum" sz="quarter" idx="10"/>
          </p:nvPr>
        </p:nvSpPr>
        <p:spPr/>
        <p:txBody>
          <a:bodyPr/>
          <a:lstStyle/>
          <a:p>
            <a:fld id="{03E98FF9-FA63-844C-BB77-79B0ED06A360}" type="slidenum">
              <a:rPr lang="en-US" smtClean="0"/>
              <a:pPr/>
              <a:t>47</a:t>
            </a:fld>
            <a:endParaRPr lang="en-US"/>
          </a:p>
        </p:txBody>
      </p:sp>
    </p:spTree>
    <p:extLst>
      <p:ext uri="{BB962C8B-B14F-4D97-AF65-F5344CB8AC3E}">
        <p14:creationId xmlns:p14="http://schemas.microsoft.com/office/powerpoint/2010/main" val="961068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E98FF9-FA63-844C-BB77-79B0ED06A360}" type="slidenum">
              <a:rPr lang="en-US">
                <a:solidFill>
                  <a:prstClr val="black"/>
                </a:solidFill>
                <a:latin typeface="Calibri"/>
              </a:rPr>
              <a:pPr/>
              <a:t>53</a:t>
            </a:fld>
            <a:endParaRPr lang="en-US" dirty="0">
              <a:solidFill>
                <a:prstClr val="black"/>
              </a:solidFill>
              <a:latin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E98FF9-FA63-844C-BB77-79B0ED06A360}" type="slidenum">
              <a:rPr lang="en-US">
                <a:solidFill>
                  <a:prstClr val="black"/>
                </a:solidFill>
                <a:latin typeface="Calibri"/>
              </a:rPr>
              <a:pPr/>
              <a:t>54</a:t>
            </a:fld>
            <a:endParaRPr lang="en-US" dirty="0">
              <a:solidFill>
                <a:prstClr val="black"/>
              </a:solidFill>
              <a:latin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57066" indent="-291179">
              <a:defRPr>
                <a:solidFill>
                  <a:schemeClr val="tx1"/>
                </a:solidFill>
                <a:latin typeface="Times New Roman" pitchFamily="18" charset="0"/>
              </a:defRPr>
            </a:lvl2pPr>
            <a:lvl3pPr marL="1164717" indent="-232943">
              <a:defRPr>
                <a:solidFill>
                  <a:schemeClr val="tx1"/>
                </a:solidFill>
                <a:latin typeface="Times New Roman" pitchFamily="18" charset="0"/>
              </a:defRPr>
            </a:lvl3pPr>
            <a:lvl4pPr marL="1630604" indent="-232943">
              <a:defRPr>
                <a:solidFill>
                  <a:schemeClr val="tx1"/>
                </a:solidFill>
                <a:latin typeface="Times New Roman" pitchFamily="18" charset="0"/>
              </a:defRPr>
            </a:lvl4pPr>
            <a:lvl5pPr marL="2096491" indent="-232943">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fld id="{19C58C90-AB0B-4465-A9CC-283097B1C48D}" type="slidenum">
              <a:rPr lang="en-US" altLang="en-US" smtClean="0"/>
              <a:pPr/>
              <a:t>63</a:t>
            </a:fld>
            <a:endParaRPr lang="en-US" altLang="en-US" dirty="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57066" indent="-291179">
              <a:defRPr>
                <a:solidFill>
                  <a:schemeClr val="tx1"/>
                </a:solidFill>
                <a:latin typeface="Times New Roman" pitchFamily="18" charset="0"/>
              </a:defRPr>
            </a:lvl2pPr>
            <a:lvl3pPr marL="1164717" indent="-232943">
              <a:defRPr>
                <a:solidFill>
                  <a:schemeClr val="tx1"/>
                </a:solidFill>
                <a:latin typeface="Times New Roman" pitchFamily="18" charset="0"/>
              </a:defRPr>
            </a:lvl3pPr>
            <a:lvl4pPr marL="1630604" indent="-232943">
              <a:defRPr>
                <a:solidFill>
                  <a:schemeClr val="tx1"/>
                </a:solidFill>
                <a:latin typeface="Times New Roman" pitchFamily="18" charset="0"/>
              </a:defRPr>
            </a:lvl4pPr>
            <a:lvl5pPr marL="2096491" indent="-232943">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fld id="{5C28B0D4-3035-4895-B99F-2B7F57EA9B3C}" type="slidenum">
              <a:rPr lang="en-US" altLang="en-US" smtClean="0"/>
              <a:pPr/>
              <a:t>64</a:t>
            </a:fld>
            <a:endParaRPr lang="en-US" altLang="en-US" dirty="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57066" indent="-291179">
              <a:defRPr>
                <a:solidFill>
                  <a:schemeClr val="tx1"/>
                </a:solidFill>
                <a:latin typeface="Times New Roman" pitchFamily="18" charset="0"/>
              </a:defRPr>
            </a:lvl2pPr>
            <a:lvl3pPr marL="1164717" indent="-232943">
              <a:defRPr>
                <a:solidFill>
                  <a:schemeClr val="tx1"/>
                </a:solidFill>
                <a:latin typeface="Times New Roman" pitchFamily="18" charset="0"/>
              </a:defRPr>
            </a:lvl3pPr>
            <a:lvl4pPr marL="1630604" indent="-232943">
              <a:defRPr>
                <a:solidFill>
                  <a:schemeClr val="tx1"/>
                </a:solidFill>
                <a:latin typeface="Times New Roman" pitchFamily="18" charset="0"/>
              </a:defRPr>
            </a:lvl4pPr>
            <a:lvl5pPr marL="2096491" indent="-232943">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fld id="{87C6F7FC-F348-4720-AADE-35B9DFC9F697}" type="slidenum">
              <a:rPr lang="en-US" altLang="en-US" smtClean="0"/>
              <a:pPr/>
              <a:t>65</a:t>
            </a:fld>
            <a:endParaRPr lang="en-US" altLang="en-US" dirty="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57066" indent="-291179">
              <a:defRPr>
                <a:solidFill>
                  <a:schemeClr val="tx1"/>
                </a:solidFill>
                <a:latin typeface="Times New Roman" pitchFamily="18" charset="0"/>
              </a:defRPr>
            </a:lvl2pPr>
            <a:lvl3pPr marL="1164717" indent="-232943">
              <a:defRPr>
                <a:solidFill>
                  <a:schemeClr val="tx1"/>
                </a:solidFill>
                <a:latin typeface="Times New Roman" pitchFamily="18" charset="0"/>
              </a:defRPr>
            </a:lvl3pPr>
            <a:lvl4pPr marL="1630604" indent="-232943">
              <a:defRPr>
                <a:solidFill>
                  <a:schemeClr val="tx1"/>
                </a:solidFill>
                <a:latin typeface="Times New Roman" pitchFamily="18" charset="0"/>
              </a:defRPr>
            </a:lvl4pPr>
            <a:lvl5pPr marL="2096491" indent="-232943">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fld id="{EE9A3C52-24DC-4274-A3E1-FDBB421D4A8E}" type="slidenum">
              <a:rPr lang="en-US" altLang="en-US" smtClean="0"/>
              <a:pPr/>
              <a:t>66</a:t>
            </a:fld>
            <a:endParaRPr lang="en-US" altLang="en-US" dirty="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57066" indent="-291179">
              <a:defRPr>
                <a:solidFill>
                  <a:schemeClr val="tx1"/>
                </a:solidFill>
                <a:latin typeface="Times New Roman" pitchFamily="18" charset="0"/>
              </a:defRPr>
            </a:lvl2pPr>
            <a:lvl3pPr marL="1164717" indent="-232943">
              <a:defRPr>
                <a:solidFill>
                  <a:schemeClr val="tx1"/>
                </a:solidFill>
                <a:latin typeface="Times New Roman" pitchFamily="18" charset="0"/>
              </a:defRPr>
            </a:lvl3pPr>
            <a:lvl4pPr marL="1630604" indent="-232943">
              <a:defRPr>
                <a:solidFill>
                  <a:schemeClr val="tx1"/>
                </a:solidFill>
                <a:latin typeface="Times New Roman" pitchFamily="18" charset="0"/>
              </a:defRPr>
            </a:lvl4pPr>
            <a:lvl5pPr marL="2096491" indent="-232943">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fld id="{19AB6F6D-7E1E-44AF-B373-74BB6EAA4F68}" type="slidenum">
              <a:rPr lang="en-US" altLang="en-US" smtClean="0"/>
              <a:pPr/>
              <a:t>67</a:t>
            </a:fld>
            <a:endParaRPr lang="en-US" altLang="en-US" dirty="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57066" indent="-291179">
              <a:defRPr>
                <a:solidFill>
                  <a:schemeClr val="tx1"/>
                </a:solidFill>
                <a:latin typeface="Times New Roman" pitchFamily="18" charset="0"/>
              </a:defRPr>
            </a:lvl2pPr>
            <a:lvl3pPr marL="1164717" indent="-232943">
              <a:defRPr>
                <a:solidFill>
                  <a:schemeClr val="tx1"/>
                </a:solidFill>
                <a:latin typeface="Times New Roman" pitchFamily="18" charset="0"/>
              </a:defRPr>
            </a:lvl3pPr>
            <a:lvl4pPr marL="1630604" indent="-232943">
              <a:defRPr>
                <a:solidFill>
                  <a:schemeClr val="tx1"/>
                </a:solidFill>
                <a:latin typeface="Times New Roman" pitchFamily="18" charset="0"/>
              </a:defRPr>
            </a:lvl4pPr>
            <a:lvl5pPr marL="2096491" indent="-232943">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fld id="{1F83A78A-1B01-4738-9604-413C4C871EEA}" type="slidenum">
              <a:rPr lang="en-US" altLang="en-US" smtClean="0"/>
              <a:pPr/>
              <a:t>68</a:t>
            </a:fld>
            <a:endParaRPr lang="en-US" altLang="en-US" dirty="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57066" indent="-291179">
              <a:defRPr>
                <a:solidFill>
                  <a:schemeClr val="tx1"/>
                </a:solidFill>
                <a:latin typeface="Times New Roman" pitchFamily="18" charset="0"/>
              </a:defRPr>
            </a:lvl2pPr>
            <a:lvl3pPr marL="1164717" indent="-232943">
              <a:defRPr>
                <a:solidFill>
                  <a:schemeClr val="tx1"/>
                </a:solidFill>
                <a:latin typeface="Times New Roman" pitchFamily="18" charset="0"/>
              </a:defRPr>
            </a:lvl3pPr>
            <a:lvl4pPr marL="1630604" indent="-232943">
              <a:defRPr>
                <a:solidFill>
                  <a:schemeClr val="tx1"/>
                </a:solidFill>
                <a:latin typeface="Times New Roman" pitchFamily="18" charset="0"/>
              </a:defRPr>
            </a:lvl4pPr>
            <a:lvl5pPr marL="2096491" indent="-232943">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fld id="{A70773B6-52A4-4B5D-A92A-B0C868FEE261}" type="slidenum">
              <a:rPr lang="en-US" altLang="en-US" smtClean="0"/>
              <a:pPr/>
              <a:t>70</a:t>
            </a:fld>
            <a:endParaRPr lang="en-US" altLang="en-US" dirty="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E98FF9-FA63-844C-BB77-79B0ED06A360}" type="slidenum">
              <a:rPr lang="en-US" smtClean="0"/>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57066" indent="-291179">
              <a:defRPr>
                <a:solidFill>
                  <a:schemeClr val="tx1"/>
                </a:solidFill>
                <a:latin typeface="Times New Roman" pitchFamily="18" charset="0"/>
              </a:defRPr>
            </a:lvl2pPr>
            <a:lvl3pPr marL="1164717" indent="-232943">
              <a:defRPr>
                <a:solidFill>
                  <a:schemeClr val="tx1"/>
                </a:solidFill>
                <a:latin typeface="Times New Roman" pitchFamily="18" charset="0"/>
              </a:defRPr>
            </a:lvl3pPr>
            <a:lvl4pPr marL="1630604" indent="-232943">
              <a:defRPr>
                <a:solidFill>
                  <a:schemeClr val="tx1"/>
                </a:solidFill>
                <a:latin typeface="Times New Roman" pitchFamily="18" charset="0"/>
              </a:defRPr>
            </a:lvl4pPr>
            <a:lvl5pPr marL="2096491" indent="-232943">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fld id="{EE329ED0-C5E5-439D-9E12-88BCB7714D0A}" type="slidenum">
              <a:rPr lang="en-US" altLang="en-US" smtClean="0"/>
              <a:pPr/>
              <a:t>71</a:t>
            </a:fld>
            <a:endParaRPr lang="en-US" altLang="en-US" dirty="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57066" indent="-291179">
              <a:defRPr>
                <a:solidFill>
                  <a:schemeClr val="tx1"/>
                </a:solidFill>
                <a:latin typeface="Times New Roman" panose="02020603050405020304" pitchFamily="18" charset="0"/>
              </a:defRPr>
            </a:lvl2pPr>
            <a:lvl3pPr marL="1164717" indent="-232943">
              <a:defRPr>
                <a:solidFill>
                  <a:schemeClr val="tx1"/>
                </a:solidFill>
                <a:latin typeface="Times New Roman" panose="02020603050405020304" pitchFamily="18" charset="0"/>
              </a:defRPr>
            </a:lvl3pPr>
            <a:lvl4pPr marL="1630604" indent="-232943">
              <a:defRPr>
                <a:solidFill>
                  <a:schemeClr val="tx1"/>
                </a:solidFill>
                <a:latin typeface="Times New Roman" panose="02020603050405020304" pitchFamily="18" charset="0"/>
              </a:defRPr>
            </a:lvl4pPr>
            <a:lvl5pPr marL="2096491" indent="-232943">
              <a:defRPr>
                <a:solidFill>
                  <a:schemeClr val="tx1"/>
                </a:solidFill>
                <a:latin typeface="Times New Roman" panose="02020603050405020304" pitchFamily="18" charset="0"/>
              </a:defRPr>
            </a:lvl5pPr>
            <a:lvl6pPr marL="2562377" indent="-232943" eaLnBrk="0" fontAlgn="base" hangingPunct="0">
              <a:spcBef>
                <a:spcPct val="0"/>
              </a:spcBef>
              <a:spcAft>
                <a:spcPct val="0"/>
              </a:spcAft>
              <a:defRPr>
                <a:solidFill>
                  <a:schemeClr val="tx1"/>
                </a:solidFill>
                <a:latin typeface="Times New Roman" panose="02020603050405020304" pitchFamily="18" charset="0"/>
              </a:defRPr>
            </a:lvl6pPr>
            <a:lvl7pPr marL="3028264" indent="-232943" eaLnBrk="0" fontAlgn="base" hangingPunct="0">
              <a:spcBef>
                <a:spcPct val="0"/>
              </a:spcBef>
              <a:spcAft>
                <a:spcPct val="0"/>
              </a:spcAft>
              <a:defRPr>
                <a:solidFill>
                  <a:schemeClr val="tx1"/>
                </a:solidFill>
                <a:latin typeface="Times New Roman" panose="02020603050405020304" pitchFamily="18" charset="0"/>
              </a:defRPr>
            </a:lvl7pPr>
            <a:lvl8pPr marL="3494151" indent="-232943" eaLnBrk="0" fontAlgn="base" hangingPunct="0">
              <a:spcBef>
                <a:spcPct val="0"/>
              </a:spcBef>
              <a:spcAft>
                <a:spcPct val="0"/>
              </a:spcAft>
              <a:defRPr>
                <a:solidFill>
                  <a:schemeClr val="tx1"/>
                </a:solidFill>
                <a:latin typeface="Times New Roman" panose="02020603050405020304" pitchFamily="18" charset="0"/>
              </a:defRPr>
            </a:lvl8pPr>
            <a:lvl9pPr marL="3960038" indent="-232943" eaLnBrk="0" fontAlgn="base" hangingPunct="0">
              <a:spcBef>
                <a:spcPct val="0"/>
              </a:spcBef>
              <a:spcAft>
                <a:spcPct val="0"/>
              </a:spcAft>
              <a:defRPr>
                <a:solidFill>
                  <a:schemeClr val="tx1"/>
                </a:solidFill>
                <a:latin typeface="Times New Roman" panose="02020603050405020304" pitchFamily="18" charset="0"/>
              </a:defRPr>
            </a:lvl9pPr>
          </a:lstStyle>
          <a:p>
            <a:fld id="{4E90395E-0D4F-4A56-A575-B467B5CF097E}" type="slidenum">
              <a:rPr lang="en-US" altLang="en-US">
                <a:solidFill>
                  <a:prstClr val="black"/>
                </a:solidFill>
              </a:rPr>
              <a:pPr/>
              <a:t>73</a:t>
            </a:fld>
            <a:endParaRPr lang="en-US" altLang="en-US" dirty="0">
              <a:solidFill>
                <a:prstClr val="black"/>
              </a:solidFill>
            </a:endParaRPr>
          </a:p>
        </p:txBody>
      </p:sp>
    </p:spTree>
    <p:extLst>
      <p:ext uri="{BB962C8B-B14F-4D97-AF65-F5344CB8AC3E}">
        <p14:creationId xmlns:p14="http://schemas.microsoft.com/office/powerpoint/2010/main" val="38507130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57066" indent="-291179">
              <a:defRPr>
                <a:solidFill>
                  <a:schemeClr val="tx1"/>
                </a:solidFill>
                <a:latin typeface="Times New Roman" panose="02020603050405020304" pitchFamily="18" charset="0"/>
              </a:defRPr>
            </a:lvl2pPr>
            <a:lvl3pPr marL="1164717" indent="-232943">
              <a:defRPr>
                <a:solidFill>
                  <a:schemeClr val="tx1"/>
                </a:solidFill>
                <a:latin typeface="Times New Roman" panose="02020603050405020304" pitchFamily="18" charset="0"/>
              </a:defRPr>
            </a:lvl3pPr>
            <a:lvl4pPr marL="1630604" indent="-232943">
              <a:defRPr>
                <a:solidFill>
                  <a:schemeClr val="tx1"/>
                </a:solidFill>
                <a:latin typeface="Times New Roman" panose="02020603050405020304" pitchFamily="18" charset="0"/>
              </a:defRPr>
            </a:lvl4pPr>
            <a:lvl5pPr marL="2096491" indent="-232943">
              <a:defRPr>
                <a:solidFill>
                  <a:schemeClr val="tx1"/>
                </a:solidFill>
                <a:latin typeface="Times New Roman" panose="02020603050405020304" pitchFamily="18" charset="0"/>
              </a:defRPr>
            </a:lvl5pPr>
            <a:lvl6pPr marL="2562377" indent="-232943" eaLnBrk="0" fontAlgn="base" hangingPunct="0">
              <a:spcBef>
                <a:spcPct val="0"/>
              </a:spcBef>
              <a:spcAft>
                <a:spcPct val="0"/>
              </a:spcAft>
              <a:defRPr>
                <a:solidFill>
                  <a:schemeClr val="tx1"/>
                </a:solidFill>
                <a:latin typeface="Times New Roman" panose="02020603050405020304" pitchFamily="18" charset="0"/>
              </a:defRPr>
            </a:lvl6pPr>
            <a:lvl7pPr marL="3028264" indent="-232943" eaLnBrk="0" fontAlgn="base" hangingPunct="0">
              <a:spcBef>
                <a:spcPct val="0"/>
              </a:spcBef>
              <a:spcAft>
                <a:spcPct val="0"/>
              </a:spcAft>
              <a:defRPr>
                <a:solidFill>
                  <a:schemeClr val="tx1"/>
                </a:solidFill>
                <a:latin typeface="Times New Roman" panose="02020603050405020304" pitchFamily="18" charset="0"/>
              </a:defRPr>
            </a:lvl7pPr>
            <a:lvl8pPr marL="3494151" indent="-232943" eaLnBrk="0" fontAlgn="base" hangingPunct="0">
              <a:spcBef>
                <a:spcPct val="0"/>
              </a:spcBef>
              <a:spcAft>
                <a:spcPct val="0"/>
              </a:spcAft>
              <a:defRPr>
                <a:solidFill>
                  <a:schemeClr val="tx1"/>
                </a:solidFill>
                <a:latin typeface="Times New Roman" panose="02020603050405020304" pitchFamily="18" charset="0"/>
              </a:defRPr>
            </a:lvl8pPr>
            <a:lvl9pPr marL="3960038" indent="-232943" eaLnBrk="0" fontAlgn="base" hangingPunct="0">
              <a:spcBef>
                <a:spcPct val="0"/>
              </a:spcBef>
              <a:spcAft>
                <a:spcPct val="0"/>
              </a:spcAft>
              <a:defRPr>
                <a:solidFill>
                  <a:schemeClr val="tx1"/>
                </a:solidFill>
                <a:latin typeface="Times New Roman" panose="02020603050405020304" pitchFamily="18" charset="0"/>
              </a:defRPr>
            </a:lvl9pPr>
          </a:lstStyle>
          <a:p>
            <a:fld id="{521F45BD-6136-43F3-824D-87620367D672}" type="slidenum">
              <a:rPr lang="en-US" altLang="en-US">
                <a:solidFill>
                  <a:prstClr val="black"/>
                </a:solidFill>
              </a:rPr>
              <a:pPr/>
              <a:t>74</a:t>
            </a:fld>
            <a:endParaRPr lang="en-US" altLang="en-US" dirty="0">
              <a:solidFill>
                <a:prstClr val="black"/>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7480461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57066" indent="-291179">
              <a:defRPr>
                <a:solidFill>
                  <a:schemeClr val="tx1"/>
                </a:solidFill>
                <a:latin typeface="Times New Roman" panose="02020603050405020304" pitchFamily="18" charset="0"/>
              </a:defRPr>
            </a:lvl2pPr>
            <a:lvl3pPr marL="1164717" indent="-232943">
              <a:defRPr>
                <a:solidFill>
                  <a:schemeClr val="tx1"/>
                </a:solidFill>
                <a:latin typeface="Times New Roman" panose="02020603050405020304" pitchFamily="18" charset="0"/>
              </a:defRPr>
            </a:lvl3pPr>
            <a:lvl4pPr marL="1630604" indent="-232943">
              <a:defRPr>
                <a:solidFill>
                  <a:schemeClr val="tx1"/>
                </a:solidFill>
                <a:latin typeface="Times New Roman" panose="02020603050405020304" pitchFamily="18" charset="0"/>
              </a:defRPr>
            </a:lvl4pPr>
            <a:lvl5pPr marL="2096491" indent="-232943">
              <a:defRPr>
                <a:solidFill>
                  <a:schemeClr val="tx1"/>
                </a:solidFill>
                <a:latin typeface="Times New Roman" panose="02020603050405020304" pitchFamily="18" charset="0"/>
              </a:defRPr>
            </a:lvl5pPr>
            <a:lvl6pPr marL="2562377" indent="-232943" eaLnBrk="0" fontAlgn="base" hangingPunct="0">
              <a:spcBef>
                <a:spcPct val="0"/>
              </a:spcBef>
              <a:spcAft>
                <a:spcPct val="0"/>
              </a:spcAft>
              <a:defRPr>
                <a:solidFill>
                  <a:schemeClr val="tx1"/>
                </a:solidFill>
                <a:latin typeface="Times New Roman" panose="02020603050405020304" pitchFamily="18" charset="0"/>
              </a:defRPr>
            </a:lvl6pPr>
            <a:lvl7pPr marL="3028264" indent="-232943" eaLnBrk="0" fontAlgn="base" hangingPunct="0">
              <a:spcBef>
                <a:spcPct val="0"/>
              </a:spcBef>
              <a:spcAft>
                <a:spcPct val="0"/>
              </a:spcAft>
              <a:defRPr>
                <a:solidFill>
                  <a:schemeClr val="tx1"/>
                </a:solidFill>
                <a:latin typeface="Times New Roman" panose="02020603050405020304" pitchFamily="18" charset="0"/>
              </a:defRPr>
            </a:lvl7pPr>
            <a:lvl8pPr marL="3494151" indent="-232943" eaLnBrk="0" fontAlgn="base" hangingPunct="0">
              <a:spcBef>
                <a:spcPct val="0"/>
              </a:spcBef>
              <a:spcAft>
                <a:spcPct val="0"/>
              </a:spcAft>
              <a:defRPr>
                <a:solidFill>
                  <a:schemeClr val="tx1"/>
                </a:solidFill>
                <a:latin typeface="Times New Roman" panose="02020603050405020304" pitchFamily="18" charset="0"/>
              </a:defRPr>
            </a:lvl8pPr>
            <a:lvl9pPr marL="3960038" indent="-232943" eaLnBrk="0" fontAlgn="base" hangingPunct="0">
              <a:spcBef>
                <a:spcPct val="0"/>
              </a:spcBef>
              <a:spcAft>
                <a:spcPct val="0"/>
              </a:spcAft>
              <a:defRPr>
                <a:solidFill>
                  <a:schemeClr val="tx1"/>
                </a:solidFill>
                <a:latin typeface="Times New Roman" panose="02020603050405020304" pitchFamily="18" charset="0"/>
              </a:defRPr>
            </a:lvl9pPr>
          </a:lstStyle>
          <a:p>
            <a:fld id="{3367D928-63AC-42A6-8255-5B1641BB2F3D}" type="slidenum">
              <a:rPr lang="en-US" altLang="en-US">
                <a:solidFill>
                  <a:prstClr val="black"/>
                </a:solidFill>
              </a:rPr>
              <a:pPr/>
              <a:t>75</a:t>
            </a:fld>
            <a:endParaRPr lang="en-US" altLang="en-US" dirty="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2974894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57066" indent="-291179">
              <a:defRPr>
                <a:solidFill>
                  <a:schemeClr val="tx1"/>
                </a:solidFill>
                <a:latin typeface="Times New Roman" panose="02020603050405020304" pitchFamily="18" charset="0"/>
              </a:defRPr>
            </a:lvl2pPr>
            <a:lvl3pPr marL="1164717" indent="-232943">
              <a:defRPr>
                <a:solidFill>
                  <a:schemeClr val="tx1"/>
                </a:solidFill>
                <a:latin typeface="Times New Roman" panose="02020603050405020304" pitchFamily="18" charset="0"/>
              </a:defRPr>
            </a:lvl3pPr>
            <a:lvl4pPr marL="1630604" indent="-232943">
              <a:defRPr>
                <a:solidFill>
                  <a:schemeClr val="tx1"/>
                </a:solidFill>
                <a:latin typeface="Times New Roman" panose="02020603050405020304" pitchFamily="18" charset="0"/>
              </a:defRPr>
            </a:lvl4pPr>
            <a:lvl5pPr marL="2096491" indent="-232943">
              <a:defRPr>
                <a:solidFill>
                  <a:schemeClr val="tx1"/>
                </a:solidFill>
                <a:latin typeface="Times New Roman" panose="02020603050405020304" pitchFamily="18" charset="0"/>
              </a:defRPr>
            </a:lvl5pPr>
            <a:lvl6pPr marL="2562377" indent="-232943" eaLnBrk="0" fontAlgn="base" hangingPunct="0">
              <a:spcBef>
                <a:spcPct val="0"/>
              </a:spcBef>
              <a:spcAft>
                <a:spcPct val="0"/>
              </a:spcAft>
              <a:defRPr>
                <a:solidFill>
                  <a:schemeClr val="tx1"/>
                </a:solidFill>
                <a:latin typeface="Times New Roman" panose="02020603050405020304" pitchFamily="18" charset="0"/>
              </a:defRPr>
            </a:lvl6pPr>
            <a:lvl7pPr marL="3028264" indent="-232943" eaLnBrk="0" fontAlgn="base" hangingPunct="0">
              <a:spcBef>
                <a:spcPct val="0"/>
              </a:spcBef>
              <a:spcAft>
                <a:spcPct val="0"/>
              </a:spcAft>
              <a:defRPr>
                <a:solidFill>
                  <a:schemeClr val="tx1"/>
                </a:solidFill>
                <a:latin typeface="Times New Roman" panose="02020603050405020304" pitchFamily="18" charset="0"/>
              </a:defRPr>
            </a:lvl7pPr>
            <a:lvl8pPr marL="3494151" indent="-232943" eaLnBrk="0" fontAlgn="base" hangingPunct="0">
              <a:spcBef>
                <a:spcPct val="0"/>
              </a:spcBef>
              <a:spcAft>
                <a:spcPct val="0"/>
              </a:spcAft>
              <a:defRPr>
                <a:solidFill>
                  <a:schemeClr val="tx1"/>
                </a:solidFill>
                <a:latin typeface="Times New Roman" panose="02020603050405020304" pitchFamily="18" charset="0"/>
              </a:defRPr>
            </a:lvl8pPr>
            <a:lvl9pPr marL="3960038" indent="-232943" eaLnBrk="0" fontAlgn="base" hangingPunct="0">
              <a:spcBef>
                <a:spcPct val="0"/>
              </a:spcBef>
              <a:spcAft>
                <a:spcPct val="0"/>
              </a:spcAft>
              <a:defRPr>
                <a:solidFill>
                  <a:schemeClr val="tx1"/>
                </a:solidFill>
                <a:latin typeface="Times New Roman" panose="02020603050405020304" pitchFamily="18" charset="0"/>
              </a:defRPr>
            </a:lvl9pPr>
          </a:lstStyle>
          <a:p>
            <a:fld id="{AC96D718-081C-460E-A051-70445347E961}" type="slidenum">
              <a:rPr lang="en-US" altLang="en-US">
                <a:solidFill>
                  <a:prstClr val="black"/>
                </a:solidFill>
              </a:rPr>
              <a:pPr/>
              <a:t>76</a:t>
            </a:fld>
            <a:endParaRPr lang="en-US" altLang="en-US" dirty="0">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925558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57066" indent="-291179">
              <a:defRPr>
                <a:solidFill>
                  <a:schemeClr val="tx1"/>
                </a:solidFill>
                <a:latin typeface="Times New Roman" panose="02020603050405020304" pitchFamily="18" charset="0"/>
              </a:defRPr>
            </a:lvl2pPr>
            <a:lvl3pPr marL="1164717" indent="-232943">
              <a:defRPr>
                <a:solidFill>
                  <a:schemeClr val="tx1"/>
                </a:solidFill>
                <a:latin typeface="Times New Roman" panose="02020603050405020304" pitchFamily="18" charset="0"/>
              </a:defRPr>
            </a:lvl3pPr>
            <a:lvl4pPr marL="1630604" indent="-232943">
              <a:defRPr>
                <a:solidFill>
                  <a:schemeClr val="tx1"/>
                </a:solidFill>
                <a:latin typeface="Times New Roman" panose="02020603050405020304" pitchFamily="18" charset="0"/>
              </a:defRPr>
            </a:lvl4pPr>
            <a:lvl5pPr marL="2096491" indent="-232943">
              <a:defRPr>
                <a:solidFill>
                  <a:schemeClr val="tx1"/>
                </a:solidFill>
                <a:latin typeface="Times New Roman" panose="02020603050405020304" pitchFamily="18" charset="0"/>
              </a:defRPr>
            </a:lvl5pPr>
            <a:lvl6pPr marL="2562377" indent="-232943" eaLnBrk="0" fontAlgn="base" hangingPunct="0">
              <a:spcBef>
                <a:spcPct val="0"/>
              </a:spcBef>
              <a:spcAft>
                <a:spcPct val="0"/>
              </a:spcAft>
              <a:defRPr>
                <a:solidFill>
                  <a:schemeClr val="tx1"/>
                </a:solidFill>
                <a:latin typeface="Times New Roman" panose="02020603050405020304" pitchFamily="18" charset="0"/>
              </a:defRPr>
            </a:lvl6pPr>
            <a:lvl7pPr marL="3028264" indent="-232943" eaLnBrk="0" fontAlgn="base" hangingPunct="0">
              <a:spcBef>
                <a:spcPct val="0"/>
              </a:spcBef>
              <a:spcAft>
                <a:spcPct val="0"/>
              </a:spcAft>
              <a:defRPr>
                <a:solidFill>
                  <a:schemeClr val="tx1"/>
                </a:solidFill>
                <a:latin typeface="Times New Roman" panose="02020603050405020304" pitchFamily="18" charset="0"/>
              </a:defRPr>
            </a:lvl7pPr>
            <a:lvl8pPr marL="3494151" indent="-232943" eaLnBrk="0" fontAlgn="base" hangingPunct="0">
              <a:spcBef>
                <a:spcPct val="0"/>
              </a:spcBef>
              <a:spcAft>
                <a:spcPct val="0"/>
              </a:spcAft>
              <a:defRPr>
                <a:solidFill>
                  <a:schemeClr val="tx1"/>
                </a:solidFill>
                <a:latin typeface="Times New Roman" panose="02020603050405020304" pitchFamily="18" charset="0"/>
              </a:defRPr>
            </a:lvl8pPr>
            <a:lvl9pPr marL="3960038" indent="-232943" eaLnBrk="0" fontAlgn="base" hangingPunct="0">
              <a:spcBef>
                <a:spcPct val="0"/>
              </a:spcBef>
              <a:spcAft>
                <a:spcPct val="0"/>
              </a:spcAft>
              <a:defRPr>
                <a:solidFill>
                  <a:schemeClr val="tx1"/>
                </a:solidFill>
                <a:latin typeface="Times New Roman" panose="02020603050405020304" pitchFamily="18" charset="0"/>
              </a:defRPr>
            </a:lvl9pPr>
          </a:lstStyle>
          <a:p>
            <a:fld id="{8D854F63-FE12-41F8-AF82-44DE162976D0}" type="slidenum">
              <a:rPr lang="en-US" altLang="en-US">
                <a:solidFill>
                  <a:prstClr val="black"/>
                </a:solidFill>
              </a:rPr>
              <a:pPr/>
              <a:t>77</a:t>
            </a:fld>
            <a:endParaRPr lang="en-US" altLang="en-US" dirty="0">
              <a:solidFill>
                <a:prstClr val="black"/>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9711018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57066" indent="-291179">
              <a:defRPr>
                <a:solidFill>
                  <a:schemeClr val="tx1"/>
                </a:solidFill>
                <a:latin typeface="Times New Roman" panose="02020603050405020304" pitchFamily="18" charset="0"/>
              </a:defRPr>
            </a:lvl2pPr>
            <a:lvl3pPr marL="1164717" indent="-232943">
              <a:defRPr>
                <a:solidFill>
                  <a:schemeClr val="tx1"/>
                </a:solidFill>
                <a:latin typeface="Times New Roman" panose="02020603050405020304" pitchFamily="18" charset="0"/>
              </a:defRPr>
            </a:lvl3pPr>
            <a:lvl4pPr marL="1630604" indent="-232943">
              <a:defRPr>
                <a:solidFill>
                  <a:schemeClr val="tx1"/>
                </a:solidFill>
                <a:latin typeface="Times New Roman" panose="02020603050405020304" pitchFamily="18" charset="0"/>
              </a:defRPr>
            </a:lvl4pPr>
            <a:lvl5pPr marL="2096491" indent="-232943">
              <a:defRPr>
                <a:solidFill>
                  <a:schemeClr val="tx1"/>
                </a:solidFill>
                <a:latin typeface="Times New Roman" panose="02020603050405020304" pitchFamily="18" charset="0"/>
              </a:defRPr>
            </a:lvl5pPr>
            <a:lvl6pPr marL="2562377" indent="-232943" eaLnBrk="0" fontAlgn="base" hangingPunct="0">
              <a:spcBef>
                <a:spcPct val="0"/>
              </a:spcBef>
              <a:spcAft>
                <a:spcPct val="0"/>
              </a:spcAft>
              <a:defRPr>
                <a:solidFill>
                  <a:schemeClr val="tx1"/>
                </a:solidFill>
                <a:latin typeface="Times New Roman" panose="02020603050405020304" pitchFamily="18" charset="0"/>
              </a:defRPr>
            </a:lvl6pPr>
            <a:lvl7pPr marL="3028264" indent="-232943" eaLnBrk="0" fontAlgn="base" hangingPunct="0">
              <a:spcBef>
                <a:spcPct val="0"/>
              </a:spcBef>
              <a:spcAft>
                <a:spcPct val="0"/>
              </a:spcAft>
              <a:defRPr>
                <a:solidFill>
                  <a:schemeClr val="tx1"/>
                </a:solidFill>
                <a:latin typeface="Times New Roman" panose="02020603050405020304" pitchFamily="18" charset="0"/>
              </a:defRPr>
            </a:lvl7pPr>
            <a:lvl8pPr marL="3494151" indent="-232943" eaLnBrk="0" fontAlgn="base" hangingPunct="0">
              <a:spcBef>
                <a:spcPct val="0"/>
              </a:spcBef>
              <a:spcAft>
                <a:spcPct val="0"/>
              </a:spcAft>
              <a:defRPr>
                <a:solidFill>
                  <a:schemeClr val="tx1"/>
                </a:solidFill>
                <a:latin typeface="Times New Roman" panose="02020603050405020304" pitchFamily="18" charset="0"/>
              </a:defRPr>
            </a:lvl8pPr>
            <a:lvl9pPr marL="3960038" indent="-232943" eaLnBrk="0" fontAlgn="base" hangingPunct="0">
              <a:spcBef>
                <a:spcPct val="0"/>
              </a:spcBef>
              <a:spcAft>
                <a:spcPct val="0"/>
              </a:spcAft>
              <a:defRPr>
                <a:solidFill>
                  <a:schemeClr val="tx1"/>
                </a:solidFill>
                <a:latin typeface="Times New Roman" panose="02020603050405020304" pitchFamily="18" charset="0"/>
              </a:defRPr>
            </a:lvl9pPr>
          </a:lstStyle>
          <a:p>
            <a:fld id="{D979EC2E-6B62-4B41-9F8A-5565AEAD48C0}" type="slidenum">
              <a:rPr lang="en-US" altLang="en-US">
                <a:solidFill>
                  <a:prstClr val="black"/>
                </a:solidFill>
              </a:rPr>
              <a:pPr/>
              <a:t>78</a:t>
            </a:fld>
            <a:endParaRPr lang="en-US" altLang="en-US" dirty="0">
              <a:solidFill>
                <a:prstClr val="black"/>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8818014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57066" indent="-291179">
              <a:defRPr>
                <a:solidFill>
                  <a:schemeClr val="tx1"/>
                </a:solidFill>
                <a:latin typeface="Times New Roman" panose="02020603050405020304" pitchFamily="18" charset="0"/>
              </a:defRPr>
            </a:lvl2pPr>
            <a:lvl3pPr marL="1164717" indent="-232943">
              <a:defRPr>
                <a:solidFill>
                  <a:schemeClr val="tx1"/>
                </a:solidFill>
                <a:latin typeface="Times New Roman" panose="02020603050405020304" pitchFamily="18" charset="0"/>
              </a:defRPr>
            </a:lvl3pPr>
            <a:lvl4pPr marL="1630604" indent="-232943">
              <a:defRPr>
                <a:solidFill>
                  <a:schemeClr val="tx1"/>
                </a:solidFill>
                <a:latin typeface="Times New Roman" panose="02020603050405020304" pitchFamily="18" charset="0"/>
              </a:defRPr>
            </a:lvl4pPr>
            <a:lvl5pPr marL="2096491" indent="-232943">
              <a:defRPr>
                <a:solidFill>
                  <a:schemeClr val="tx1"/>
                </a:solidFill>
                <a:latin typeface="Times New Roman" panose="02020603050405020304" pitchFamily="18" charset="0"/>
              </a:defRPr>
            </a:lvl5pPr>
            <a:lvl6pPr marL="2562377" indent="-232943" eaLnBrk="0" fontAlgn="base" hangingPunct="0">
              <a:spcBef>
                <a:spcPct val="0"/>
              </a:spcBef>
              <a:spcAft>
                <a:spcPct val="0"/>
              </a:spcAft>
              <a:defRPr>
                <a:solidFill>
                  <a:schemeClr val="tx1"/>
                </a:solidFill>
                <a:latin typeface="Times New Roman" panose="02020603050405020304" pitchFamily="18" charset="0"/>
              </a:defRPr>
            </a:lvl6pPr>
            <a:lvl7pPr marL="3028264" indent="-232943" eaLnBrk="0" fontAlgn="base" hangingPunct="0">
              <a:spcBef>
                <a:spcPct val="0"/>
              </a:spcBef>
              <a:spcAft>
                <a:spcPct val="0"/>
              </a:spcAft>
              <a:defRPr>
                <a:solidFill>
                  <a:schemeClr val="tx1"/>
                </a:solidFill>
                <a:latin typeface="Times New Roman" panose="02020603050405020304" pitchFamily="18" charset="0"/>
              </a:defRPr>
            </a:lvl7pPr>
            <a:lvl8pPr marL="3494151" indent="-232943" eaLnBrk="0" fontAlgn="base" hangingPunct="0">
              <a:spcBef>
                <a:spcPct val="0"/>
              </a:spcBef>
              <a:spcAft>
                <a:spcPct val="0"/>
              </a:spcAft>
              <a:defRPr>
                <a:solidFill>
                  <a:schemeClr val="tx1"/>
                </a:solidFill>
                <a:latin typeface="Times New Roman" panose="02020603050405020304" pitchFamily="18" charset="0"/>
              </a:defRPr>
            </a:lvl8pPr>
            <a:lvl9pPr marL="3960038" indent="-232943" eaLnBrk="0" fontAlgn="base" hangingPunct="0">
              <a:spcBef>
                <a:spcPct val="0"/>
              </a:spcBef>
              <a:spcAft>
                <a:spcPct val="0"/>
              </a:spcAft>
              <a:defRPr>
                <a:solidFill>
                  <a:schemeClr val="tx1"/>
                </a:solidFill>
                <a:latin typeface="Times New Roman" panose="02020603050405020304" pitchFamily="18" charset="0"/>
              </a:defRPr>
            </a:lvl9pPr>
          </a:lstStyle>
          <a:p>
            <a:fld id="{BD0ECFAD-8D58-4AB0-95A1-0A1696627389}" type="slidenum">
              <a:rPr lang="en-US" altLang="en-US">
                <a:solidFill>
                  <a:prstClr val="black"/>
                </a:solidFill>
              </a:rPr>
              <a:pPr/>
              <a:t>79</a:t>
            </a:fld>
            <a:endParaRPr lang="en-US" altLang="en-US" dirty="0">
              <a:solidFill>
                <a:prstClr val="black"/>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4999205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57066" indent="-291179">
              <a:defRPr>
                <a:solidFill>
                  <a:schemeClr val="tx1"/>
                </a:solidFill>
                <a:latin typeface="Times New Roman" panose="02020603050405020304" pitchFamily="18" charset="0"/>
              </a:defRPr>
            </a:lvl2pPr>
            <a:lvl3pPr marL="1164717" indent="-232943">
              <a:defRPr>
                <a:solidFill>
                  <a:schemeClr val="tx1"/>
                </a:solidFill>
                <a:latin typeface="Times New Roman" panose="02020603050405020304" pitchFamily="18" charset="0"/>
              </a:defRPr>
            </a:lvl3pPr>
            <a:lvl4pPr marL="1630604" indent="-232943">
              <a:defRPr>
                <a:solidFill>
                  <a:schemeClr val="tx1"/>
                </a:solidFill>
                <a:latin typeface="Times New Roman" panose="02020603050405020304" pitchFamily="18" charset="0"/>
              </a:defRPr>
            </a:lvl4pPr>
            <a:lvl5pPr marL="2096491" indent="-232943">
              <a:defRPr>
                <a:solidFill>
                  <a:schemeClr val="tx1"/>
                </a:solidFill>
                <a:latin typeface="Times New Roman" panose="02020603050405020304" pitchFamily="18" charset="0"/>
              </a:defRPr>
            </a:lvl5pPr>
            <a:lvl6pPr marL="2562377" indent="-232943" eaLnBrk="0" fontAlgn="base" hangingPunct="0">
              <a:spcBef>
                <a:spcPct val="0"/>
              </a:spcBef>
              <a:spcAft>
                <a:spcPct val="0"/>
              </a:spcAft>
              <a:defRPr>
                <a:solidFill>
                  <a:schemeClr val="tx1"/>
                </a:solidFill>
                <a:latin typeface="Times New Roman" panose="02020603050405020304" pitchFamily="18" charset="0"/>
              </a:defRPr>
            </a:lvl6pPr>
            <a:lvl7pPr marL="3028264" indent="-232943" eaLnBrk="0" fontAlgn="base" hangingPunct="0">
              <a:spcBef>
                <a:spcPct val="0"/>
              </a:spcBef>
              <a:spcAft>
                <a:spcPct val="0"/>
              </a:spcAft>
              <a:defRPr>
                <a:solidFill>
                  <a:schemeClr val="tx1"/>
                </a:solidFill>
                <a:latin typeface="Times New Roman" panose="02020603050405020304" pitchFamily="18" charset="0"/>
              </a:defRPr>
            </a:lvl7pPr>
            <a:lvl8pPr marL="3494151" indent="-232943" eaLnBrk="0" fontAlgn="base" hangingPunct="0">
              <a:spcBef>
                <a:spcPct val="0"/>
              </a:spcBef>
              <a:spcAft>
                <a:spcPct val="0"/>
              </a:spcAft>
              <a:defRPr>
                <a:solidFill>
                  <a:schemeClr val="tx1"/>
                </a:solidFill>
                <a:latin typeface="Times New Roman" panose="02020603050405020304" pitchFamily="18" charset="0"/>
              </a:defRPr>
            </a:lvl8pPr>
            <a:lvl9pPr marL="3960038" indent="-232943" eaLnBrk="0" fontAlgn="base" hangingPunct="0">
              <a:spcBef>
                <a:spcPct val="0"/>
              </a:spcBef>
              <a:spcAft>
                <a:spcPct val="0"/>
              </a:spcAft>
              <a:defRPr>
                <a:solidFill>
                  <a:schemeClr val="tx1"/>
                </a:solidFill>
                <a:latin typeface="Times New Roman" panose="02020603050405020304" pitchFamily="18" charset="0"/>
              </a:defRPr>
            </a:lvl9pPr>
          </a:lstStyle>
          <a:p>
            <a:fld id="{F21C91C1-BED8-4484-AE7E-39CFB776039D}" type="slidenum">
              <a:rPr lang="en-US" altLang="en-US">
                <a:solidFill>
                  <a:prstClr val="black"/>
                </a:solidFill>
              </a:rPr>
              <a:pPr/>
              <a:t>80</a:t>
            </a:fld>
            <a:endParaRPr lang="en-US" altLang="en-US" dirty="0">
              <a:solidFill>
                <a:prstClr val="black"/>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4409048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57066" indent="-291179">
              <a:defRPr>
                <a:solidFill>
                  <a:schemeClr val="tx1"/>
                </a:solidFill>
                <a:latin typeface="Times New Roman" panose="02020603050405020304" pitchFamily="18" charset="0"/>
              </a:defRPr>
            </a:lvl2pPr>
            <a:lvl3pPr marL="1164717" indent="-232943">
              <a:defRPr>
                <a:solidFill>
                  <a:schemeClr val="tx1"/>
                </a:solidFill>
                <a:latin typeface="Times New Roman" panose="02020603050405020304" pitchFamily="18" charset="0"/>
              </a:defRPr>
            </a:lvl3pPr>
            <a:lvl4pPr marL="1630604" indent="-232943">
              <a:defRPr>
                <a:solidFill>
                  <a:schemeClr val="tx1"/>
                </a:solidFill>
                <a:latin typeface="Times New Roman" panose="02020603050405020304" pitchFamily="18" charset="0"/>
              </a:defRPr>
            </a:lvl4pPr>
            <a:lvl5pPr marL="2096491" indent="-232943">
              <a:defRPr>
                <a:solidFill>
                  <a:schemeClr val="tx1"/>
                </a:solidFill>
                <a:latin typeface="Times New Roman" panose="02020603050405020304" pitchFamily="18" charset="0"/>
              </a:defRPr>
            </a:lvl5pPr>
            <a:lvl6pPr marL="2562377" indent="-232943" eaLnBrk="0" fontAlgn="base" hangingPunct="0">
              <a:spcBef>
                <a:spcPct val="0"/>
              </a:spcBef>
              <a:spcAft>
                <a:spcPct val="0"/>
              </a:spcAft>
              <a:defRPr>
                <a:solidFill>
                  <a:schemeClr val="tx1"/>
                </a:solidFill>
                <a:latin typeface="Times New Roman" panose="02020603050405020304" pitchFamily="18" charset="0"/>
              </a:defRPr>
            </a:lvl6pPr>
            <a:lvl7pPr marL="3028264" indent="-232943" eaLnBrk="0" fontAlgn="base" hangingPunct="0">
              <a:spcBef>
                <a:spcPct val="0"/>
              </a:spcBef>
              <a:spcAft>
                <a:spcPct val="0"/>
              </a:spcAft>
              <a:defRPr>
                <a:solidFill>
                  <a:schemeClr val="tx1"/>
                </a:solidFill>
                <a:latin typeface="Times New Roman" panose="02020603050405020304" pitchFamily="18" charset="0"/>
              </a:defRPr>
            </a:lvl7pPr>
            <a:lvl8pPr marL="3494151" indent="-232943" eaLnBrk="0" fontAlgn="base" hangingPunct="0">
              <a:spcBef>
                <a:spcPct val="0"/>
              </a:spcBef>
              <a:spcAft>
                <a:spcPct val="0"/>
              </a:spcAft>
              <a:defRPr>
                <a:solidFill>
                  <a:schemeClr val="tx1"/>
                </a:solidFill>
                <a:latin typeface="Times New Roman" panose="02020603050405020304" pitchFamily="18" charset="0"/>
              </a:defRPr>
            </a:lvl8pPr>
            <a:lvl9pPr marL="3960038" indent="-232943" eaLnBrk="0" fontAlgn="base" hangingPunct="0">
              <a:spcBef>
                <a:spcPct val="0"/>
              </a:spcBef>
              <a:spcAft>
                <a:spcPct val="0"/>
              </a:spcAft>
              <a:defRPr>
                <a:solidFill>
                  <a:schemeClr val="tx1"/>
                </a:solidFill>
                <a:latin typeface="Times New Roman" panose="02020603050405020304" pitchFamily="18" charset="0"/>
              </a:defRPr>
            </a:lvl9pPr>
          </a:lstStyle>
          <a:p>
            <a:fld id="{8CA75404-52E4-4074-A493-1614BCAF4303}" type="slidenum">
              <a:rPr lang="en-US" altLang="en-US">
                <a:solidFill>
                  <a:prstClr val="black"/>
                </a:solidFill>
              </a:rPr>
              <a:pPr/>
              <a:t>81</a:t>
            </a:fld>
            <a:endParaRPr lang="en-US" altLang="en-US" dirty="0">
              <a:solidFill>
                <a:prstClr val="black"/>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433678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Turn to your neighbor and discuss:  Whose problem is this?  A </a:t>
            </a:r>
            <a:r>
              <a:rPr lang="en-US" baseline="0" dirty="0" smtClean="0"/>
              <a:t>problem of individual drivers?  Of people in accidents? A problem for truckers? For the businesses along February 22</a:t>
            </a:r>
            <a:r>
              <a:rPr lang="en-US" baseline="30000" dirty="0" smtClean="0"/>
              <a:t>nd</a:t>
            </a:r>
            <a:r>
              <a:rPr lang="en-US" baseline="0" dirty="0" smtClean="0"/>
              <a:t> St? What makes it a public problem?</a:t>
            </a:r>
          </a:p>
        </p:txBody>
      </p:sp>
      <p:sp>
        <p:nvSpPr>
          <p:cNvPr id="4" name="Slide Number Placeholder 3"/>
          <p:cNvSpPr>
            <a:spLocks noGrp="1"/>
          </p:cNvSpPr>
          <p:nvPr>
            <p:ph type="sldNum" sz="quarter" idx="10"/>
          </p:nvPr>
        </p:nvSpPr>
        <p:spPr/>
        <p:txBody>
          <a:bodyPr/>
          <a:lstStyle/>
          <a:p>
            <a:fld id="{03E98FF9-FA63-844C-BB77-79B0ED06A360}" type="slidenum">
              <a:rPr lang="en-US" smtClean="0"/>
              <a:pPr/>
              <a:t>7</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57066" indent="-291179">
              <a:defRPr>
                <a:solidFill>
                  <a:schemeClr val="tx1"/>
                </a:solidFill>
                <a:latin typeface="Times New Roman" panose="02020603050405020304" pitchFamily="18" charset="0"/>
              </a:defRPr>
            </a:lvl2pPr>
            <a:lvl3pPr marL="1164717" indent="-232943">
              <a:defRPr>
                <a:solidFill>
                  <a:schemeClr val="tx1"/>
                </a:solidFill>
                <a:latin typeface="Times New Roman" panose="02020603050405020304" pitchFamily="18" charset="0"/>
              </a:defRPr>
            </a:lvl3pPr>
            <a:lvl4pPr marL="1630604" indent="-232943">
              <a:defRPr>
                <a:solidFill>
                  <a:schemeClr val="tx1"/>
                </a:solidFill>
                <a:latin typeface="Times New Roman" panose="02020603050405020304" pitchFamily="18" charset="0"/>
              </a:defRPr>
            </a:lvl4pPr>
            <a:lvl5pPr marL="2096491" indent="-232943">
              <a:defRPr>
                <a:solidFill>
                  <a:schemeClr val="tx1"/>
                </a:solidFill>
                <a:latin typeface="Times New Roman" panose="02020603050405020304" pitchFamily="18" charset="0"/>
              </a:defRPr>
            </a:lvl5pPr>
            <a:lvl6pPr marL="2562377" indent="-232943" eaLnBrk="0" fontAlgn="base" hangingPunct="0">
              <a:spcBef>
                <a:spcPct val="0"/>
              </a:spcBef>
              <a:spcAft>
                <a:spcPct val="0"/>
              </a:spcAft>
              <a:defRPr>
                <a:solidFill>
                  <a:schemeClr val="tx1"/>
                </a:solidFill>
                <a:latin typeface="Times New Roman" panose="02020603050405020304" pitchFamily="18" charset="0"/>
              </a:defRPr>
            </a:lvl6pPr>
            <a:lvl7pPr marL="3028264" indent="-232943" eaLnBrk="0" fontAlgn="base" hangingPunct="0">
              <a:spcBef>
                <a:spcPct val="0"/>
              </a:spcBef>
              <a:spcAft>
                <a:spcPct val="0"/>
              </a:spcAft>
              <a:defRPr>
                <a:solidFill>
                  <a:schemeClr val="tx1"/>
                </a:solidFill>
                <a:latin typeface="Times New Roman" panose="02020603050405020304" pitchFamily="18" charset="0"/>
              </a:defRPr>
            </a:lvl7pPr>
            <a:lvl8pPr marL="3494151" indent="-232943" eaLnBrk="0" fontAlgn="base" hangingPunct="0">
              <a:spcBef>
                <a:spcPct val="0"/>
              </a:spcBef>
              <a:spcAft>
                <a:spcPct val="0"/>
              </a:spcAft>
              <a:defRPr>
                <a:solidFill>
                  <a:schemeClr val="tx1"/>
                </a:solidFill>
                <a:latin typeface="Times New Roman" panose="02020603050405020304" pitchFamily="18" charset="0"/>
              </a:defRPr>
            </a:lvl8pPr>
            <a:lvl9pPr marL="3960038" indent="-232943" eaLnBrk="0" fontAlgn="base" hangingPunct="0">
              <a:spcBef>
                <a:spcPct val="0"/>
              </a:spcBef>
              <a:spcAft>
                <a:spcPct val="0"/>
              </a:spcAft>
              <a:defRPr>
                <a:solidFill>
                  <a:schemeClr val="tx1"/>
                </a:solidFill>
                <a:latin typeface="Times New Roman" panose="02020603050405020304" pitchFamily="18" charset="0"/>
              </a:defRPr>
            </a:lvl9pPr>
          </a:lstStyle>
          <a:p>
            <a:fld id="{AA13483C-0C8E-4F90-8FAE-C232EA8F99F5}" type="slidenum">
              <a:rPr lang="en-US" altLang="en-US">
                <a:solidFill>
                  <a:prstClr val="black"/>
                </a:solidFill>
              </a:rPr>
              <a:pPr/>
              <a:t>82</a:t>
            </a:fld>
            <a:endParaRPr lang="en-US" altLang="en-US" dirty="0">
              <a:solidFill>
                <a:prstClr val="black"/>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4706835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57066" indent="-291179">
              <a:defRPr>
                <a:solidFill>
                  <a:schemeClr val="tx1"/>
                </a:solidFill>
                <a:latin typeface="Times New Roman" panose="02020603050405020304" pitchFamily="18" charset="0"/>
              </a:defRPr>
            </a:lvl2pPr>
            <a:lvl3pPr marL="1164717" indent="-232943">
              <a:defRPr>
                <a:solidFill>
                  <a:schemeClr val="tx1"/>
                </a:solidFill>
                <a:latin typeface="Times New Roman" panose="02020603050405020304" pitchFamily="18" charset="0"/>
              </a:defRPr>
            </a:lvl3pPr>
            <a:lvl4pPr marL="1630604" indent="-232943">
              <a:defRPr>
                <a:solidFill>
                  <a:schemeClr val="tx1"/>
                </a:solidFill>
                <a:latin typeface="Times New Roman" panose="02020603050405020304" pitchFamily="18" charset="0"/>
              </a:defRPr>
            </a:lvl4pPr>
            <a:lvl5pPr marL="2096491" indent="-232943">
              <a:defRPr>
                <a:solidFill>
                  <a:schemeClr val="tx1"/>
                </a:solidFill>
                <a:latin typeface="Times New Roman" panose="02020603050405020304" pitchFamily="18" charset="0"/>
              </a:defRPr>
            </a:lvl5pPr>
            <a:lvl6pPr marL="2562377" indent="-232943" eaLnBrk="0" fontAlgn="base" hangingPunct="0">
              <a:spcBef>
                <a:spcPct val="0"/>
              </a:spcBef>
              <a:spcAft>
                <a:spcPct val="0"/>
              </a:spcAft>
              <a:defRPr>
                <a:solidFill>
                  <a:schemeClr val="tx1"/>
                </a:solidFill>
                <a:latin typeface="Times New Roman" panose="02020603050405020304" pitchFamily="18" charset="0"/>
              </a:defRPr>
            </a:lvl6pPr>
            <a:lvl7pPr marL="3028264" indent="-232943" eaLnBrk="0" fontAlgn="base" hangingPunct="0">
              <a:spcBef>
                <a:spcPct val="0"/>
              </a:spcBef>
              <a:spcAft>
                <a:spcPct val="0"/>
              </a:spcAft>
              <a:defRPr>
                <a:solidFill>
                  <a:schemeClr val="tx1"/>
                </a:solidFill>
                <a:latin typeface="Times New Roman" panose="02020603050405020304" pitchFamily="18" charset="0"/>
              </a:defRPr>
            </a:lvl7pPr>
            <a:lvl8pPr marL="3494151" indent="-232943" eaLnBrk="0" fontAlgn="base" hangingPunct="0">
              <a:spcBef>
                <a:spcPct val="0"/>
              </a:spcBef>
              <a:spcAft>
                <a:spcPct val="0"/>
              </a:spcAft>
              <a:defRPr>
                <a:solidFill>
                  <a:schemeClr val="tx1"/>
                </a:solidFill>
                <a:latin typeface="Times New Roman" panose="02020603050405020304" pitchFamily="18" charset="0"/>
              </a:defRPr>
            </a:lvl8pPr>
            <a:lvl9pPr marL="3960038" indent="-232943" eaLnBrk="0" fontAlgn="base" hangingPunct="0">
              <a:spcBef>
                <a:spcPct val="0"/>
              </a:spcBef>
              <a:spcAft>
                <a:spcPct val="0"/>
              </a:spcAft>
              <a:defRPr>
                <a:solidFill>
                  <a:schemeClr val="tx1"/>
                </a:solidFill>
                <a:latin typeface="Times New Roman" panose="02020603050405020304" pitchFamily="18" charset="0"/>
              </a:defRPr>
            </a:lvl9pPr>
          </a:lstStyle>
          <a:p>
            <a:fld id="{39872A05-56FB-4A1C-8CB5-D4B833DA85B2}" type="slidenum">
              <a:rPr lang="en-US" altLang="en-US">
                <a:solidFill>
                  <a:prstClr val="black"/>
                </a:solidFill>
              </a:rPr>
              <a:pPr/>
              <a:t>83</a:t>
            </a:fld>
            <a:endParaRPr lang="en-US" altLang="en-US" dirty="0">
              <a:solidFill>
                <a:prstClr val="black"/>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8881946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57066" indent="-291179">
              <a:defRPr>
                <a:solidFill>
                  <a:schemeClr val="tx1"/>
                </a:solidFill>
                <a:latin typeface="Times New Roman" panose="02020603050405020304" pitchFamily="18" charset="0"/>
              </a:defRPr>
            </a:lvl2pPr>
            <a:lvl3pPr marL="1164717" indent="-232943">
              <a:defRPr>
                <a:solidFill>
                  <a:schemeClr val="tx1"/>
                </a:solidFill>
                <a:latin typeface="Times New Roman" panose="02020603050405020304" pitchFamily="18" charset="0"/>
              </a:defRPr>
            </a:lvl3pPr>
            <a:lvl4pPr marL="1630604" indent="-232943">
              <a:defRPr>
                <a:solidFill>
                  <a:schemeClr val="tx1"/>
                </a:solidFill>
                <a:latin typeface="Times New Roman" panose="02020603050405020304" pitchFamily="18" charset="0"/>
              </a:defRPr>
            </a:lvl4pPr>
            <a:lvl5pPr marL="2096491" indent="-232943">
              <a:defRPr>
                <a:solidFill>
                  <a:schemeClr val="tx1"/>
                </a:solidFill>
                <a:latin typeface="Times New Roman" panose="02020603050405020304" pitchFamily="18" charset="0"/>
              </a:defRPr>
            </a:lvl5pPr>
            <a:lvl6pPr marL="2562377" indent="-232943" eaLnBrk="0" fontAlgn="base" hangingPunct="0">
              <a:spcBef>
                <a:spcPct val="0"/>
              </a:spcBef>
              <a:spcAft>
                <a:spcPct val="0"/>
              </a:spcAft>
              <a:defRPr>
                <a:solidFill>
                  <a:schemeClr val="tx1"/>
                </a:solidFill>
                <a:latin typeface="Times New Roman" panose="02020603050405020304" pitchFamily="18" charset="0"/>
              </a:defRPr>
            </a:lvl6pPr>
            <a:lvl7pPr marL="3028264" indent="-232943" eaLnBrk="0" fontAlgn="base" hangingPunct="0">
              <a:spcBef>
                <a:spcPct val="0"/>
              </a:spcBef>
              <a:spcAft>
                <a:spcPct val="0"/>
              </a:spcAft>
              <a:defRPr>
                <a:solidFill>
                  <a:schemeClr val="tx1"/>
                </a:solidFill>
                <a:latin typeface="Times New Roman" panose="02020603050405020304" pitchFamily="18" charset="0"/>
              </a:defRPr>
            </a:lvl7pPr>
            <a:lvl8pPr marL="3494151" indent="-232943" eaLnBrk="0" fontAlgn="base" hangingPunct="0">
              <a:spcBef>
                <a:spcPct val="0"/>
              </a:spcBef>
              <a:spcAft>
                <a:spcPct val="0"/>
              </a:spcAft>
              <a:defRPr>
                <a:solidFill>
                  <a:schemeClr val="tx1"/>
                </a:solidFill>
                <a:latin typeface="Times New Roman" panose="02020603050405020304" pitchFamily="18" charset="0"/>
              </a:defRPr>
            </a:lvl8pPr>
            <a:lvl9pPr marL="3960038" indent="-232943" eaLnBrk="0" fontAlgn="base" hangingPunct="0">
              <a:spcBef>
                <a:spcPct val="0"/>
              </a:spcBef>
              <a:spcAft>
                <a:spcPct val="0"/>
              </a:spcAft>
              <a:defRPr>
                <a:solidFill>
                  <a:schemeClr val="tx1"/>
                </a:solidFill>
                <a:latin typeface="Times New Roman" panose="02020603050405020304" pitchFamily="18" charset="0"/>
              </a:defRPr>
            </a:lvl9pPr>
          </a:lstStyle>
          <a:p>
            <a:fld id="{CB9B9EBE-83BF-48EB-951B-E88B5EB06575}" type="slidenum">
              <a:rPr lang="en-US" altLang="en-US">
                <a:solidFill>
                  <a:prstClr val="black"/>
                </a:solidFill>
              </a:rPr>
              <a:pPr/>
              <a:t>84</a:t>
            </a:fld>
            <a:endParaRPr lang="en-US" altLang="en-US" dirty="0">
              <a:solidFill>
                <a:prstClr val="black"/>
              </a:solidFill>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634917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57066" indent="-291179">
              <a:defRPr>
                <a:solidFill>
                  <a:schemeClr val="tx1"/>
                </a:solidFill>
                <a:latin typeface="Times New Roman" panose="02020603050405020304" pitchFamily="18" charset="0"/>
              </a:defRPr>
            </a:lvl2pPr>
            <a:lvl3pPr marL="1164717" indent="-232943">
              <a:defRPr>
                <a:solidFill>
                  <a:schemeClr val="tx1"/>
                </a:solidFill>
                <a:latin typeface="Times New Roman" panose="02020603050405020304" pitchFamily="18" charset="0"/>
              </a:defRPr>
            </a:lvl3pPr>
            <a:lvl4pPr marL="1630604" indent="-232943">
              <a:defRPr>
                <a:solidFill>
                  <a:schemeClr val="tx1"/>
                </a:solidFill>
                <a:latin typeface="Times New Roman" panose="02020603050405020304" pitchFamily="18" charset="0"/>
              </a:defRPr>
            </a:lvl4pPr>
            <a:lvl5pPr marL="2096491" indent="-232943">
              <a:defRPr>
                <a:solidFill>
                  <a:schemeClr val="tx1"/>
                </a:solidFill>
                <a:latin typeface="Times New Roman" panose="02020603050405020304" pitchFamily="18" charset="0"/>
              </a:defRPr>
            </a:lvl5pPr>
            <a:lvl6pPr marL="2562377" indent="-232943" eaLnBrk="0" fontAlgn="base" hangingPunct="0">
              <a:spcBef>
                <a:spcPct val="0"/>
              </a:spcBef>
              <a:spcAft>
                <a:spcPct val="0"/>
              </a:spcAft>
              <a:defRPr>
                <a:solidFill>
                  <a:schemeClr val="tx1"/>
                </a:solidFill>
                <a:latin typeface="Times New Roman" panose="02020603050405020304" pitchFamily="18" charset="0"/>
              </a:defRPr>
            </a:lvl6pPr>
            <a:lvl7pPr marL="3028264" indent="-232943" eaLnBrk="0" fontAlgn="base" hangingPunct="0">
              <a:spcBef>
                <a:spcPct val="0"/>
              </a:spcBef>
              <a:spcAft>
                <a:spcPct val="0"/>
              </a:spcAft>
              <a:defRPr>
                <a:solidFill>
                  <a:schemeClr val="tx1"/>
                </a:solidFill>
                <a:latin typeface="Times New Roman" panose="02020603050405020304" pitchFamily="18" charset="0"/>
              </a:defRPr>
            </a:lvl7pPr>
            <a:lvl8pPr marL="3494151" indent="-232943" eaLnBrk="0" fontAlgn="base" hangingPunct="0">
              <a:spcBef>
                <a:spcPct val="0"/>
              </a:spcBef>
              <a:spcAft>
                <a:spcPct val="0"/>
              </a:spcAft>
              <a:defRPr>
                <a:solidFill>
                  <a:schemeClr val="tx1"/>
                </a:solidFill>
                <a:latin typeface="Times New Roman" panose="02020603050405020304" pitchFamily="18" charset="0"/>
              </a:defRPr>
            </a:lvl8pPr>
            <a:lvl9pPr marL="3960038" indent="-232943" eaLnBrk="0" fontAlgn="base" hangingPunct="0">
              <a:spcBef>
                <a:spcPct val="0"/>
              </a:spcBef>
              <a:spcAft>
                <a:spcPct val="0"/>
              </a:spcAft>
              <a:defRPr>
                <a:solidFill>
                  <a:schemeClr val="tx1"/>
                </a:solidFill>
                <a:latin typeface="Times New Roman" panose="02020603050405020304" pitchFamily="18" charset="0"/>
              </a:defRPr>
            </a:lvl9pPr>
          </a:lstStyle>
          <a:p>
            <a:fld id="{792CCA14-2E9D-4184-BBCE-37E7C0011939}" type="slidenum">
              <a:rPr lang="en-US" altLang="en-US">
                <a:solidFill>
                  <a:prstClr val="black"/>
                </a:solidFill>
              </a:rPr>
              <a:pPr/>
              <a:t>85</a:t>
            </a:fld>
            <a:endParaRPr lang="en-US" altLang="en-US" dirty="0">
              <a:solidFill>
                <a:prstClr val="black"/>
              </a:solidFill>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7282261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57066" indent="-291179">
              <a:defRPr>
                <a:solidFill>
                  <a:schemeClr val="tx1"/>
                </a:solidFill>
                <a:latin typeface="Times New Roman" panose="02020603050405020304" pitchFamily="18" charset="0"/>
              </a:defRPr>
            </a:lvl2pPr>
            <a:lvl3pPr marL="1164717" indent="-232943">
              <a:defRPr>
                <a:solidFill>
                  <a:schemeClr val="tx1"/>
                </a:solidFill>
                <a:latin typeface="Times New Roman" panose="02020603050405020304" pitchFamily="18" charset="0"/>
              </a:defRPr>
            </a:lvl3pPr>
            <a:lvl4pPr marL="1630604" indent="-232943">
              <a:defRPr>
                <a:solidFill>
                  <a:schemeClr val="tx1"/>
                </a:solidFill>
                <a:latin typeface="Times New Roman" panose="02020603050405020304" pitchFamily="18" charset="0"/>
              </a:defRPr>
            </a:lvl4pPr>
            <a:lvl5pPr marL="2096491" indent="-232943">
              <a:defRPr>
                <a:solidFill>
                  <a:schemeClr val="tx1"/>
                </a:solidFill>
                <a:latin typeface="Times New Roman" panose="02020603050405020304" pitchFamily="18" charset="0"/>
              </a:defRPr>
            </a:lvl5pPr>
            <a:lvl6pPr marL="2562377" indent="-232943" eaLnBrk="0" fontAlgn="base" hangingPunct="0">
              <a:spcBef>
                <a:spcPct val="0"/>
              </a:spcBef>
              <a:spcAft>
                <a:spcPct val="0"/>
              </a:spcAft>
              <a:defRPr>
                <a:solidFill>
                  <a:schemeClr val="tx1"/>
                </a:solidFill>
                <a:latin typeface="Times New Roman" panose="02020603050405020304" pitchFamily="18" charset="0"/>
              </a:defRPr>
            </a:lvl6pPr>
            <a:lvl7pPr marL="3028264" indent="-232943" eaLnBrk="0" fontAlgn="base" hangingPunct="0">
              <a:spcBef>
                <a:spcPct val="0"/>
              </a:spcBef>
              <a:spcAft>
                <a:spcPct val="0"/>
              </a:spcAft>
              <a:defRPr>
                <a:solidFill>
                  <a:schemeClr val="tx1"/>
                </a:solidFill>
                <a:latin typeface="Times New Roman" panose="02020603050405020304" pitchFamily="18" charset="0"/>
              </a:defRPr>
            </a:lvl7pPr>
            <a:lvl8pPr marL="3494151" indent="-232943" eaLnBrk="0" fontAlgn="base" hangingPunct="0">
              <a:spcBef>
                <a:spcPct val="0"/>
              </a:spcBef>
              <a:spcAft>
                <a:spcPct val="0"/>
              </a:spcAft>
              <a:defRPr>
                <a:solidFill>
                  <a:schemeClr val="tx1"/>
                </a:solidFill>
                <a:latin typeface="Times New Roman" panose="02020603050405020304" pitchFamily="18" charset="0"/>
              </a:defRPr>
            </a:lvl8pPr>
            <a:lvl9pPr marL="3960038" indent="-232943" eaLnBrk="0" fontAlgn="base" hangingPunct="0">
              <a:spcBef>
                <a:spcPct val="0"/>
              </a:spcBef>
              <a:spcAft>
                <a:spcPct val="0"/>
              </a:spcAft>
              <a:defRPr>
                <a:solidFill>
                  <a:schemeClr val="tx1"/>
                </a:solidFill>
                <a:latin typeface="Times New Roman" panose="02020603050405020304" pitchFamily="18" charset="0"/>
              </a:defRPr>
            </a:lvl9pPr>
          </a:lstStyle>
          <a:p>
            <a:fld id="{A97921F2-A3E3-440D-818D-79D72F88ECB8}" type="slidenum">
              <a:rPr lang="en-US" altLang="en-US">
                <a:solidFill>
                  <a:prstClr val="black"/>
                </a:solidFill>
              </a:rPr>
              <a:pPr/>
              <a:t>86</a:t>
            </a:fld>
            <a:endParaRPr lang="en-US" altLang="en-US" dirty="0">
              <a:solidFill>
                <a:prstClr val="black"/>
              </a:solidFill>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7759688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57066" indent="-291179">
              <a:defRPr>
                <a:solidFill>
                  <a:schemeClr val="tx1"/>
                </a:solidFill>
                <a:latin typeface="Times New Roman" panose="02020603050405020304" pitchFamily="18" charset="0"/>
              </a:defRPr>
            </a:lvl2pPr>
            <a:lvl3pPr marL="1164717" indent="-232943">
              <a:defRPr>
                <a:solidFill>
                  <a:schemeClr val="tx1"/>
                </a:solidFill>
                <a:latin typeface="Times New Roman" panose="02020603050405020304" pitchFamily="18" charset="0"/>
              </a:defRPr>
            </a:lvl3pPr>
            <a:lvl4pPr marL="1630604" indent="-232943">
              <a:defRPr>
                <a:solidFill>
                  <a:schemeClr val="tx1"/>
                </a:solidFill>
                <a:latin typeface="Times New Roman" panose="02020603050405020304" pitchFamily="18" charset="0"/>
              </a:defRPr>
            </a:lvl4pPr>
            <a:lvl5pPr marL="2096491" indent="-232943">
              <a:defRPr>
                <a:solidFill>
                  <a:schemeClr val="tx1"/>
                </a:solidFill>
                <a:latin typeface="Times New Roman" panose="02020603050405020304" pitchFamily="18" charset="0"/>
              </a:defRPr>
            </a:lvl5pPr>
            <a:lvl6pPr marL="2562377" indent="-232943" eaLnBrk="0" fontAlgn="base" hangingPunct="0">
              <a:spcBef>
                <a:spcPct val="0"/>
              </a:spcBef>
              <a:spcAft>
                <a:spcPct val="0"/>
              </a:spcAft>
              <a:defRPr>
                <a:solidFill>
                  <a:schemeClr val="tx1"/>
                </a:solidFill>
                <a:latin typeface="Times New Roman" panose="02020603050405020304" pitchFamily="18" charset="0"/>
              </a:defRPr>
            </a:lvl6pPr>
            <a:lvl7pPr marL="3028264" indent="-232943" eaLnBrk="0" fontAlgn="base" hangingPunct="0">
              <a:spcBef>
                <a:spcPct val="0"/>
              </a:spcBef>
              <a:spcAft>
                <a:spcPct val="0"/>
              </a:spcAft>
              <a:defRPr>
                <a:solidFill>
                  <a:schemeClr val="tx1"/>
                </a:solidFill>
                <a:latin typeface="Times New Roman" panose="02020603050405020304" pitchFamily="18" charset="0"/>
              </a:defRPr>
            </a:lvl7pPr>
            <a:lvl8pPr marL="3494151" indent="-232943" eaLnBrk="0" fontAlgn="base" hangingPunct="0">
              <a:spcBef>
                <a:spcPct val="0"/>
              </a:spcBef>
              <a:spcAft>
                <a:spcPct val="0"/>
              </a:spcAft>
              <a:defRPr>
                <a:solidFill>
                  <a:schemeClr val="tx1"/>
                </a:solidFill>
                <a:latin typeface="Times New Roman" panose="02020603050405020304" pitchFamily="18" charset="0"/>
              </a:defRPr>
            </a:lvl8pPr>
            <a:lvl9pPr marL="3960038" indent="-232943" eaLnBrk="0" fontAlgn="base" hangingPunct="0">
              <a:spcBef>
                <a:spcPct val="0"/>
              </a:spcBef>
              <a:spcAft>
                <a:spcPct val="0"/>
              </a:spcAft>
              <a:defRPr>
                <a:solidFill>
                  <a:schemeClr val="tx1"/>
                </a:solidFill>
                <a:latin typeface="Times New Roman" panose="02020603050405020304" pitchFamily="18" charset="0"/>
              </a:defRPr>
            </a:lvl9pPr>
          </a:lstStyle>
          <a:p>
            <a:fld id="{609495DF-AEDA-4EF0-975F-A37ECA1574BB}" type="slidenum">
              <a:rPr lang="en-US" altLang="en-US">
                <a:solidFill>
                  <a:prstClr val="black"/>
                </a:solidFill>
              </a:rPr>
              <a:pPr/>
              <a:t>87</a:t>
            </a:fld>
            <a:endParaRPr lang="en-US" altLang="en-US" dirty="0">
              <a:solidFill>
                <a:prstClr val="black"/>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7096583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57066" indent="-291179">
              <a:defRPr>
                <a:solidFill>
                  <a:schemeClr val="tx1"/>
                </a:solidFill>
                <a:latin typeface="Times New Roman" panose="02020603050405020304" pitchFamily="18" charset="0"/>
              </a:defRPr>
            </a:lvl2pPr>
            <a:lvl3pPr marL="1164717" indent="-232943">
              <a:defRPr>
                <a:solidFill>
                  <a:schemeClr val="tx1"/>
                </a:solidFill>
                <a:latin typeface="Times New Roman" panose="02020603050405020304" pitchFamily="18" charset="0"/>
              </a:defRPr>
            </a:lvl3pPr>
            <a:lvl4pPr marL="1630604" indent="-232943">
              <a:defRPr>
                <a:solidFill>
                  <a:schemeClr val="tx1"/>
                </a:solidFill>
                <a:latin typeface="Times New Roman" panose="02020603050405020304" pitchFamily="18" charset="0"/>
              </a:defRPr>
            </a:lvl4pPr>
            <a:lvl5pPr marL="2096491" indent="-232943">
              <a:defRPr>
                <a:solidFill>
                  <a:schemeClr val="tx1"/>
                </a:solidFill>
                <a:latin typeface="Times New Roman" panose="02020603050405020304" pitchFamily="18" charset="0"/>
              </a:defRPr>
            </a:lvl5pPr>
            <a:lvl6pPr marL="2562377" indent="-232943" eaLnBrk="0" fontAlgn="base" hangingPunct="0">
              <a:spcBef>
                <a:spcPct val="0"/>
              </a:spcBef>
              <a:spcAft>
                <a:spcPct val="0"/>
              </a:spcAft>
              <a:defRPr>
                <a:solidFill>
                  <a:schemeClr val="tx1"/>
                </a:solidFill>
                <a:latin typeface="Times New Roman" panose="02020603050405020304" pitchFamily="18" charset="0"/>
              </a:defRPr>
            </a:lvl6pPr>
            <a:lvl7pPr marL="3028264" indent="-232943" eaLnBrk="0" fontAlgn="base" hangingPunct="0">
              <a:spcBef>
                <a:spcPct val="0"/>
              </a:spcBef>
              <a:spcAft>
                <a:spcPct val="0"/>
              </a:spcAft>
              <a:defRPr>
                <a:solidFill>
                  <a:schemeClr val="tx1"/>
                </a:solidFill>
                <a:latin typeface="Times New Roman" panose="02020603050405020304" pitchFamily="18" charset="0"/>
              </a:defRPr>
            </a:lvl7pPr>
            <a:lvl8pPr marL="3494151" indent="-232943" eaLnBrk="0" fontAlgn="base" hangingPunct="0">
              <a:spcBef>
                <a:spcPct val="0"/>
              </a:spcBef>
              <a:spcAft>
                <a:spcPct val="0"/>
              </a:spcAft>
              <a:defRPr>
                <a:solidFill>
                  <a:schemeClr val="tx1"/>
                </a:solidFill>
                <a:latin typeface="Times New Roman" panose="02020603050405020304" pitchFamily="18" charset="0"/>
              </a:defRPr>
            </a:lvl8pPr>
            <a:lvl9pPr marL="3960038" indent="-232943" eaLnBrk="0" fontAlgn="base" hangingPunct="0">
              <a:spcBef>
                <a:spcPct val="0"/>
              </a:spcBef>
              <a:spcAft>
                <a:spcPct val="0"/>
              </a:spcAft>
              <a:defRPr>
                <a:solidFill>
                  <a:schemeClr val="tx1"/>
                </a:solidFill>
                <a:latin typeface="Times New Roman" panose="02020603050405020304" pitchFamily="18" charset="0"/>
              </a:defRPr>
            </a:lvl9pPr>
          </a:lstStyle>
          <a:p>
            <a:fld id="{D3E58C9E-06F2-4D9B-A84A-57331423DE31}" type="slidenum">
              <a:rPr lang="en-US" altLang="en-US">
                <a:solidFill>
                  <a:prstClr val="black"/>
                </a:solidFill>
              </a:rPr>
              <a:pPr/>
              <a:t>88</a:t>
            </a:fld>
            <a:endParaRPr lang="en-US" altLang="en-US" dirty="0">
              <a:solidFill>
                <a:prstClr val="black"/>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4159733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57066" indent="-291179">
              <a:defRPr>
                <a:solidFill>
                  <a:schemeClr val="tx1"/>
                </a:solidFill>
                <a:latin typeface="Times New Roman" panose="02020603050405020304" pitchFamily="18" charset="0"/>
              </a:defRPr>
            </a:lvl2pPr>
            <a:lvl3pPr marL="1164717" indent="-232943">
              <a:defRPr>
                <a:solidFill>
                  <a:schemeClr val="tx1"/>
                </a:solidFill>
                <a:latin typeface="Times New Roman" panose="02020603050405020304" pitchFamily="18" charset="0"/>
              </a:defRPr>
            </a:lvl3pPr>
            <a:lvl4pPr marL="1630604" indent="-232943">
              <a:defRPr>
                <a:solidFill>
                  <a:schemeClr val="tx1"/>
                </a:solidFill>
                <a:latin typeface="Times New Roman" panose="02020603050405020304" pitchFamily="18" charset="0"/>
              </a:defRPr>
            </a:lvl4pPr>
            <a:lvl5pPr marL="2096491" indent="-232943">
              <a:defRPr>
                <a:solidFill>
                  <a:schemeClr val="tx1"/>
                </a:solidFill>
                <a:latin typeface="Times New Roman" panose="02020603050405020304" pitchFamily="18" charset="0"/>
              </a:defRPr>
            </a:lvl5pPr>
            <a:lvl6pPr marL="2562377" indent="-232943" eaLnBrk="0" fontAlgn="base" hangingPunct="0">
              <a:spcBef>
                <a:spcPct val="0"/>
              </a:spcBef>
              <a:spcAft>
                <a:spcPct val="0"/>
              </a:spcAft>
              <a:defRPr>
                <a:solidFill>
                  <a:schemeClr val="tx1"/>
                </a:solidFill>
                <a:latin typeface="Times New Roman" panose="02020603050405020304" pitchFamily="18" charset="0"/>
              </a:defRPr>
            </a:lvl6pPr>
            <a:lvl7pPr marL="3028264" indent="-232943" eaLnBrk="0" fontAlgn="base" hangingPunct="0">
              <a:spcBef>
                <a:spcPct val="0"/>
              </a:spcBef>
              <a:spcAft>
                <a:spcPct val="0"/>
              </a:spcAft>
              <a:defRPr>
                <a:solidFill>
                  <a:schemeClr val="tx1"/>
                </a:solidFill>
                <a:latin typeface="Times New Roman" panose="02020603050405020304" pitchFamily="18" charset="0"/>
              </a:defRPr>
            </a:lvl7pPr>
            <a:lvl8pPr marL="3494151" indent="-232943" eaLnBrk="0" fontAlgn="base" hangingPunct="0">
              <a:spcBef>
                <a:spcPct val="0"/>
              </a:spcBef>
              <a:spcAft>
                <a:spcPct val="0"/>
              </a:spcAft>
              <a:defRPr>
                <a:solidFill>
                  <a:schemeClr val="tx1"/>
                </a:solidFill>
                <a:latin typeface="Times New Roman" panose="02020603050405020304" pitchFamily="18" charset="0"/>
              </a:defRPr>
            </a:lvl8pPr>
            <a:lvl9pPr marL="3960038" indent="-232943" eaLnBrk="0" fontAlgn="base" hangingPunct="0">
              <a:spcBef>
                <a:spcPct val="0"/>
              </a:spcBef>
              <a:spcAft>
                <a:spcPct val="0"/>
              </a:spcAft>
              <a:defRPr>
                <a:solidFill>
                  <a:schemeClr val="tx1"/>
                </a:solidFill>
                <a:latin typeface="Times New Roman" panose="02020603050405020304" pitchFamily="18" charset="0"/>
              </a:defRPr>
            </a:lvl9pPr>
          </a:lstStyle>
          <a:p>
            <a:fld id="{762CF7A9-23F0-463A-9508-51EA2AC3EEF1}" type="slidenum">
              <a:rPr lang="en-US" altLang="en-US">
                <a:solidFill>
                  <a:prstClr val="black"/>
                </a:solidFill>
              </a:rPr>
              <a:pPr/>
              <a:t>89</a:t>
            </a:fld>
            <a:endParaRPr lang="en-US" altLang="en-US" dirty="0">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2546725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57066" indent="-291179">
              <a:defRPr>
                <a:solidFill>
                  <a:schemeClr val="tx1"/>
                </a:solidFill>
                <a:latin typeface="Times New Roman" panose="02020603050405020304" pitchFamily="18" charset="0"/>
              </a:defRPr>
            </a:lvl2pPr>
            <a:lvl3pPr marL="1164717" indent="-232943">
              <a:defRPr>
                <a:solidFill>
                  <a:schemeClr val="tx1"/>
                </a:solidFill>
                <a:latin typeface="Times New Roman" panose="02020603050405020304" pitchFamily="18" charset="0"/>
              </a:defRPr>
            </a:lvl3pPr>
            <a:lvl4pPr marL="1630604" indent="-232943">
              <a:defRPr>
                <a:solidFill>
                  <a:schemeClr val="tx1"/>
                </a:solidFill>
                <a:latin typeface="Times New Roman" panose="02020603050405020304" pitchFamily="18" charset="0"/>
              </a:defRPr>
            </a:lvl4pPr>
            <a:lvl5pPr marL="2096491" indent="-232943">
              <a:defRPr>
                <a:solidFill>
                  <a:schemeClr val="tx1"/>
                </a:solidFill>
                <a:latin typeface="Times New Roman" panose="02020603050405020304" pitchFamily="18" charset="0"/>
              </a:defRPr>
            </a:lvl5pPr>
            <a:lvl6pPr marL="2562377" indent="-232943" eaLnBrk="0" fontAlgn="base" hangingPunct="0">
              <a:spcBef>
                <a:spcPct val="0"/>
              </a:spcBef>
              <a:spcAft>
                <a:spcPct val="0"/>
              </a:spcAft>
              <a:defRPr>
                <a:solidFill>
                  <a:schemeClr val="tx1"/>
                </a:solidFill>
                <a:latin typeface="Times New Roman" panose="02020603050405020304" pitchFamily="18" charset="0"/>
              </a:defRPr>
            </a:lvl6pPr>
            <a:lvl7pPr marL="3028264" indent="-232943" eaLnBrk="0" fontAlgn="base" hangingPunct="0">
              <a:spcBef>
                <a:spcPct val="0"/>
              </a:spcBef>
              <a:spcAft>
                <a:spcPct val="0"/>
              </a:spcAft>
              <a:defRPr>
                <a:solidFill>
                  <a:schemeClr val="tx1"/>
                </a:solidFill>
                <a:latin typeface="Times New Roman" panose="02020603050405020304" pitchFamily="18" charset="0"/>
              </a:defRPr>
            </a:lvl7pPr>
            <a:lvl8pPr marL="3494151" indent="-232943" eaLnBrk="0" fontAlgn="base" hangingPunct="0">
              <a:spcBef>
                <a:spcPct val="0"/>
              </a:spcBef>
              <a:spcAft>
                <a:spcPct val="0"/>
              </a:spcAft>
              <a:defRPr>
                <a:solidFill>
                  <a:schemeClr val="tx1"/>
                </a:solidFill>
                <a:latin typeface="Times New Roman" panose="02020603050405020304" pitchFamily="18" charset="0"/>
              </a:defRPr>
            </a:lvl8pPr>
            <a:lvl9pPr marL="3960038" indent="-232943" eaLnBrk="0" fontAlgn="base" hangingPunct="0">
              <a:spcBef>
                <a:spcPct val="0"/>
              </a:spcBef>
              <a:spcAft>
                <a:spcPct val="0"/>
              </a:spcAft>
              <a:defRPr>
                <a:solidFill>
                  <a:schemeClr val="tx1"/>
                </a:solidFill>
                <a:latin typeface="Times New Roman" panose="02020603050405020304" pitchFamily="18" charset="0"/>
              </a:defRPr>
            </a:lvl9pPr>
          </a:lstStyle>
          <a:p>
            <a:fld id="{47D2E5CB-EAD9-490F-9080-F64E7EE30ADE}" type="slidenum">
              <a:rPr lang="en-US" altLang="en-US">
                <a:solidFill>
                  <a:prstClr val="black"/>
                </a:solidFill>
              </a:rPr>
              <a:pPr/>
              <a:t>90</a:t>
            </a:fld>
            <a:endParaRPr lang="en-US" altLang="en-US" dirty="0">
              <a:solidFill>
                <a:prstClr val="black"/>
              </a:solidFill>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3138114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57066" indent="-291179">
              <a:defRPr>
                <a:solidFill>
                  <a:schemeClr val="tx1"/>
                </a:solidFill>
                <a:latin typeface="Times New Roman" panose="02020603050405020304" pitchFamily="18" charset="0"/>
              </a:defRPr>
            </a:lvl2pPr>
            <a:lvl3pPr marL="1164717" indent="-232943">
              <a:defRPr>
                <a:solidFill>
                  <a:schemeClr val="tx1"/>
                </a:solidFill>
                <a:latin typeface="Times New Roman" panose="02020603050405020304" pitchFamily="18" charset="0"/>
              </a:defRPr>
            </a:lvl3pPr>
            <a:lvl4pPr marL="1630604" indent="-232943">
              <a:defRPr>
                <a:solidFill>
                  <a:schemeClr val="tx1"/>
                </a:solidFill>
                <a:latin typeface="Times New Roman" panose="02020603050405020304" pitchFamily="18" charset="0"/>
              </a:defRPr>
            </a:lvl4pPr>
            <a:lvl5pPr marL="2096491" indent="-232943">
              <a:defRPr>
                <a:solidFill>
                  <a:schemeClr val="tx1"/>
                </a:solidFill>
                <a:latin typeface="Times New Roman" panose="02020603050405020304" pitchFamily="18" charset="0"/>
              </a:defRPr>
            </a:lvl5pPr>
            <a:lvl6pPr marL="2562377" indent="-232943" eaLnBrk="0" fontAlgn="base" hangingPunct="0">
              <a:spcBef>
                <a:spcPct val="0"/>
              </a:spcBef>
              <a:spcAft>
                <a:spcPct val="0"/>
              </a:spcAft>
              <a:defRPr>
                <a:solidFill>
                  <a:schemeClr val="tx1"/>
                </a:solidFill>
                <a:latin typeface="Times New Roman" panose="02020603050405020304" pitchFamily="18" charset="0"/>
              </a:defRPr>
            </a:lvl6pPr>
            <a:lvl7pPr marL="3028264" indent="-232943" eaLnBrk="0" fontAlgn="base" hangingPunct="0">
              <a:spcBef>
                <a:spcPct val="0"/>
              </a:spcBef>
              <a:spcAft>
                <a:spcPct val="0"/>
              </a:spcAft>
              <a:defRPr>
                <a:solidFill>
                  <a:schemeClr val="tx1"/>
                </a:solidFill>
                <a:latin typeface="Times New Roman" panose="02020603050405020304" pitchFamily="18" charset="0"/>
              </a:defRPr>
            </a:lvl7pPr>
            <a:lvl8pPr marL="3494151" indent="-232943" eaLnBrk="0" fontAlgn="base" hangingPunct="0">
              <a:spcBef>
                <a:spcPct val="0"/>
              </a:spcBef>
              <a:spcAft>
                <a:spcPct val="0"/>
              </a:spcAft>
              <a:defRPr>
                <a:solidFill>
                  <a:schemeClr val="tx1"/>
                </a:solidFill>
                <a:latin typeface="Times New Roman" panose="02020603050405020304" pitchFamily="18" charset="0"/>
              </a:defRPr>
            </a:lvl8pPr>
            <a:lvl9pPr marL="3960038" indent="-232943" eaLnBrk="0" fontAlgn="base" hangingPunct="0">
              <a:spcBef>
                <a:spcPct val="0"/>
              </a:spcBef>
              <a:spcAft>
                <a:spcPct val="0"/>
              </a:spcAft>
              <a:defRPr>
                <a:solidFill>
                  <a:schemeClr val="tx1"/>
                </a:solidFill>
                <a:latin typeface="Times New Roman" panose="02020603050405020304" pitchFamily="18" charset="0"/>
              </a:defRPr>
            </a:lvl9pPr>
          </a:lstStyle>
          <a:p>
            <a:fld id="{6C6218D8-312C-4497-97BD-CFF7BFEBAE1E}" type="slidenum">
              <a:rPr lang="en-US" altLang="en-US">
                <a:solidFill>
                  <a:prstClr val="black"/>
                </a:solidFill>
              </a:rPr>
              <a:pPr/>
              <a:t>91</a:t>
            </a:fld>
            <a:endParaRPr lang="en-US" altLang="en-US" dirty="0">
              <a:solidFill>
                <a:prstClr val="black"/>
              </a:solidFill>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475376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Turn to your neighbor and discuss:  Whose problem is this?  A </a:t>
            </a:r>
            <a:r>
              <a:rPr lang="en-US" baseline="0" dirty="0" smtClean="0"/>
              <a:t>problem of individual drivers?  Of people in accidents? A problem for truckers? For the businesses along February 22</a:t>
            </a:r>
            <a:r>
              <a:rPr lang="en-US" baseline="30000" dirty="0" smtClean="0"/>
              <a:t>nd</a:t>
            </a:r>
            <a:r>
              <a:rPr lang="en-US" baseline="0" dirty="0" smtClean="0"/>
              <a:t> St? What makes it a public problem?</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3E98FF9-FA63-844C-BB77-79B0ED06A360}" type="slidenum">
              <a:rPr kumimoji="0" lang="en-US" sz="1200" b="0" i="0" u="none" strike="noStrike" kern="1200" cap="none" spc="0" normalizeH="0" baseline="0" noProof="0" smtClean="0">
                <a:ln>
                  <a:noFill/>
                </a:ln>
                <a:solidFill>
                  <a:prstClr val="black"/>
                </a:solidFill>
                <a:effectLst/>
                <a:uLnTx/>
                <a:uFillTx/>
                <a:latin typeface="Arial" pitchFamily="-105" charset="0"/>
                <a:cs typeface="Arial" pitchFamily="-105"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pitchFamily="-105" charset="0"/>
              <a:cs typeface="Arial" pitchFamily="-105" charset="0"/>
            </a:endParaRPr>
          </a:p>
        </p:txBody>
      </p:sp>
    </p:spTree>
    <p:extLst>
      <p:ext uri="{BB962C8B-B14F-4D97-AF65-F5344CB8AC3E}">
        <p14:creationId xmlns:p14="http://schemas.microsoft.com/office/powerpoint/2010/main" val="23784773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57066" indent="-291179">
              <a:defRPr>
                <a:solidFill>
                  <a:schemeClr val="tx1"/>
                </a:solidFill>
                <a:latin typeface="Times New Roman" panose="02020603050405020304" pitchFamily="18" charset="0"/>
              </a:defRPr>
            </a:lvl2pPr>
            <a:lvl3pPr marL="1164717" indent="-232943">
              <a:defRPr>
                <a:solidFill>
                  <a:schemeClr val="tx1"/>
                </a:solidFill>
                <a:latin typeface="Times New Roman" panose="02020603050405020304" pitchFamily="18" charset="0"/>
              </a:defRPr>
            </a:lvl3pPr>
            <a:lvl4pPr marL="1630604" indent="-232943">
              <a:defRPr>
                <a:solidFill>
                  <a:schemeClr val="tx1"/>
                </a:solidFill>
                <a:latin typeface="Times New Roman" panose="02020603050405020304" pitchFamily="18" charset="0"/>
              </a:defRPr>
            </a:lvl4pPr>
            <a:lvl5pPr marL="2096491" indent="-232943">
              <a:defRPr>
                <a:solidFill>
                  <a:schemeClr val="tx1"/>
                </a:solidFill>
                <a:latin typeface="Times New Roman" panose="02020603050405020304" pitchFamily="18" charset="0"/>
              </a:defRPr>
            </a:lvl5pPr>
            <a:lvl6pPr marL="2562377" indent="-232943" eaLnBrk="0" fontAlgn="base" hangingPunct="0">
              <a:spcBef>
                <a:spcPct val="0"/>
              </a:spcBef>
              <a:spcAft>
                <a:spcPct val="0"/>
              </a:spcAft>
              <a:defRPr>
                <a:solidFill>
                  <a:schemeClr val="tx1"/>
                </a:solidFill>
                <a:latin typeface="Times New Roman" panose="02020603050405020304" pitchFamily="18" charset="0"/>
              </a:defRPr>
            </a:lvl6pPr>
            <a:lvl7pPr marL="3028264" indent="-232943" eaLnBrk="0" fontAlgn="base" hangingPunct="0">
              <a:spcBef>
                <a:spcPct val="0"/>
              </a:spcBef>
              <a:spcAft>
                <a:spcPct val="0"/>
              </a:spcAft>
              <a:defRPr>
                <a:solidFill>
                  <a:schemeClr val="tx1"/>
                </a:solidFill>
                <a:latin typeface="Times New Roman" panose="02020603050405020304" pitchFamily="18" charset="0"/>
              </a:defRPr>
            </a:lvl7pPr>
            <a:lvl8pPr marL="3494151" indent="-232943" eaLnBrk="0" fontAlgn="base" hangingPunct="0">
              <a:spcBef>
                <a:spcPct val="0"/>
              </a:spcBef>
              <a:spcAft>
                <a:spcPct val="0"/>
              </a:spcAft>
              <a:defRPr>
                <a:solidFill>
                  <a:schemeClr val="tx1"/>
                </a:solidFill>
                <a:latin typeface="Times New Roman" panose="02020603050405020304" pitchFamily="18" charset="0"/>
              </a:defRPr>
            </a:lvl8pPr>
            <a:lvl9pPr marL="3960038" indent="-232943" eaLnBrk="0" fontAlgn="base" hangingPunct="0">
              <a:spcBef>
                <a:spcPct val="0"/>
              </a:spcBef>
              <a:spcAft>
                <a:spcPct val="0"/>
              </a:spcAft>
              <a:defRPr>
                <a:solidFill>
                  <a:schemeClr val="tx1"/>
                </a:solidFill>
                <a:latin typeface="Times New Roman" panose="02020603050405020304" pitchFamily="18" charset="0"/>
              </a:defRPr>
            </a:lvl9pPr>
          </a:lstStyle>
          <a:p>
            <a:fld id="{FBD2F911-1F58-4331-9791-8D9AB272E451}" type="slidenum">
              <a:rPr lang="en-US" altLang="en-US">
                <a:solidFill>
                  <a:prstClr val="black"/>
                </a:solidFill>
              </a:rPr>
              <a:pPr/>
              <a:t>92</a:t>
            </a:fld>
            <a:endParaRPr lang="en-US" altLang="en-US" dirty="0">
              <a:solidFill>
                <a:prstClr val="black"/>
              </a:solidFill>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8874476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57066" indent="-291179">
              <a:defRPr>
                <a:solidFill>
                  <a:schemeClr val="tx1"/>
                </a:solidFill>
                <a:latin typeface="Times New Roman" panose="02020603050405020304" pitchFamily="18" charset="0"/>
              </a:defRPr>
            </a:lvl2pPr>
            <a:lvl3pPr marL="1164717" indent="-232943">
              <a:defRPr>
                <a:solidFill>
                  <a:schemeClr val="tx1"/>
                </a:solidFill>
                <a:latin typeface="Times New Roman" panose="02020603050405020304" pitchFamily="18" charset="0"/>
              </a:defRPr>
            </a:lvl3pPr>
            <a:lvl4pPr marL="1630604" indent="-232943">
              <a:defRPr>
                <a:solidFill>
                  <a:schemeClr val="tx1"/>
                </a:solidFill>
                <a:latin typeface="Times New Roman" panose="02020603050405020304" pitchFamily="18" charset="0"/>
              </a:defRPr>
            </a:lvl4pPr>
            <a:lvl5pPr marL="2096491" indent="-232943">
              <a:defRPr>
                <a:solidFill>
                  <a:schemeClr val="tx1"/>
                </a:solidFill>
                <a:latin typeface="Times New Roman" panose="02020603050405020304" pitchFamily="18" charset="0"/>
              </a:defRPr>
            </a:lvl5pPr>
            <a:lvl6pPr marL="2562377" indent="-232943" eaLnBrk="0" fontAlgn="base" hangingPunct="0">
              <a:spcBef>
                <a:spcPct val="0"/>
              </a:spcBef>
              <a:spcAft>
                <a:spcPct val="0"/>
              </a:spcAft>
              <a:defRPr>
                <a:solidFill>
                  <a:schemeClr val="tx1"/>
                </a:solidFill>
                <a:latin typeface="Times New Roman" panose="02020603050405020304" pitchFamily="18" charset="0"/>
              </a:defRPr>
            </a:lvl6pPr>
            <a:lvl7pPr marL="3028264" indent="-232943" eaLnBrk="0" fontAlgn="base" hangingPunct="0">
              <a:spcBef>
                <a:spcPct val="0"/>
              </a:spcBef>
              <a:spcAft>
                <a:spcPct val="0"/>
              </a:spcAft>
              <a:defRPr>
                <a:solidFill>
                  <a:schemeClr val="tx1"/>
                </a:solidFill>
                <a:latin typeface="Times New Roman" panose="02020603050405020304" pitchFamily="18" charset="0"/>
              </a:defRPr>
            </a:lvl7pPr>
            <a:lvl8pPr marL="3494151" indent="-232943" eaLnBrk="0" fontAlgn="base" hangingPunct="0">
              <a:spcBef>
                <a:spcPct val="0"/>
              </a:spcBef>
              <a:spcAft>
                <a:spcPct val="0"/>
              </a:spcAft>
              <a:defRPr>
                <a:solidFill>
                  <a:schemeClr val="tx1"/>
                </a:solidFill>
                <a:latin typeface="Times New Roman" panose="02020603050405020304" pitchFamily="18" charset="0"/>
              </a:defRPr>
            </a:lvl8pPr>
            <a:lvl9pPr marL="3960038" indent="-232943" eaLnBrk="0" fontAlgn="base" hangingPunct="0">
              <a:spcBef>
                <a:spcPct val="0"/>
              </a:spcBef>
              <a:spcAft>
                <a:spcPct val="0"/>
              </a:spcAft>
              <a:defRPr>
                <a:solidFill>
                  <a:schemeClr val="tx1"/>
                </a:solidFill>
                <a:latin typeface="Times New Roman" panose="02020603050405020304" pitchFamily="18" charset="0"/>
              </a:defRPr>
            </a:lvl9pPr>
          </a:lstStyle>
          <a:p>
            <a:fld id="{B155F8CC-A0E9-400F-A4FC-FEE113774EF7}" type="slidenum">
              <a:rPr lang="en-US" altLang="en-US">
                <a:solidFill>
                  <a:prstClr val="black"/>
                </a:solidFill>
              </a:rPr>
              <a:pPr/>
              <a:t>93</a:t>
            </a:fld>
            <a:endParaRPr lang="en-US" altLang="en-US" dirty="0">
              <a:solidFill>
                <a:prstClr val="black"/>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4095800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57066" indent="-291179">
              <a:defRPr>
                <a:solidFill>
                  <a:schemeClr val="tx1"/>
                </a:solidFill>
                <a:latin typeface="Times New Roman" panose="02020603050405020304" pitchFamily="18" charset="0"/>
              </a:defRPr>
            </a:lvl2pPr>
            <a:lvl3pPr marL="1164717" indent="-232943">
              <a:defRPr>
                <a:solidFill>
                  <a:schemeClr val="tx1"/>
                </a:solidFill>
                <a:latin typeface="Times New Roman" panose="02020603050405020304" pitchFamily="18" charset="0"/>
              </a:defRPr>
            </a:lvl3pPr>
            <a:lvl4pPr marL="1630604" indent="-232943">
              <a:defRPr>
                <a:solidFill>
                  <a:schemeClr val="tx1"/>
                </a:solidFill>
                <a:latin typeface="Times New Roman" panose="02020603050405020304" pitchFamily="18" charset="0"/>
              </a:defRPr>
            </a:lvl4pPr>
            <a:lvl5pPr marL="2096491" indent="-232943">
              <a:defRPr>
                <a:solidFill>
                  <a:schemeClr val="tx1"/>
                </a:solidFill>
                <a:latin typeface="Times New Roman" panose="02020603050405020304" pitchFamily="18" charset="0"/>
              </a:defRPr>
            </a:lvl5pPr>
            <a:lvl6pPr marL="2562377" indent="-232943" eaLnBrk="0" fontAlgn="base" hangingPunct="0">
              <a:spcBef>
                <a:spcPct val="0"/>
              </a:spcBef>
              <a:spcAft>
                <a:spcPct val="0"/>
              </a:spcAft>
              <a:defRPr>
                <a:solidFill>
                  <a:schemeClr val="tx1"/>
                </a:solidFill>
                <a:latin typeface="Times New Roman" panose="02020603050405020304" pitchFamily="18" charset="0"/>
              </a:defRPr>
            </a:lvl6pPr>
            <a:lvl7pPr marL="3028264" indent="-232943" eaLnBrk="0" fontAlgn="base" hangingPunct="0">
              <a:spcBef>
                <a:spcPct val="0"/>
              </a:spcBef>
              <a:spcAft>
                <a:spcPct val="0"/>
              </a:spcAft>
              <a:defRPr>
                <a:solidFill>
                  <a:schemeClr val="tx1"/>
                </a:solidFill>
                <a:latin typeface="Times New Roman" panose="02020603050405020304" pitchFamily="18" charset="0"/>
              </a:defRPr>
            </a:lvl7pPr>
            <a:lvl8pPr marL="3494151" indent="-232943" eaLnBrk="0" fontAlgn="base" hangingPunct="0">
              <a:spcBef>
                <a:spcPct val="0"/>
              </a:spcBef>
              <a:spcAft>
                <a:spcPct val="0"/>
              </a:spcAft>
              <a:defRPr>
                <a:solidFill>
                  <a:schemeClr val="tx1"/>
                </a:solidFill>
                <a:latin typeface="Times New Roman" panose="02020603050405020304" pitchFamily="18" charset="0"/>
              </a:defRPr>
            </a:lvl8pPr>
            <a:lvl9pPr marL="3960038" indent="-232943" eaLnBrk="0" fontAlgn="base" hangingPunct="0">
              <a:spcBef>
                <a:spcPct val="0"/>
              </a:spcBef>
              <a:spcAft>
                <a:spcPct val="0"/>
              </a:spcAft>
              <a:defRPr>
                <a:solidFill>
                  <a:schemeClr val="tx1"/>
                </a:solidFill>
                <a:latin typeface="Times New Roman" panose="02020603050405020304" pitchFamily="18" charset="0"/>
              </a:defRPr>
            </a:lvl9pPr>
          </a:lstStyle>
          <a:p>
            <a:fld id="{8F705920-A690-49B3-A4C1-D41A26D4AFD6}" type="slidenum">
              <a:rPr lang="en-US" altLang="en-US">
                <a:solidFill>
                  <a:prstClr val="black"/>
                </a:solidFill>
              </a:rPr>
              <a:pPr/>
              <a:t>94</a:t>
            </a:fld>
            <a:endParaRPr lang="en-US" altLang="en-US" dirty="0">
              <a:solidFill>
                <a:prstClr val="black"/>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6527491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57066" indent="-291179">
              <a:defRPr>
                <a:solidFill>
                  <a:schemeClr val="tx1"/>
                </a:solidFill>
                <a:latin typeface="Times New Roman" pitchFamily="18" charset="0"/>
              </a:defRPr>
            </a:lvl2pPr>
            <a:lvl3pPr marL="1164717" indent="-232943">
              <a:defRPr>
                <a:solidFill>
                  <a:schemeClr val="tx1"/>
                </a:solidFill>
                <a:latin typeface="Times New Roman" pitchFamily="18" charset="0"/>
              </a:defRPr>
            </a:lvl3pPr>
            <a:lvl4pPr marL="1630604" indent="-232943">
              <a:defRPr>
                <a:solidFill>
                  <a:schemeClr val="tx1"/>
                </a:solidFill>
                <a:latin typeface="Times New Roman" pitchFamily="18" charset="0"/>
              </a:defRPr>
            </a:lvl4pPr>
            <a:lvl5pPr marL="2096491" indent="-232943">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fld id="{AC0A0330-F0FD-43B8-BD25-D6D2E0698529}" type="slidenum">
              <a:rPr lang="en-US" altLang="en-US" smtClean="0"/>
              <a:pPr/>
              <a:t>95</a:t>
            </a:fld>
            <a:endParaRPr lang="en-US" altLang="en-US" dirty="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57066" indent="-291179">
              <a:defRPr>
                <a:solidFill>
                  <a:schemeClr val="tx1"/>
                </a:solidFill>
                <a:latin typeface="Times New Roman" pitchFamily="18" charset="0"/>
              </a:defRPr>
            </a:lvl2pPr>
            <a:lvl3pPr marL="1164717" indent="-232943">
              <a:defRPr>
                <a:solidFill>
                  <a:schemeClr val="tx1"/>
                </a:solidFill>
                <a:latin typeface="Times New Roman" pitchFamily="18" charset="0"/>
              </a:defRPr>
            </a:lvl3pPr>
            <a:lvl4pPr marL="1630604" indent="-232943">
              <a:defRPr>
                <a:solidFill>
                  <a:schemeClr val="tx1"/>
                </a:solidFill>
                <a:latin typeface="Times New Roman" pitchFamily="18" charset="0"/>
              </a:defRPr>
            </a:lvl4pPr>
            <a:lvl5pPr marL="2096491" indent="-232943">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fld id="{D610D943-94DA-4F2B-B040-31685A659264}" type="slidenum">
              <a:rPr lang="en-US" altLang="en-US" smtClean="0"/>
              <a:pPr/>
              <a:t>96</a:t>
            </a:fld>
            <a:endParaRPr lang="en-US" altLang="en-US" dirty="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57066" indent="-291179">
              <a:defRPr>
                <a:solidFill>
                  <a:schemeClr val="tx1"/>
                </a:solidFill>
                <a:latin typeface="Times New Roman" pitchFamily="18" charset="0"/>
              </a:defRPr>
            </a:lvl2pPr>
            <a:lvl3pPr marL="1164717" indent="-232943">
              <a:defRPr>
                <a:solidFill>
                  <a:schemeClr val="tx1"/>
                </a:solidFill>
                <a:latin typeface="Times New Roman" pitchFamily="18" charset="0"/>
              </a:defRPr>
            </a:lvl3pPr>
            <a:lvl4pPr marL="1630604" indent="-232943">
              <a:defRPr>
                <a:solidFill>
                  <a:schemeClr val="tx1"/>
                </a:solidFill>
                <a:latin typeface="Times New Roman" pitchFamily="18" charset="0"/>
              </a:defRPr>
            </a:lvl4pPr>
            <a:lvl5pPr marL="2096491" indent="-232943">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fld id="{2FE43456-1FCA-42FB-AAF4-BB01006F483F}" type="slidenum">
              <a:rPr lang="en-US" altLang="en-US" smtClean="0"/>
              <a:pPr/>
              <a:t>97</a:t>
            </a:fld>
            <a:endParaRPr lang="en-US" altLang="en-US" dirty="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57066" indent="-291179">
              <a:defRPr>
                <a:solidFill>
                  <a:schemeClr val="tx1"/>
                </a:solidFill>
                <a:latin typeface="Times New Roman" pitchFamily="18" charset="0"/>
              </a:defRPr>
            </a:lvl2pPr>
            <a:lvl3pPr marL="1164717" indent="-232943">
              <a:defRPr>
                <a:solidFill>
                  <a:schemeClr val="tx1"/>
                </a:solidFill>
                <a:latin typeface="Times New Roman" pitchFamily="18" charset="0"/>
              </a:defRPr>
            </a:lvl3pPr>
            <a:lvl4pPr marL="1630604" indent="-232943">
              <a:defRPr>
                <a:solidFill>
                  <a:schemeClr val="tx1"/>
                </a:solidFill>
                <a:latin typeface="Times New Roman" pitchFamily="18" charset="0"/>
              </a:defRPr>
            </a:lvl4pPr>
            <a:lvl5pPr marL="2096491" indent="-232943">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fld id="{87B850CC-F43A-4A0E-962A-7CBA01B7E270}" type="slidenum">
              <a:rPr lang="en-US" altLang="en-US" smtClean="0"/>
              <a:pPr/>
              <a:t>98</a:t>
            </a:fld>
            <a:endParaRPr lang="en-US" altLang="en-US" dirty="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57066" indent="-291179">
              <a:defRPr>
                <a:solidFill>
                  <a:schemeClr val="tx1"/>
                </a:solidFill>
                <a:latin typeface="Times New Roman" pitchFamily="18" charset="0"/>
              </a:defRPr>
            </a:lvl2pPr>
            <a:lvl3pPr marL="1164717" indent="-232943">
              <a:defRPr>
                <a:solidFill>
                  <a:schemeClr val="tx1"/>
                </a:solidFill>
                <a:latin typeface="Times New Roman" pitchFamily="18" charset="0"/>
              </a:defRPr>
            </a:lvl3pPr>
            <a:lvl4pPr marL="1630604" indent="-232943">
              <a:defRPr>
                <a:solidFill>
                  <a:schemeClr val="tx1"/>
                </a:solidFill>
                <a:latin typeface="Times New Roman" pitchFamily="18" charset="0"/>
              </a:defRPr>
            </a:lvl4pPr>
            <a:lvl5pPr marL="2096491" indent="-232943">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fld id="{2D549FC7-40B8-4C8D-BB43-FF6A78CE4F01}" type="slidenum">
              <a:rPr lang="en-US" altLang="en-US" smtClean="0"/>
              <a:pPr/>
              <a:t>99</a:t>
            </a:fld>
            <a:endParaRPr lang="en-US" altLang="en-US" dirty="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57066" indent="-291179">
              <a:defRPr>
                <a:solidFill>
                  <a:schemeClr val="tx1"/>
                </a:solidFill>
                <a:latin typeface="Times New Roman" pitchFamily="18" charset="0"/>
              </a:defRPr>
            </a:lvl2pPr>
            <a:lvl3pPr marL="1164717" indent="-232943">
              <a:defRPr>
                <a:solidFill>
                  <a:schemeClr val="tx1"/>
                </a:solidFill>
                <a:latin typeface="Times New Roman" pitchFamily="18" charset="0"/>
              </a:defRPr>
            </a:lvl3pPr>
            <a:lvl4pPr marL="1630604" indent="-232943">
              <a:defRPr>
                <a:solidFill>
                  <a:schemeClr val="tx1"/>
                </a:solidFill>
                <a:latin typeface="Times New Roman" pitchFamily="18" charset="0"/>
              </a:defRPr>
            </a:lvl4pPr>
            <a:lvl5pPr marL="2096491" indent="-232943">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fld id="{4C6F98D3-3222-4F4C-9ACE-828196EE2F37}" type="slidenum">
              <a:rPr lang="en-US" altLang="en-US" smtClean="0"/>
              <a:pPr/>
              <a:t>100</a:t>
            </a:fld>
            <a:endParaRPr lang="en-US" altLang="en-US" dirty="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57066" indent="-291179">
              <a:defRPr>
                <a:solidFill>
                  <a:schemeClr val="tx1"/>
                </a:solidFill>
                <a:latin typeface="Times New Roman" pitchFamily="18" charset="0"/>
              </a:defRPr>
            </a:lvl2pPr>
            <a:lvl3pPr marL="1164717" indent="-232943">
              <a:defRPr>
                <a:solidFill>
                  <a:schemeClr val="tx1"/>
                </a:solidFill>
                <a:latin typeface="Times New Roman" pitchFamily="18" charset="0"/>
              </a:defRPr>
            </a:lvl3pPr>
            <a:lvl4pPr marL="1630604" indent="-232943">
              <a:defRPr>
                <a:solidFill>
                  <a:schemeClr val="tx1"/>
                </a:solidFill>
                <a:latin typeface="Times New Roman" pitchFamily="18" charset="0"/>
              </a:defRPr>
            </a:lvl4pPr>
            <a:lvl5pPr marL="2096491" indent="-232943">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fld id="{975DF788-6409-44A3-BBBC-D9432D453FE4}" type="slidenum">
              <a:rPr lang="en-US" altLang="en-US" smtClean="0"/>
              <a:pPr/>
              <a:t>101</a:t>
            </a:fld>
            <a:endParaRPr lang="en-US" altLang="en-US" dirty="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Which of </a:t>
            </a:r>
            <a:r>
              <a:rPr lang="en-US" baseline="0" dirty="0" smtClean="0"/>
              <a:t>these did you discuss in your groups?</a:t>
            </a:r>
          </a:p>
          <a:p>
            <a:endParaRPr lang="en-US" baseline="0" dirty="0" smtClean="0"/>
          </a:p>
          <a:p>
            <a:r>
              <a:rPr lang="en-US" baseline="0" dirty="0" smtClean="0"/>
              <a:t>Remind individuals that public perception, like popular opinion, is an internal pressure; political pressure can be external (e.g., the EU and immigration)</a:t>
            </a:r>
          </a:p>
        </p:txBody>
      </p:sp>
      <p:sp>
        <p:nvSpPr>
          <p:cNvPr id="4" name="Slide Number Placeholder 3"/>
          <p:cNvSpPr>
            <a:spLocks noGrp="1"/>
          </p:cNvSpPr>
          <p:nvPr>
            <p:ph type="sldNum" sz="quarter" idx="10"/>
          </p:nvPr>
        </p:nvSpPr>
        <p:spPr/>
        <p:txBody>
          <a:bodyPr/>
          <a:lstStyle/>
          <a:p>
            <a:fld id="{03E98FF9-FA63-844C-BB77-79B0ED06A360}" type="slidenum">
              <a:rPr lang="en-US" smtClean="0"/>
              <a:pPr/>
              <a:t>9</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57066" indent="-291179">
              <a:defRPr>
                <a:solidFill>
                  <a:schemeClr val="tx1"/>
                </a:solidFill>
                <a:latin typeface="Times New Roman" pitchFamily="18" charset="0"/>
              </a:defRPr>
            </a:lvl2pPr>
            <a:lvl3pPr marL="1164717" indent="-232943">
              <a:defRPr>
                <a:solidFill>
                  <a:schemeClr val="tx1"/>
                </a:solidFill>
                <a:latin typeface="Times New Roman" pitchFamily="18" charset="0"/>
              </a:defRPr>
            </a:lvl3pPr>
            <a:lvl4pPr marL="1630604" indent="-232943">
              <a:defRPr>
                <a:solidFill>
                  <a:schemeClr val="tx1"/>
                </a:solidFill>
                <a:latin typeface="Times New Roman" pitchFamily="18" charset="0"/>
              </a:defRPr>
            </a:lvl4pPr>
            <a:lvl5pPr marL="2096491" indent="-232943">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fld id="{551F4CF6-C818-4454-A600-DE2A1F641BE0}" type="slidenum">
              <a:rPr lang="en-US" altLang="en-US" smtClean="0"/>
              <a:pPr/>
              <a:t>102</a:t>
            </a:fld>
            <a:endParaRPr lang="en-US" altLang="en-US" dirty="0"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57066" indent="-291179">
              <a:defRPr>
                <a:solidFill>
                  <a:schemeClr val="tx1"/>
                </a:solidFill>
                <a:latin typeface="Times New Roman" pitchFamily="18" charset="0"/>
              </a:defRPr>
            </a:lvl2pPr>
            <a:lvl3pPr marL="1164717" indent="-232943">
              <a:defRPr>
                <a:solidFill>
                  <a:schemeClr val="tx1"/>
                </a:solidFill>
                <a:latin typeface="Times New Roman" pitchFamily="18" charset="0"/>
              </a:defRPr>
            </a:lvl3pPr>
            <a:lvl4pPr marL="1630604" indent="-232943">
              <a:defRPr>
                <a:solidFill>
                  <a:schemeClr val="tx1"/>
                </a:solidFill>
                <a:latin typeface="Times New Roman" pitchFamily="18" charset="0"/>
              </a:defRPr>
            </a:lvl4pPr>
            <a:lvl5pPr marL="2096491" indent="-232943">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fld id="{74E56E11-B10C-4DA8-BFE4-96BF903CE331}" type="slidenum">
              <a:rPr lang="en-US" altLang="en-US" smtClean="0"/>
              <a:pPr/>
              <a:t>103</a:t>
            </a:fld>
            <a:endParaRPr lang="en-US" alt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57066" indent="-291179">
              <a:defRPr>
                <a:solidFill>
                  <a:schemeClr val="tx1"/>
                </a:solidFill>
                <a:latin typeface="Times New Roman" pitchFamily="18" charset="0"/>
              </a:defRPr>
            </a:lvl2pPr>
            <a:lvl3pPr marL="1164717" indent="-232943">
              <a:defRPr>
                <a:solidFill>
                  <a:schemeClr val="tx1"/>
                </a:solidFill>
                <a:latin typeface="Times New Roman" pitchFamily="18" charset="0"/>
              </a:defRPr>
            </a:lvl3pPr>
            <a:lvl4pPr marL="1630604" indent="-232943">
              <a:defRPr>
                <a:solidFill>
                  <a:schemeClr val="tx1"/>
                </a:solidFill>
                <a:latin typeface="Times New Roman" pitchFamily="18" charset="0"/>
              </a:defRPr>
            </a:lvl4pPr>
            <a:lvl5pPr marL="2096491" indent="-232943">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fld id="{7D6120CA-2A59-41FC-957E-427918305637}" type="slidenum">
              <a:rPr lang="en-US" altLang="en-US" smtClean="0"/>
              <a:pPr/>
              <a:t>104</a:t>
            </a:fld>
            <a:endParaRPr lang="en-US" altLang="en-US" dirty="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57066" indent="-291179">
              <a:defRPr>
                <a:solidFill>
                  <a:schemeClr val="tx1"/>
                </a:solidFill>
                <a:latin typeface="Times New Roman" pitchFamily="18" charset="0"/>
              </a:defRPr>
            </a:lvl2pPr>
            <a:lvl3pPr marL="1164717" indent="-232943">
              <a:defRPr>
                <a:solidFill>
                  <a:schemeClr val="tx1"/>
                </a:solidFill>
                <a:latin typeface="Times New Roman" pitchFamily="18" charset="0"/>
              </a:defRPr>
            </a:lvl3pPr>
            <a:lvl4pPr marL="1630604" indent="-232943">
              <a:defRPr>
                <a:solidFill>
                  <a:schemeClr val="tx1"/>
                </a:solidFill>
                <a:latin typeface="Times New Roman" pitchFamily="18" charset="0"/>
              </a:defRPr>
            </a:lvl4pPr>
            <a:lvl5pPr marL="2096491" indent="-232943">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fld id="{8ED05408-5A27-4BE8-AD67-4DF3D0C49F0F}" type="slidenum">
              <a:rPr lang="en-US" altLang="en-US" smtClean="0"/>
              <a:pPr/>
              <a:t>105</a:t>
            </a:fld>
            <a:endParaRPr lang="en-US" altLang="en-US" dirty="0"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57066" indent="-291179">
              <a:defRPr>
                <a:solidFill>
                  <a:schemeClr val="tx1"/>
                </a:solidFill>
                <a:latin typeface="Times New Roman" pitchFamily="18" charset="0"/>
              </a:defRPr>
            </a:lvl2pPr>
            <a:lvl3pPr marL="1164717" indent="-232943">
              <a:defRPr>
                <a:solidFill>
                  <a:schemeClr val="tx1"/>
                </a:solidFill>
                <a:latin typeface="Times New Roman" pitchFamily="18" charset="0"/>
              </a:defRPr>
            </a:lvl3pPr>
            <a:lvl4pPr marL="1630604" indent="-232943">
              <a:defRPr>
                <a:solidFill>
                  <a:schemeClr val="tx1"/>
                </a:solidFill>
                <a:latin typeface="Times New Roman" pitchFamily="18" charset="0"/>
              </a:defRPr>
            </a:lvl4pPr>
            <a:lvl5pPr marL="2096491" indent="-232943">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fld id="{9C9A69AA-0850-47C4-9D7C-30689D217542}" type="slidenum">
              <a:rPr lang="en-US" altLang="en-US" smtClean="0"/>
              <a:pPr/>
              <a:t>106</a:t>
            </a:fld>
            <a:endParaRPr lang="en-US" alt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57066" indent="-291179">
              <a:defRPr>
                <a:solidFill>
                  <a:schemeClr val="tx1"/>
                </a:solidFill>
                <a:latin typeface="Times New Roman" pitchFamily="18" charset="0"/>
              </a:defRPr>
            </a:lvl2pPr>
            <a:lvl3pPr marL="1164717" indent="-232943">
              <a:defRPr>
                <a:solidFill>
                  <a:schemeClr val="tx1"/>
                </a:solidFill>
                <a:latin typeface="Times New Roman" pitchFamily="18" charset="0"/>
              </a:defRPr>
            </a:lvl3pPr>
            <a:lvl4pPr marL="1630604" indent="-232943">
              <a:defRPr>
                <a:solidFill>
                  <a:schemeClr val="tx1"/>
                </a:solidFill>
                <a:latin typeface="Times New Roman" pitchFamily="18" charset="0"/>
              </a:defRPr>
            </a:lvl4pPr>
            <a:lvl5pPr marL="2096491" indent="-232943">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fld id="{9F58EA48-4472-46EC-A6CD-29F61D3CD494}" type="slidenum">
              <a:rPr lang="en-US" altLang="en-US" smtClean="0"/>
              <a:pPr/>
              <a:t>107</a:t>
            </a:fld>
            <a:endParaRPr lang="en-US" altLang="en-US" dirty="0"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57066" indent="-291179">
              <a:defRPr>
                <a:solidFill>
                  <a:schemeClr val="tx1"/>
                </a:solidFill>
                <a:latin typeface="Times New Roman" pitchFamily="18" charset="0"/>
              </a:defRPr>
            </a:lvl2pPr>
            <a:lvl3pPr marL="1164717" indent="-232943">
              <a:defRPr>
                <a:solidFill>
                  <a:schemeClr val="tx1"/>
                </a:solidFill>
                <a:latin typeface="Times New Roman" pitchFamily="18" charset="0"/>
              </a:defRPr>
            </a:lvl3pPr>
            <a:lvl4pPr marL="1630604" indent="-232943">
              <a:defRPr>
                <a:solidFill>
                  <a:schemeClr val="tx1"/>
                </a:solidFill>
                <a:latin typeface="Times New Roman" pitchFamily="18" charset="0"/>
              </a:defRPr>
            </a:lvl4pPr>
            <a:lvl5pPr marL="2096491" indent="-232943">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F58EA48-4472-46EC-A6CD-29F61D3CD494}"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cs typeface="Arial" pitchFamily="-105" charset="0"/>
              </a:rPr>
              <a:pPr marL="0" marR="0" lvl="0" indent="0" algn="r" defTabSz="914400" rtl="0" eaLnBrk="1" fontAlgn="base" latinLnBrk="0" hangingPunct="1">
                <a:lnSpc>
                  <a:spcPct val="100000"/>
                </a:lnSpc>
                <a:spcBef>
                  <a:spcPct val="0"/>
                </a:spcBef>
                <a:spcAft>
                  <a:spcPct val="0"/>
                </a:spcAft>
                <a:buClrTx/>
                <a:buSzTx/>
                <a:buFontTx/>
                <a:buNone/>
                <a:tabLst/>
                <a:defRPr/>
              </a:pPr>
              <a:t>108</a:t>
            </a:fld>
            <a:endParaRPr kumimoji="0" lang="en-US" altLang="en-US" sz="1200" b="0" i="0" u="none" strike="noStrike" kern="1200" cap="none" spc="0" normalizeH="0" baseline="0" noProof="0" dirty="0" smtClean="0">
              <a:ln>
                <a:noFill/>
              </a:ln>
              <a:solidFill>
                <a:prstClr val="black"/>
              </a:solidFill>
              <a:effectLst/>
              <a:uLnTx/>
              <a:uFillTx/>
              <a:latin typeface="Times New Roman" pitchFamily="18" charset="0"/>
              <a:cs typeface="Arial" pitchFamily="-105"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8694428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57066" indent="-291179">
              <a:defRPr>
                <a:solidFill>
                  <a:schemeClr val="tx1"/>
                </a:solidFill>
                <a:latin typeface="Times New Roman" pitchFamily="18" charset="0"/>
              </a:defRPr>
            </a:lvl2pPr>
            <a:lvl3pPr marL="1164717" indent="-232943">
              <a:defRPr>
                <a:solidFill>
                  <a:schemeClr val="tx1"/>
                </a:solidFill>
                <a:latin typeface="Times New Roman" pitchFamily="18" charset="0"/>
              </a:defRPr>
            </a:lvl3pPr>
            <a:lvl4pPr marL="1630604" indent="-232943">
              <a:defRPr>
                <a:solidFill>
                  <a:schemeClr val="tx1"/>
                </a:solidFill>
                <a:latin typeface="Times New Roman" pitchFamily="18" charset="0"/>
              </a:defRPr>
            </a:lvl4pPr>
            <a:lvl5pPr marL="2096491" indent="-232943">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fld id="{7F860E37-A5BF-4FED-93A3-5F6B46C9D6E3}" type="slidenum">
              <a:rPr lang="en-US" altLang="en-US" smtClean="0"/>
              <a:pPr/>
              <a:t>109</a:t>
            </a:fld>
            <a:endParaRPr lang="en-US" altLang="en-US" dirty="0"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57066" indent="-291179">
              <a:defRPr>
                <a:solidFill>
                  <a:schemeClr val="tx1"/>
                </a:solidFill>
                <a:latin typeface="Times New Roman" pitchFamily="18" charset="0"/>
              </a:defRPr>
            </a:lvl2pPr>
            <a:lvl3pPr marL="1164717" indent="-232943">
              <a:defRPr>
                <a:solidFill>
                  <a:schemeClr val="tx1"/>
                </a:solidFill>
                <a:latin typeface="Times New Roman" pitchFamily="18" charset="0"/>
              </a:defRPr>
            </a:lvl3pPr>
            <a:lvl4pPr marL="1630604" indent="-232943">
              <a:defRPr>
                <a:solidFill>
                  <a:schemeClr val="tx1"/>
                </a:solidFill>
                <a:latin typeface="Times New Roman" pitchFamily="18" charset="0"/>
              </a:defRPr>
            </a:lvl4pPr>
            <a:lvl5pPr marL="2096491" indent="-232943">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fld id="{F7706D46-A7F8-4B36-A7E2-3F53E8ECC471}" type="slidenum">
              <a:rPr lang="en-US" altLang="en-US" smtClean="0"/>
              <a:pPr/>
              <a:t>110</a:t>
            </a:fld>
            <a:endParaRPr lang="en-US" altLang="en-US" dirty="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57066" indent="-291179">
              <a:defRPr>
                <a:solidFill>
                  <a:schemeClr val="tx1"/>
                </a:solidFill>
                <a:latin typeface="Times New Roman" pitchFamily="18" charset="0"/>
              </a:defRPr>
            </a:lvl2pPr>
            <a:lvl3pPr marL="1164717" indent="-232943">
              <a:defRPr>
                <a:solidFill>
                  <a:schemeClr val="tx1"/>
                </a:solidFill>
                <a:latin typeface="Times New Roman" pitchFamily="18" charset="0"/>
              </a:defRPr>
            </a:lvl3pPr>
            <a:lvl4pPr marL="1630604" indent="-232943">
              <a:defRPr>
                <a:solidFill>
                  <a:schemeClr val="tx1"/>
                </a:solidFill>
                <a:latin typeface="Times New Roman" pitchFamily="18" charset="0"/>
              </a:defRPr>
            </a:lvl4pPr>
            <a:lvl5pPr marL="2096491" indent="-232943">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fld id="{8E54F5A7-8590-4478-997E-D654B442E9C5}" type="slidenum">
              <a:rPr lang="en-US" altLang="en-US" smtClean="0"/>
              <a:pPr/>
              <a:t>111</a:t>
            </a:fld>
            <a:endParaRPr lang="en-US" altLang="en-US" dirty="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r>
              <a:rPr lang="en-US" baseline="0" dirty="0" smtClean="0"/>
              <a:t>  goals and targets are not always embedded in programs – sometimes only determined post-hoc, for the purposes of evaluation</a:t>
            </a:r>
            <a:endParaRPr lang="en-US" dirty="0"/>
          </a:p>
        </p:txBody>
      </p:sp>
      <p:sp>
        <p:nvSpPr>
          <p:cNvPr id="4" name="Slide Number Placeholder 3"/>
          <p:cNvSpPr>
            <a:spLocks noGrp="1"/>
          </p:cNvSpPr>
          <p:nvPr>
            <p:ph type="sldNum" sz="quarter" idx="10"/>
          </p:nvPr>
        </p:nvSpPr>
        <p:spPr/>
        <p:txBody>
          <a:bodyPr/>
          <a:lstStyle/>
          <a:p>
            <a:fld id="{03E98FF9-FA63-844C-BB77-79B0ED06A360}" type="slidenum">
              <a:rPr lang="en-US" smtClean="0"/>
              <a:pPr/>
              <a:t>10</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57066" indent="-291179">
              <a:defRPr>
                <a:solidFill>
                  <a:schemeClr val="tx1"/>
                </a:solidFill>
                <a:latin typeface="Times New Roman" pitchFamily="18" charset="0"/>
              </a:defRPr>
            </a:lvl2pPr>
            <a:lvl3pPr marL="1164717" indent="-232943">
              <a:defRPr>
                <a:solidFill>
                  <a:schemeClr val="tx1"/>
                </a:solidFill>
                <a:latin typeface="Times New Roman" pitchFamily="18" charset="0"/>
              </a:defRPr>
            </a:lvl3pPr>
            <a:lvl4pPr marL="1630604" indent="-232943">
              <a:defRPr>
                <a:solidFill>
                  <a:schemeClr val="tx1"/>
                </a:solidFill>
                <a:latin typeface="Times New Roman" pitchFamily="18" charset="0"/>
              </a:defRPr>
            </a:lvl4pPr>
            <a:lvl5pPr marL="2096491" indent="-232943">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fld id="{B1754BBA-2206-42F7-803A-069D1E438BB0}" type="slidenum">
              <a:rPr lang="en-US" altLang="en-US" smtClean="0"/>
              <a:pPr/>
              <a:t>112</a:t>
            </a:fld>
            <a:endParaRPr lang="en-US" altLang="en-US" dirty="0"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57066" indent="-291179">
              <a:defRPr>
                <a:solidFill>
                  <a:schemeClr val="tx1"/>
                </a:solidFill>
                <a:latin typeface="Times New Roman" pitchFamily="18" charset="0"/>
              </a:defRPr>
            </a:lvl2pPr>
            <a:lvl3pPr marL="1164717" indent="-232943">
              <a:defRPr>
                <a:solidFill>
                  <a:schemeClr val="tx1"/>
                </a:solidFill>
                <a:latin typeface="Times New Roman" pitchFamily="18" charset="0"/>
              </a:defRPr>
            </a:lvl3pPr>
            <a:lvl4pPr marL="1630604" indent="-232943">
              <a:defRPr>
                <a:solidFill>
                  <a:schemeClr val="tx1"/>
                </a:solidFill>
                <a:latin typeface="Times New Roman" pitchFamily="18" charset="0"/>
              </a:defRPr>
            </a:lvl4pPr>
            <a:lvl5pPr marL="2096491" indent="-232943">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fld id="{C2A86099-239C-489C-8892-E08507550517}" type="slidenum">
              <a:rPr lang="en-US" altLang="en-US" smtClean="0"/>
              <a:pPr/>
              <a:t>113</a:t>
            </a:fld>
            <a:endParaRPr lang="en-US" altLang="en-US" dirty="0"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57066" indent="-291179">
              <a:defRPr>
                <a:solidFill>
                  <a:schemeClr val="tx1"/>
                </a:solidFill>
                <a:latin typeface="Times New Roman" pitchFamily="18" charset="0"/>
              </a:defRPr>
            </a:lvl2pPr>
            <a:lvl3pPr marL="1164717" indent="-232943">
              <a:defRPr>
                <a:solidFill>
                  <a:schemeClr val="tx1"/>
                </a:solidFill>
                <a:latin typeface="Times New Roman" pitchFamily="18" charset="0"/>
              </a:defRPr>
            </a:lvl3pPr>
            <a:lvl4pPr marL="1630604" indent="-232943">
              <a:defRPr>
                <a:solidFill>
                  <a:schemeClr val="tx1"/>
                </a:solidFill>
                <a:latin typeface="Times New Roman" pitchFamily="18" charset="0"/>
              </a:defRPr>
            </a:lvl4pPr>
            <a:lvl5pPr marL="2096491" indent="-232943">
              <a:defRPr>
                <a:solidFill>
                  <a:schemeClr val="tx1"/>
                </a:solidFill>
                <a:latin typeface="Times New Roman" pitchFamily="18" charset="0"/>
              </a:defRPr>
            </a:lvl5pPr>
            <a:lvl6pPr marL="2562377" indent="-232943" eaLnBrk="0" fontAlgn="base" hangingPunct="0">
              <a:spcBef>
                <a:spcPct val="0"/>
              </a:spcBef>
              <a:spcAft>
                <a:spcPct val="0"/>
              </a:spcAft>
              <a:defRPr>
                <a:solidFill>
                  <a:schemeClr val="tx1"/>
                </a:solidFill>
                <a:latin typeface="Times New Roman" pitchFamily="18" charset="0"/>
              </a:defRPr>
            </a:lvl6pPr>
            <a:lvl7pPr marL="3028264" indent="-232943" eaLnBrk="0" fontAlgn="base" hangingPunct="0">
              <a:spcBef>
                <a:spcPct val="0"/>
              </a:spcBef>
              <a:spcAft>
                <a:spcPct val="0"/>
              </a:spcAft>
              <a:defRPr>
                <a:solidFill>
                  <a:schemeClr val="tx1"/>
                </a:solidFill>
                <a:latin typeface="Times New Roman" pitchFamily="18" charset="0"/>
              </a:defRPr>
            </a:lvl7pPr>
            <a:lvl8pPr marL="3494151" indent="-232943" eaLnBrk="0" fontAlgn="base" hangingPunct="0">
              <a:spcBef>
                <a:spcPct val="0"/>
              </a:spcBef>
              <a:spcAft>
                <a:spcPct val="0"/>
              </a:spcAft>
              <a:defRPr>
                <a:solidFill>
                  <a:schemeClr val="tx1"/>
                </a:solidFill>
                <a:latin typeface="Times New Roman" pitchFamily="18" charset="0"/>
              </a:defRPr>
            </a:lvl8pPr>
            <a:lvl9pPr marL="3960038" indent="-232943" eaLnBrk="0" fontAlgn="base" hangingPunct="0">
              <a:spcBef>
                <a:spcPct val="0"/>
              </a:spcBef>
              <a:spcAft>
                <a:spcPct val="0"/>
              </a:spcAft>
              <a:defRPr>
                <a:solidFill>
                  <a:schemeClr val="tx1"/>
                </a:solidFill>
                <a:latin typeface="Times New Roman" pitchFamily="18" charset="0"/>
              </a:defRPr>
            </a:lvl9pPr>
          </a:lstStyle>
          <a:p>
            <a:fld id="{A9BBD83A-51B9-4EC5-AA7C-8C084BC48542}" type="slidenum">
              <a:rPr lang="en-US" altLang="en-US" smtClean="0"/>
              <a:pPr/>
              <a:t>114</a:t>
            </a:fld>
            <a:endParaRPr lang="en-US" altLang="en-US"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E98FF9-FA63-844C-BB77-79B0ED06A360}" type="slidenum">
              <a:rPr lang="en-US" smtClean="0">
                <a:solidFill>
                  <a:prstClr val="black"/>
                </a:solidFill>
              </a:rPr>
              <a:pPr/>
              <a:t>116</a:t>
            </a:fld>
            <a:endParaRPr lang="en-US" dirty="0">
              <a:solidFill>
                <a:prstClr val="black"/>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E98FF9-FA63-844C-BB77-79B0ED06A360}" type="slidenum">
              <a:rPr lang="en-US" smtClean="0"/>
              <a:pPr/>
              <a:t>117</a:t>
            </a:fld>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a highlighting of the variable list</a:t>
            </a:r>
            <a:endParaRPr lang="en-US" dirty="0"/>
          </a:p>
        </p:txBody>
      </p:sp>
      <p:sp>
        <p:nvSpPr>
          <p:cNvPr id="4" name="Slide Number Placeholder 3"/>
          <p:cNvSpPr>
            <a:spLocks noGrp="1"/>
          </p:cNvSpPr>
          <p:nvPr>
            <p:ph type="sldNum" sz="quarter" idx="10"/>
          </p:nvPr>
        </p:nvSpPr>
        <p:spPr/>
        <p:txBody>
          <a:bodyPr/>
          <a:lstStyle/>
          <a:p>
            <a:fld id="{03E98FF9-FA63-844C-BB77-79B0ED06A360}" type="slidenum">
              <a:rPr lang="en-US" smtClean="0"/>
              <a:pPr/>
              <a:t>125</a:t>
            </a:fld>
            <a:endParaRPr lang="en-US"/>
          </a:p>
        </p:txBody>
      </p:sp>
    </p:spTree>
    <p:extLst>
      <p:ext uri="{BB962C8B-B14F-4D97-AF65-F5344CB8AC3E}">
        <p14:creationId xmlns:p14="http://schemas.microsoft.com/office/powerpoint/2010/main" val="173153049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Unweighted</a:t>
            </a:r>
            <a:r>
              <a:rPr lang="en-US" baseline="0" dirty="0" smtClean="0"/>
              <a:t> </a:t>
            </a:r>
            <a:r>
              <a:rPr lang="en-US" baseline="0" dirty="0" err="1" smtClean="0"/>
              <a:t>descriptives</a:t>
            </a:r>
            <a:endParaRPr lang="en-US" dirty="0"/>
          </a:p>
        </p:txBody>
      </p:sp>
      <p:sp>
        <p:nvSpPr>
          <p:cNvPr id="4" name="Slide Number Placeholder 3"/>
          <p:cNvSpPr>
            <a:spLocks noGrp="1"/>
          </p:cNvSpPr>
          <p:nvPr>
            <p:ph type="sldNum" sz="quarter" idx="10"/>
          </p:nvPr>
        </p:nvSpPr>
        <p:spPr/>
        <p:txBody>
          <a:bodyPr/>
          <a:lstStyle/>
          <a:p>
            <a:fld id="{03E98FF9-FA63-844C-BB77-79B0ED06A360}" type="slidenum">
              <a:rPr lang="en-US" smtClean="0"/>
              <a:pPr/>
              <a:t>128</a:t>
            </a:fld>
            <a:endParaRPr lang="en-US"/>
          </a:p>
        </p:txBody>
      </p:sp>
    </p:spTree>
    <p:extLst>
      <p:ext uri="{BB962C8B-B14F-4D97-AF65-F5344CB8AC3E}">
        <p14:creationId xmlns:p14="http://schemas.microsoft.com/office/powerpoint/2010/main" val="63882931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Unweighted frequencies for a variable that doesn’t correspond to the codebook</a:t>
            </a:r>
            <a:endParaRPr lang="en-US" dirty="0"/>
          </a:p>
        </p:txBody>
      </p:sp>
      <p:sp>
        <p:nvSpPr>
          <p:cNvPr id="4" name="Slide Number Placeholder 3"/>
          <p:cNvSpPr>
            <a:spLocks noGrp="1"/>
          </p:cNvSpPr>
          <p:nvPr>
            <p:ph type="sldNum" sz="quarter" idx="10"/>
          </p:nvPr>
        </p:nvSpPr>
        <p:spPr/>
        <p:txBody>
          <a:bodyPr/>
          <a:lstStyle/>
          <a:p>
            <a:fld id="{03E98FF9-FA63-844C-BB77-79B0ED06A360}" type="slidenum">
              <a:rPr lang="en-US" smtClean="0"/>
              <a:pPr/>
              <a:t>129</a:t>
            </a:fld>
            <a:endParaRPr lang="en-US"/>
          </a:p>
        </p:txBody>
      </p:sp>
    </p:spTree>
    <p:extLst>
      <p:ext uri="{BB962C8B-B14F-4D97-AF65-F5344CB8AC3E}">
        <p14:creationId xmlns:p14="http://schemas.microsoft.com/office/powerpoint/2010/main" val="55191128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Weighted </a:t>
            </a:r>
            <a:r>
              <a:rPr lang="en-US" dirty="0" err="1" smtClean="0"/>
              <a:t>descriptives</a:t>
            </a:r>
            <a:endParaRPr lang="en-US" dirty="0"/>
          </a:p>
        </p:txBody>
      </p:sp>
      <p:sp>
        <p:nvSpPr>
          <p:cNvPr id="4" name="Slide Number Placeholder 3"/>
          <p:cNvSpPr>
            <a:spLocks noGrp="1"/>
          </p:cNvSpPr>
          <p:nvPr>
            <p:ph type="sldNum" sz="quarter" idx="10"/>
          </p:nvPr>
        </p:nvSpPr>
        <p:spPr/>
        <p:txBody>
          <a:bodyPr/>
          <a:lstStyle/>
          <a:p>
            <a:fld id="{03E98FF9-FA63-844C-BB77-79B0ED06A360}" type="slidenum">
              <a:rPr lang="en-US" smtClean="0"/>
              <a:pPr/>
              <a:t>130</a:t>
            </a:fld>
            <a:endParaRPr lang="en-US"/>
          </a:p>
        </p:txBody>
      </p:sp>
    </p:spTree>
    <p:extLst>
      <p:ext uri="{BB962C8B-B14F-4D97-AF65-F5344CB8AC3E}">
        <p14:creationId xmlns:p14="http://schemas.microsoft.com/office/powerpoint/2010/main" val="426216809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E98FF9-FA63-844C-BB77-79B0ED06A360}" type="slidenum">
              <a:rPr lang="en-US" smtClean="0">
                <a:solidFill>
                  <a:prstClr val="black"/>
                </a:solidFill>
              </a:rPr>
              <a:pPr/>
              <a:t>134</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Goals: What the policy hopes to achieve (could be stated explicitly or not; can have multiple</a:t>
            </a:r>
            <a:r>
              <a:rPr lang="en-US" baseline="0" dirty="0" smtClean="0"/>
              <a:t> goals which may be competing)</a:t>
            </a:r>
            <a:endParaRPr lang="en-US" dirty="0" smtClean="0"/>
          </a:p>
          <a:p>
            <a:r>
              <a:rPr lang="en-US" dirty="0" smtClean="0"/>
              <a:t>Targets:</a:t>
            </a:r>
            <a:r>
              <a:rPr lang="en-US" baseline="0" dirty="0" smtClean="0"/>
              <a:t> People and organizations slated for change in the policy design.</a:t>
            </a:r>
          </a:p>
          <a:p>
            <a:r>
              <a:rPr lang="en-US" baseline="0" dirty="0" smtClean="0"/>
              <a:t>Input: Mechanism by which change will happen.  Examples include threat, sanctions, incentives, capacity building, etc.</a:t>
            </a:r>
          </a:p>
          <a:p>
            <a:r>
              <a:rPr lang="en-US" baseline="0" dirty="0" smtClean="0"/>
              <a:t>Output:  Change in behavior or outcome</a:t>
            </a:r>
          </a:p>
          <a:p>
            <a:endParaRPr lang="en-US" baseline="0" dirty="0" smtClean="0"/>
          </a:p>
          <a:p>
            <a:r>
              <a:rPr lang="en-US" baseline="0" dirty="0" smtClean="0"/>
              <a:t>Discuss relationship between goals, targets, inputs, and outputs – inputs and targets should be part of program design; goals and outputs are part of program theory</a:t>
            </a:r>
          </a:p>
          <a:p>
            <a:r>
              <a:rPr lang="en-US" baseline="0" dirty="0" smtClean="0"/>
              <a:t>Note:  one program might accommodate different goals/outputs even with same inputs and targets – different stakeholders may have different opinions</a:t>
            </a:r>
          </a:p>
        </p:txBody>
      </p:sp>
      <p:sp>
        <p:nvSpPr>
          <p:cNvPr id="4" name="Slide Number Placeholder 3"/>
          <p:cNvSpPr>
            <a:spLocks noGrp="1"/>
          </p:cNvSpPr>
          <p:nvPr>
            <p:ph type="sldNum" sz="quarter" idx="10"/>
          </p:nvPr>
        </p:nvSpPr>
        <p:spPr/>
        <p:txBody>
          <a:bodyPr/>
          <a:lstStyle/>
          <a:p>
            <a:fld id="{03E98FF9-FA63-844C-BB77-79B0ED06A360}" type="slidenum">
              <a:rPr lang="en-US" smtClean="0"/>
              <a:pPr/>
              <a:t>11</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E98FF9-FA63-844C-BB77-79B0ED06A360}" type="slidenum">
              <a:rPr lang="en-US" smtClean="0"/>
              <a:pPr/>
              <a:t>135</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a:t>
            </a:r>
            <a:r>
              <a:rPr lang="en-US" baseline="0" dirty="0" smtClean="0"/>
              <a:t> students: </a:t>
            </a:r>
            <a:endParaRPr lang="en-US" dirty="0" smtClean="0"/>
          </a:p>
          <a:p>
            <a:r>
              <a:rPr lang="en-US" dirty="0" smtClean="0"/>
              <a:t>Why would you use receipts</a:t>
            </a:r>
            <a:r>
              <a:rPr lang="en-US" baseline="0" dirty="0" smtClean="0"/>
              <a:t> vs. self-reports?  Why would you use longitudinal vs. cross-sectional?  </a:t>
            </a:r>
            <a:endParaRPr lang="en-US" dirty="0"/>
          </a:p>
        </p:txBody>
      </p:sp>
      <p:sp>
        <p:nvSpPr>
          <p:cNvPr id="4" name="Slide Number Placeholder 3"/>
          <p:cNvSpPr>
            <a:spLocks noGrp="1"/>
          </p:cNvSpPr>
          <p:nvPr>
            <p:ph type="sldNum" sz="quarter" idx="10"/>
          </p:nvPr>
        </p:nvSpPr>
        <p:spPr/>
        <p:txBody>
          <a:bodyPr/>
          <a:lstStyle/>
          <a:p>
            <a:fld id="{8E68AD38-2A64-B64E-9090-B8C3D722A087}" type="slidenum">
              <a:rPr lang="en-US" smtClean="0"/>
              <a:pPr/>
              <a:t>137</a:t>
            </a:fld>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2"/>
                </a:solidFill>
                <a:latin typeface="Times New Roman" pitchFamily="18" charset="0"/>
                <a:cs typeface="Times New Roman" pitchFamily="18" charset="0"/>
              </a:defRPr>
            </a:lvl1pPr>
            <a:lvl2pPr marL="716108" indent="-275427" eaLnBrk="0" hangingPunct="0">
              <a:defRPr sz="2600">
                <a:solidFill>
                  <a:schemeClr val="tx2"/>
                </a:solidFill>
                <a:latin typeface="Times New Roman" pitchFamily="18" charset="0"/>
                <a:cs typeface="Times New Roman" pitchFamily="18" charset="0"/>
              </a:defRPr>
            </a:lvl2pPr>
            <a:lvl3pPr marL="1101706" indent="-220341" eaLnBrk="0" hangingPunct="0">
              <a:defRPr sz="2600">
                <a:solidFill>
                  <a:schemeClr val="tx2"/>
                </a:solidFill>
                <a:latin typeface="Times New Roman" pitchFamily="18" charset="0"/>
                <a:cs typeface="Times New Roman" pitchFamily="18" charset="0"/>
              </a:defRPr>
            </a:lvl3pPr>
            <a:lvl4pPr marL="1542388" indent="-220341" eaLnBrk="0" hangingPunct="0">
              <a:defRPr sz="2600">
                <a:solidFill>
                  <a:schemeClr val="tx2"/>
                </a:solidFill>
                <a:latin typeface="Times New Roman" pitchFamily="18" charset="0"/>
                <a:cs typeface="Times New Roman" pitchFamily="18" charset="0"/>
              </a:defRPr>
            </a:lvl4pPr>
            <a:lvl5pPr marL="1983071" indent="-220341" eaLnBrk="0" hangingPunct="0">
              <a:defRPr sz="2600">
                <a:solidFill>
                  <a:schemeClr val="tx2"/>
                </a:solidFill>
                <a:latin typeface="Times New Roman" pitchFamily="18" charset="0"/>
                <a:cs typeface="Times New Roman" pitchFamily="18" charset="0"/>
              </a:defRPr>
            </a:lvl5pPr>
            <a:lvl6pPr marL="2423753"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6pPr>
            <a:lvl7pPr marL="2864435"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7pPr>
            <a:lvl8pPr marL="3305117"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8pPr>
            <a:lvl9pPr marL="3745800"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9pPr>
          </a:lstStyle>
          <a:p>
            <a:pPr eaLnBrk="1" hangingPunct="1"/>
            <a:fld id="{6D7034DF-8CA2-4095-8267-E248E2BE4547}" type="slidenum">
              <a:rPr lang="en-US" altLang="en-US" sz="1200">
                <a:solidFill>
                  <a:schemeClr val="tx1"/>
                </a:solidFill>
              </a:rPr>
              <a:pPr eaLnBrk="1" hangingPunct="1"/>
              <a:t>138</a:t>
            </a:fld>
            <a:endParaRPr lang="en-US" altLang="en-US" sz="1200" dirty="0">
              <a:solidFill>
                <a:schemeClr val="tx1"/>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Amount an individual receives?  Amount a project receives?</a:t>
            </a:r>
          </a:p>
          <a:p>
            <a:pPr eaLnBrk="1" hangingPunct="1"/>
            <a:endParaRPr lang="en-US" altLang="en-US" dirty="0" smtClean="0"/>
          </a:p>
          <a:p>
            <a:pPr eaLnBrk="1" hangingPunct="1"/>
            <a:r>
              <a:rPr lang="en-US" altLang="en-US" dirty="0" smtClean="0"/>
              <a:t>Amount an</a:t>
            </a:r>
            <a:r>
              <a:rPr lang="en-US" altLang="en-US" baseline="0" dirty="0" smtClean="0"/>
              <a:t> individual contributes?  What share an individual contributes?</a:t>
            </a:r>
            <a:endParaRPr lang="en-US" altLang="en-US" dirty="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2"/>
                </a:solidFill>
                <a:latin typeface="Times New Roman" pitchFamily="18" charset="0"/>
                <a:cs typeface="Times New Roman" pitchFamily="18" charset="0"/>
              </a:defRPr>
            </a:lvl1pPr>
            <a:lvl2pPr marL="716108" indent="-275427" eaLnBrk="0" hangingPunct="0">
              <a:defRPr sz="2600">
                <a:solidFill>
                  <a:schemeClr val="tx2"/>
                </a:solidFill>
                <a:latin typeface="Times New Roman" pitchFamily="18" charset="0"/>
                <a:cs typeface="Times New Roman" pitchFamily="18" charset="0"/>
              </a:defRPr>
            </a:lvl2pPr>
            <a:lvl3pPr marL="1101706" indent="-220341" eaLnBrk="0" hangingPunct="0">
              <a:defRPr sz="2600">
                <a:solidFill>
                  <a:schemeClr val="tx2"/>
                </a:solidFill>
                <a:latin typeface="Times New Roman" pitchFamily="18" charset="0"/>
                <a:cs typeface="Times New Roman" pitchFamily="18" charset="0"/>
              </a:defRPr>
            </a:lvl3pPr>
            <a:lvl4pPr marL="1542388" indent="-220341" eaLnBrk="0" hangingPunct="0">
              <a:defRPr sz="2600">
                <a:solidFill>
                  <a:schemeClr val="tx2"/>
                </a:solidFill>
                <a:latin typeface="Times New Roman" pitchFamily="18" charset="0"/>
                <a:cs typeface="Times New Roman" pitchFamily="18" charset="0"/>
              </a:defRPr>
            </a:lvl4pPr>
            <a:lvl5pPr marL="1983071" indent="-220341" eaLnBrk="0" hangingPunct="0">
              <a:defRPr sz="2600">
                <a:solidFill>
                  <a:schemeClr val="tx2"/>
                </a:solidFill>
                <a:latin typeface="Times New Roman" pitchFamily="18" charset="0"/>
                <a:cs typeface="Times New Roman" pitchFamily="18" charset="0"/>
              </a:defRPr>
            </a:lvl5pPr>
            <a:lvl6pPr marL="2423753"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6pPr>
            <a:lvl7pPr marL="2864435"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7pPr>
            <a:lvl8pPr marL="3305117"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8pPr>
            <a:lvl9pPr marL="3745800"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9pPr>
          </a:lstStyle>
          <a:p>
            <a:pPr eaLnBrk="1" hangingPunct="1"/>
            <a:fld id="{1D686849-6ABF-4A19-A894-3D561FCF4ED7}" type="slidenum">
              <a:rPr lang="en-US" altLang="en-US" sz="1200">
                <a:solidFill>
                  <a:schemeClr val="tx1"/>
                </a:solidFill>
              </a:rPr>
              <a:pPr eaLnBrk="1" hangingPunct="1"/>
              <a:t>141</a:t>
            </a:fld>
            <a:endParaRPr lang="en-US" altLang="en-US" sz="1200" dirty="0">
              <a:solidFill>
                <a:schemeClr val="tx1"/>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2"/>
                </a:solidFill>
                <a:latin typeface="Times New Roman" pitchFamily="18" charset="0"/>
                <a:cs typeface="Times New Roman" pitchFamily="18" charset="0"/>
              </a:defRPr>
            </a:lvl1pPr>
            <a:lvl2pPr marL="716108" indent="-275427" eaLnBrk="0" hangingPunct="0">
              <a:defRPr sz="2600">
                <a:solidFill>
                  <a:schemeClr val="tx2"/>
                </a:solidFill>
                <a:latin typeface="Times New Roman" pitchFamily="18" charset="0"/>
                <a:cs typeface="Times New Roman" pitchFamily="18" charset="0"/>
              </a:defRPr>
            </a:lvl2pPr>
            <a:lvl3pPr marL="1101706" indent="-220341" eaLnBrk="0" hangingPunct="0">
              <a:defRPr sz="2600">
                <a:solidFill>
                  <a:schemeClr val="tx2"/>
                </a:solidFill>
                <a:latin typeface="Times New Roman" pitchFamily="18" charset="0"/>
                <a:cs typeface="Times New Roman" pitchFamily="18" charset="0"/>
              </a:defRPr>
            </a:lvl3pPr>
            <a:lvl4pPr marL="1542388" indent="-220341" eaLnBrk="0" hangingPunct="0">
              <a:defRPr sz="2600">
                <a:solidFill>
                  <a:schemeClr val="tx2"/>
                </a:solidFill>
                <a:latin typeface="Times New Roman" pitchFamily="18" charset="0"/>
                <a:cs typeface="Times New Roman" pitchFamily="18" charset="0"/>
              </a:defRPr>
            </a:lvl4pPr>
            <a:lvl5pPr marL="1983071" indent="-220341" eaLnBrk="0" hangingPunct="0">
              <a:defRPr sz="2600">
                <a:solidFill>
                  <a:schemeClr val="tx2"/>
                </a:solidFill>
                <a:latin typeface="Times New Roman" pitchFamily="18" charset="0"/>
                <a:cs typeface="Times New Roman" pitchFamily="18" charset="0"/>
              </a:defRPr>
            </a:lvl5pPr>
            <a:lvl6pPr marL="2423753"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6pPr>
            <a:lvl7pPr marL="2864435"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7pPr>
            <a:lvl8pPr marL="3305117"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8pPr>
            <a:lvl9pPr marL="3745800"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9pPr>
          </a:lstStyle>
          <a:p>
            <a:pPr eaLnBrk="1" hangingPunct="1"/>
            <a:fld id="{34FF123A-B88A-41CD-8C8C-BEB0AE593B71}" type="slidenum">
              <a:rPr lang="en-US" altLang="en-US" sz="1200">
                <a:solidFill>
                  <a:schemeClr val="tx1"/>
                </a:solidFill>
              </a:rPr>
              <a:pPr eaLnBrk="1" hangingPunct="1"/>
              <a:t>143</a:t>
            </a:fld>
            <a:endParaRPr lang="en-US" altLang="en-US" sz="1200" dirty="0">
              <a:solidFill>
                <a:schemeClr val="tx1"/>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2"/>
                </a:solidFill>
                <a:latin typeface="Times New Roman" pitchFamily="18" charset="0"/>
                <a:cs typeface="Times New Roman" pitchFamily="18" charset="0"/>
              </a:defRPr>
            </a:lvl1pPr>
            <a:lvl2pPr marL="716108" indent="-275427" eaLnBrk="0" hangingPunct="0">
              <a:defRPr sz="2600">
                <a:solidFill>
                  <a:schemeClr val="tx2"/>
                </a:solidFill>
                <a:latin typeface="Times New Roman" pitchFamily="18" charset="0"/>
                <a:cs typeface="Times New Roman" pitchFamily="18" charset="0"/>
              </a:defRPr>
            </a:lvl2pPr>
            <a:lvl3pPr marL="1101706" indent="-220341" eaLnBrk="0" hangingPunct="0">
              <a:defRPr sz="2600">
                <a:solidFill>
                  <a:schemeClr val="tx2"/>
                </a:solidFill>
                <a:latin typeface="Times New Roman" pitchFamily="18" charset="0"/>
                <a:cs typeface="Times New Roman" pitchFamily="18" charset="0"/>
              </a:defRPr>
            </a:lvl3pPr>
            <a:lvl4pPr marL="1542388" indent="-220341" eaLnBrk="0" hangingPunct="0">
              <a:defRPr sz="2600">
                <a:solidFill>
                  <a:schemeClr val="tx2"/>
                </a:solidFill>
                <a:latin typeface="Times New Roman" pitchFamily="18" charset="0"/>
                <a:cs typeface="Times New Roman" pitchFamily="18" charset="0"/>
              </a:defRPr>
            </a:lvl4pPr>
            <a:lvl5pPr marL="1983071" indent="-220341" eaLnBrk="0" hangingPunct="0">
              <a:defRPr sz="2600">
                <a:solidFill>
                  <a:schemeClr val="tx2"/>
                </a:solidFill>
                <a:latin typeface="Times New Roman" pitchFamily="18" charset="0"/>
                <a:cs typeface="Times New Roman" pitchFamily="18" charset="0"/>
              </a:defRPr>
            </a:lvl5pPr>
            <a:lvl6pPr marL="2423753"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6pPr>
            <a:lvl7pPr marL="2864435"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7pPr>
            <a:lvl8pPr marL="3305117"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8pPr>
            <a:lvl9pPr marL="3745800"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9pPr>
          </a:lstStyle>
          <a:p>
            <a:pPr eaLnBrk="1" hangingPunct="1"/>
            <a:fld id="{8E16E244-6345-4114-A50E-DB29A03701E4}" type="slidenum">
              <a:rPr lang="en-US" altLang="en-US" sz="1200">
                <a:solidFill>
                  <a:schemeClr val="tx1"/>
                </a:solidFill>
              </a:rPr>
              <a:pPr eaLnBrk="1" hangingPunct="1"/>
              <a:t>144</a:t>
            </a:fld>
            <a:endParaRPr lang="en-US" altLang="en-US" sz="1200" dirty="0">
              <a:solidFill>
                <a:schemeClr val="tx1"/>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2"/>
                </a:solidFill>
                <a:latin typeface="Times New Roman" pitchFamily="18" charset="0"/>
                <a:cs typeface="Times New Roman" pitchFamily="18" charset="0"/>
              </a:defRPr>
            </a:lvl1pPr>
            <a:lvl2pPr marL="716108" indent="-275427" eaLnBrk="0" hangingPunct="0">
              <a:defRPr sz="2600">
                <a:solidFill>
                  <a:schemeClr val="tx2"/>
                </a:solidFill>
                <a:latin typeface="Times New Roman" pitchFamily="18" charset="0"/>
                <a:cs typeface="Times New Roman" pitchFamily="18" charset="0"/>
              </a:defRPr>
            </a:lvl2pPr>
            <a:lvl3pPr marL="1101706" indent="-220341" eaLnBrk="0" hangingPunct="0">
              <a:defRPr sz="2600">
                <a:solidFill>
                  <a:schemeClr val="tx2"/>
                </a:solidFill>
                <a:latin typeface="Times New Roman" pitchFamily="18" charset="0"/>
                <a:cs typeface="Times New Roman" pitchFamily="18" charset="0"/>
              </a:defRPr>
            </a:lvl3pPr>
            <a:lvl4pPr marL="1542388" indent="-220341" eaLnBrk="0" hangingPunct="0">
              <a:defRPr sz="2600">
                <a:solidFill>
                  <a:schemeClr val="tx2"/>
                </a:solidFill>
                <a:latin typeface="Times New Roman" pitchFamily="18" charset="0"/>
                <a:cs typeface="Times New Roman" pitchFamily="18" charset="0"/>
              </a:defRPr>
            </a:lvl4pPr>
            <a:lvl5pPr marL="1983071" indent="-220341" eaLnBrk="0" hangingPunct="0">
              <a:defRPr sz="2600">
                <a:solidFill>
                  <a:schemeClr val="tx2"/>
                </a:solidFill>
                <a:latin typeface="Times New Roman" pitchFamily="18" charset="0"/>
                <a:cs typeface="Times New Roman" pitchFamily="18" charset="0"/>
              </a:defRPr>
            </a:lvl5pPr>
            <a:lvl6pPr marL="2423753"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6pPr>
            <a:lvl7pPr marL="2864435"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7pPr>
            <a:lvl8pPr marL="3305117"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8pPr>
            <a:lvl9pPr marL="3745800"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9pPr>
          </a:lstStyle>
          <a:p>
            <a:pPr eaLnBrk="1" hangingPunct="1"/>
            <a:fld id="{5C21CAA1-C8E7-44D4-A297-537775B37105}" type="slidenum">
              <a:rPr lang="en-US" altLang="en-US" sz="1200">
                <a:solidFill>
                  <a:schemeClr val="tx1"/>
                </a:solidFill>
              </a:rPr>
              <a:pPr eaLnBrk="1" hangingPunct="1"/>
              <a:t>145</a:t>
            </a:fld>
            <a:endParaRPr lang="en-US" altLang="en-US" sz="1200" dirty="0">
              <a:solidFill>
                <a:schemeClr val="tx1"/>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2"/>
                </a:solidFill>
                <a:latin typeface="Times New Roman" pitchFamily="18" charset="0"/>
                <a:cs typeface="Times New Roman" pitchFamily="18" charset="0"/>
              </a:defRPr>
            </a:lvl1pPr>
            <a:lvl2pPr marL="716108" indent="-275427" eaLnBrk="0" hangingPunct="0">
              <a:defRPr sz="2600">
                <a:solidFill>
                  <a:schemeClr val="tx2"/>
                </a:solidFill>
                <a:latin typeface="Times New Roman" pitchFamily="18" charset="0"/>
                <a:cs typeface="Times New Roman" pitchFamily="18" charset="0"/>
              </a:defRPr>
            </a:lvl2pPr>
            <a:lvl3pPr marL="1101706" indent="-220341" eaLnBrk="0" hangingPunct="0">
              <a:defRPr sz="2600">
                <a:solidFill>
                  <a:schemeClr val="tx2"/>
                </a:solidFill>
                <a:latin typeface="Times New Roman" pitchFamily="18" charset="0"/>
                <a:cs typeface="Times New Roman" pitchFamily="18" charset="0"/>
              </a:defRPr>
            </a:lvl3pPr>
            <a:lvl4pPr marL="1542388" indent="-220341" eaLnBrk="0" hangingPunct="0">
              <a:defRPr sz="2600">
                <a:solidFill>
                  <a:schemeClr val="tx2"/>
                </a:solidFill>
                <a:latin typeface="Times New Roman" pitchFamily="18" charset="0"/>
                <a:cs typeface="Times New Roman" pitchFamily="18" charset="0"/>
              </a:defRPr>
            </a:lvl4pPr>
            <a:lvl5pPr marL="1983071" indent="-220341" eaLnBrk="0" hangingPunct="0">
              <a:defRPr sz="2600">
                <a:solidFill>
                  <a:schemeClr val="tx2"/>
                </a:solidFill>
                <a:latin typeface="Times New Roman" pitchFamily="18" charset="0"/>
                <a:cs typeface="Times New Roman" pitchFamily="18" charset="0"/>
              </a:defRPr>
            </a:lvl5pPr>
            <a:lvl6pPr marL="2423753"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6pPr>
            <a:lvl7pPr marL="2864435"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7pPr>
            <a:lvl8pPr marL="3305117"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8pPr>
            <a:lvl9pPr marL="3745800"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9pPr>
          </a:lstStyle>
          <a:p>
            <a:pPr eaLnBrk="1" hangingPunct="1"/>
            <a:fld id="{03FB8C07-7F72-47D2-9E65-B09D7E66FB41}" type="slidenum">
              <a:rPr lang="en-US" altLang="en-US" sz="1200">
                <a:solidFill>
                  <a:schemeClr val="tx1"/>
                </a:solidFill>
              </a:rPr>
              <a:pPr eaLnBrk="1" hangingPunct="1"/>
              <a:t>146</a:t>
            </a:fld>
            <a:endParaRPr lang="en-US" altLang="en-US" sz="1200" dirty="0">
              <a:solidFill>
                <a:schemeClr val="tx1"/>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2"/>
                </a:solidFill>
                <a:latin typeface="Times New Roman" pitchFamily="18" charset="0"/>
                <a:cs typeface="Times New Roman" pitchFamily="18" charset="0"/>
              </a:defRPr>
            </a:lvl1pPr>
            <a:lvl2pPr marL="716108" indent="-275427" eaLnBrk="0" hangingPunct="0">
              <a:defRPr sz="2600">
                <a:solidFill>
                  <a:schemeClr val="tx2"/>
                </a:solidFill>
                <a:latin typeface="Times New Roman" pitchFamily="18" charset="0"/>
                <a:cs typeface="Times New Roman" pitchFamily="18" charset="0"/>
              </a:defRPr>
            </a:lvl2pPr>
            <a:lvl3pPr marL="1101706" indent="-220341" eaLnBrk="0" hangingPunct="0">
              <a:defRPr sz="2600">
                <a:solidFill>
                  <a:schemeClr val="tx2"/>
                </a:solidFill>
                <a:latin typeface="Times New Roman" pitchFamily="18" charset="0"/>
                <a:cs typeface="Times New Roman" pitchFamily="18" charset="0"/>
              </a:defRPr>
            </a:lvl3pPr>
            <a:lvl4pPr marL="1542388" indent="-220341" eaLnBrk="0" hangingPunct="0">
              <a:defRPr sz="2600">
                <a:solidFill>
                  <a:schemeClr val="tx2"/>
                </a:solidFill>
                <a:latin typeface="Times New Roman" pitchFamily="18" charset="0"/>
                <a:cs typeface="Times New Roman" pitchFamily="18" charset="0"/>
              </a:defRPr>
            </a:lvl4pPr>
            <a:lvl5pPr marL="1983071" indent="-220341" eaLnBrk="0" hangingPunct="0">
              <a:defRPr sz="2600">
                <a:solidFill>
                  <a:schemeClr val="tx2"/>
                </a:solidFill>
                <a:latin typeface="Times New Roman" pitchFamily="18" charset="0"/>
                <a:cs typeface="Times New Roman" pitchFamily="18" charset="0"/>
              </a:defRPr>
            </a:lvl5pPr>
            <a:lvl6pPr marL="2423753"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6pPr>
            <a:lvl7pPr marL="2864435"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7pPr>
            <a:lvl8pPr marL="3305117"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8pPr>
            <a:lvl9pPr marL="3745800"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9pPr>
          </a:lstStyle>
          <a:p>
            <a:pPr eaLnBrk="1" hangingPunct="1"/>
            <a:fld id="{35D1C196-8899-402F-B9AD-E1C4070B0297}" type="slidenum">
              <a:rPr lang="en-US" altLang="en-US" sz="1200">
                <a:solidFill>
                  <a:schemeClr val="tx1"/>
                </a:solidFill>
              </a:rPr>
              <a:pPr eaLnBrk="1" hangingPunct="1"/>
              <a:t>147</a:t>
            </a:fld>
            <a:endParaRPr lang="en-US" altLang="en-US" sz="1200" dirty="0">
              <a:solidFill>
                <a:schemeClr val="tx1"/>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2"/>
                </a:solidFill>
                <a:latin typeface="Times New Roman" pitchFamily="18" charset="0"/>
                <a:cs typeface="Times New Roman" pitchFamily="18" charset="0"/>
              </a:defRPr>
            </a:lvl1pPr>
            <a:lvl2pPr marL="716108" indent="-275427" eaLnBrk="0" hangingPunct="0">
              <a:defRPr sz="2600">
                <a:solidFill>
                  <a:schemeClr val="tx2"/>
                </a:solidFill>
                <a:latin typeface="Times New Roman" pitchFamily="18" charset="0"/>
                <a:cs typeface="Times New Roman" pitchFamily="18" charset="0"/>
              </a:defRPr>
            </a:lvl2pPr>
            <a:lvl3pPr marL="1101706" indent="-220341" eaLnBrk="0" hangingPunct="0">
              <a:defRPr sz="2600">
                <a:solidFill>
                  <a:schemeClr val="tx2"/>
                </a:solidFill>
                <a:latin typeface="Times New Roman" pitchFamily="18" charset="0"/>
                <a:cs typeface="Times New Roman" pitchFamily="18" charset="0"/>
              </a:defRPr>
            </a:lvl3pPr>
            <a:lvl4pPr marL="1542388" indent="-220341" eaLnBrk="0" hangingPunct="0">
              <a:defRPr sz="2600">
                <a:solidFill>
                  <a:schemeClr val="tx2"/>
                </a:solidFill>
                <a:latin typeface="Times New Roman" pitchFamily="18" charset="0"/>
                <a:cs typeface="Times New Roman" pitchFamily="18" charset="0"/>
              </a:defRPr>
            </a:lvl4pPr>
            <a:lvl5pPr marL="1983071" indent="-220341" eaLnBrk="0" hangingPunct="0">
              <a:defRPr sz="2600">
                <a:solidFill>
                  <a:schemeClr val="tx2"/>
                </a:solidFill>
                <a:latin typeface="Times New Roman" pitchFamily="18" charset="0"/>
                <a:cs typeface="Times New Roman" pitchFamily="18" charset="0"/>
              </a:defRPr>
            </a:lvl5pPr>
            <a:lvl6pPr marL="2423753"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6pPr>
            <a:lvl7pPr marL="2864435"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7pPr>
            <a:lvl8pPr marL="3305117"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8pPr>
            <a:lvl9pPr marL="3745800"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9pPr>
          </a:lstStyle>
          <a:p>
            <a:pPr eaLnBrk="1" hangingPunct="1"/>
            <a:fld id="{8B88A4E1-46B5-4D89-A22A-9FA6086A730C}" type="slidenum">
              <a:rPr lang="en-US" altLang="en-US" sz="1200">
                <a:solidFill>
                  <a:schemeClr val="tx1"/>
                </a:solidFill>
              </a:rPr>
              <a:pPr eaLnBrk="1" hangingPunct="1"/>
              <a:t>148</a:t>
            </a:fld>
            <a:endParaRPr lang="en-US" altLang="en-US" sz="1200" dirty="0">
              <a:solidFill>
                <a:schemeClr val="tx1"/>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GOAL OF THIS SLIDE: SHOW THAT LOTS</a:t>
            </a:r>
            <a:r>
              <a:rPr lang="en-US" baseline="0" dirty="0" smtClean="0"/>
              <a:t> OF DIFFERENT TYPES OF PROGRAMS CAN ADDRESS MULTIPLE DIMENSIONS OF ONE PUBLIC POLICY PROBLEM (i.e., traffic as a public health concern; as an environmental concern; as an economic concern; as a quality of life concern.)</a:t>
            </a:r>
          </a:p>
          <a:p>
            <a:endParaRPr lang="en-US" baseline="0" dirty="0" smtClean="0"/>
          </a:p>
          <a:p>
            <a:r>
              <a:rPr lang="en-US" baseline="0" dirty="0" smtClean="0"/>
              <a:t>If program didn’t start out with clear goals, then evaluators have to decide what goals, targets, inputs, outputs to evaluate:  may be difficult to determine from design of program, and will be politically sensitive because some outputs will make program look better than others.  </a:t>
            </a:r>
          </a:p>
          <a:p>
            <a:endParaRPr lang="en-US" baseline="0" dirty="0" smtClean="0"/>
          </a:p>
          <a:p>
            <a:r>
              <a:rPr lang="en-US" baseline="0" dirty="0" smtClean="0"/>
              <a:t>Also, notice that if you haven’t planned an evaluation before the program started, some data won’t be available; programs often end up being evaluated not on the original goal, but on the outcome that’s easiest to measure - Can point out that the newspaper article puts it in economic terms.  </a:t>
            </a:r>
            <a:endParaRPr lang="en-US" dirty="0" smtClean="0"/>
          </a:p>
          <a:p>
            <a:endParaRPr lang="en-US" dirty="0" smtClean="0"/>
          </a:p>
          <a:p>
            <a:r>
              <a:rPr lang="en-US" baseline="0" dirty="0" smtClean="0"/>
              <a:t>Finally, notice that some goals may compete with each other.  Reducing travel times and reducing air pollution need not be consistent.  Reducing traffic accidents may have nothing to do with either pollution or travel time.</a:t>
            </a:r>
          </a:p>
        </p:txBody>
      </p:sp>
      <p:sp>
        <p:nvSpPr>
          <p:cNvPr id="4" name="Slide Number Placeholder 3"/>
          <p:cNvSpPr>
            <a:spLocks noGrp="1"/>
          </p:cNvSpPr>
          <p:nvPr>
            <p:ph type="sldNum" sz="quarter" idx="10"/>
          </p:nvPr>
        </p:nvSpPr>
        <p:spPr/>
        <p:txBody>
          <a:bodyPr/>
          <a:lstStyle/>
          <a:p>
            <a:fld id="{03E98FF9-FA63-844C-BB77-79B0ED06A360}" type="slidenum">
              <a:rPr lang="en-US" smtClean="0"/>
              <a:pPr/>
              <a:t>13</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2"/>
                </a:solidFill>
                <a:latin typeface="Times New Roman" pitchFamily="18" charset="0"/>
                <a:cs typeface="Times New Roman" pitchFamily="18" charset="0"/>
              </a:defRPr>
            </a:lvl1pPr>
            <a:lvl2pPr marL="716108" indent="-275427" eaLnBrk="0" hangingPunct="0">
              <a:defRPr sz="2600">
                <a:solidFill>
                  <a:schemeClr val="tx2"/>
                </a:solidFill>
                <a:latin typeface="Times New Roman" pitchFamily="18" charset="0"/>
                <a:cs typeface="Times New Roman" pitchFamily="18" charset="0"/>
              </a:defRPr>
            </a:lvl2pPr>
            <a:lvl3pPr marL="1101706" indent="-220341" eaLnBrk="0" hangingPunct="0">
              <a:defRPr sz="2600">
                <a:solidFill>
                  <a:schemeClr val="tx2"/>
                </a:solidFill>
                <a:latin typeface="Times New Roman" pitchFamily="18" charset="0"/>
                <a:cs typeface="Times New Roman" pitchFamily="18" charset="0"/>
              </a:defRPr>
            </a:lvl3pPr>
            <a:lvl4pPr marL="1542388" indent="-220341" eaLnBrk="0" hangingPunct="0">
              <a:defRPr sz="2600">
                <a:solidFill>
                  <a:schemeClr val="tx2"/>
                </a:solidFill>
                <a:latin typeface="Times New Roman" pitchFamily="18" charset="0"/>
                <a:cs typeface="Times New Roman" pitchFamily="18" charset="0"/>
              </a:defRPr>
            </a:lvl4pPr>
            <a:lvl5pPr marL="1983071" indent="-220341" eaLnBrk="0" hangingPunct="0">
              <a:defRPr sz="2600">
                <a:solidFill>
                  <a:schemeClr val="tx2"/>
                </a:solidFill>
                <a:latin typeface="Times New Roman" pitchFamily="18" charset="0"/>
                <a:cs typeface="Times New Roman" pitchFamily="18" charset="0"/>
              </a:defRPr>
            </a:lvl5pPr>
            <a:lvl6pPr marL="2423753"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6pPr>
            <a:lvl7pPr marL="2864435"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7pPr>
            <a:lvl8pPr marL="3305117"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8pPr>
            <a:lvl9pPr marL="3745800"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9pPr>
          </a:lstStyle>
          <a:p>
            <a:pPr eaLnBrk="1" hangingPunct="1"/>
            <a:fld id="{DFD316CF-E00C-4BBF-94AD-46590ED6CA13}" type="slidenum">
              <a:rPr lang="en-US" altLang="en-US" sz="1200">
                <a:solidFill>
                  <a:schemeClr val="tx1"/>
                </a:solidFill>
              </a:rPr>
              <a:pPr eaLnBrk="1" hangingPunct="1"/>
              <a:t>149</a:t>
            </a:fld>
            <a:endParaRPr lang="en-US" altLang="en-US" sz="1200" dirty="0">
              <a:solidFill>
                <a:schemeClr val="tx1"/>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What could explain this systematics error?  Not all of the money is being sent home through bank transfers</a:t>
            </a:r>
          </a:p>
          <a:p>
            <a:pPr eaLnBrk="1" hangingPunct="1"/>
            <a:r>
              <a:rPr lang="en-US" altLang="en-US" dirty="0" smtClean="0"/>
              <a:t>What is the correlation summarizing this relation likely to be?</a:t>
            </a:r>
          </a:p>
          <a:p>
            <a:pPr eaLnBrk="1" hangingPunct="1"/>
            <a:endParaRPr lang="en-US" altLang="en-US" dirty="0" smtClean="0"/>
          </a:p>
          <a:p>
            <a:pPr eaLnBrk="1" hangingPunct="1"/>
            <a:r>
              <a:rPr lang="en-US" altLang="en-US" dirty="0" smtClean="0"/>
              <a:t>Could also make an estimate of per work remittances (average) and multiply by the estimated number of workers in Qatar by nationality, producing a net outflow estimate.  This could be checked against the World bank data base.</a:t>
            </a:r>
          </a:p>
          <a:p>
            <a:pPr eaLnBrk="1" hangingPunct="1"/>
            <a:r>
              <a:rPr lang="en-US" altLang="en-US" dirty="0" smtClean="0"/>
              <a:t>How does it compare to the hypothetical relationship that came before?</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2"/>
                </a:solidFill>
                <a:latin typeface="Times New Roman" pitchFamily="18" charset="0"/>
                <a:cs typeface="Times New Roman" pitchFamily="18" charset="0"/>
              </a:defRPr>
            </a:lvl1pPr>
            <a:lvl2pPr marL="716108" indent="-275427" eaLnBrk="0" hangingPunct="0">
              <a:defRPr sz="2600">
                <a:solidFill>
                  <a:schemeClr val="tx2"/>
                </a:solidFill>
                <a:latin typeface="Times New Roman" pitchFamily="18" charset="0"/>
                <a:cs typeface="Times New Roman" pitchFamily="18" charset="0"/>
              </a:defRPr>
            </a:lvl2pPr>
            <a:lvl3pPr marL="1101706" indent="-220341" eaLnBrk="0" hangingPunct="0">
              <a:defRPr sz="2600">
                <a:solidFill>
                  <a:schemeClr val="tx2"/>
                </a:solidFill>
                <a:latin typeface="Times New Roman" pitchFamily="18" charset="0"/>
                <a:cs typeface="Times New Roman" pitchFamily="18" charset="0"/>
              </a:defRPr>
            </a:lvl3pPr>
            <a:lvl4pPr marL="1542388" indent="-220341" eaLnBrk="0" hangingPunct="0">
              <a:defRPr sz="2600">
                <a:solidFill>
                  <a:schemeClr val="tx2"/>
                </a:solidFill>
                <a:latin typeface="Times New Roman" pitchFamily="18" charset="0"/>
                <a:cs typeface="Times New Roman" pitchFamily="18" charset="0"/>
              </a:defRPr>
            </a:lvl4pPr>
            <a:lvl5pPr marL="1983071" indent="-220341" eaLnBrk="0" hangingPunct="0">
              <a:defRPr sz="2600">
                <a:solidFill>
                  <a:schemeClr val="tx2"/>
                </a:solidFill>
                <a:latin typeface="Times New Roman" pitchFamily="18" charset="0"/>
                <a:cs typeface="Times New Roman" pitchFamily="18" charset="0"/>
              </a:defRPr>
            </a:lvl5pPr>
            <a:lvl6pPr marL="2423753"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6pPr>
            <a:lvl7pPr marL="2864435"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7pPr>
            <a:lvl8pPr marL="3305117"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8pPr>
            <a:lvl9pPr marL="3745800"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9pPr>
          </a:lstStyle>
          <a:p>
            <a:pPr eaLnBrk="1" hangingPunct="1"/>
            <a:fld id="{3638BEBB-50BA-48DC-B934-8FE86F2F9949}" type="slidenum">
              <a:rPr lang="en-US" altLang="en-US" sz="1200">
                <a:solidFill>
                  <a:prstClr val="black"/>
                </a:solidFill>
              </a:rPr>
              <a:pPr eaLnBrk="1" hangingPunct="1"/>
              <a:t>150</a:t>
            </a:fld>
            <a:endParaRPr lang="en-US" altLang="en-US" sz="1200" dirty="0">
              <a:solidFill>
                <a:prstClr val="black"/>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2"/>
                </a:solidFill>
                <a:latin typeface="Times New Roman" pitchFamily="18" charset="0"/>
                <a:cs typeface="Times New Roman" pitchFamily="18" charset="0"/>
              </a:defRPr>
            </a:lvl1pPr>
            <a:lvl2pPr marL="716108" indent="-275427" eaLnBrk="0" hangingPunct="0">
              <a:defRPr sz="2600">
                <a:solidFill>
                  <a:schemeClr val="tx2"/>
                </a:solidFill>
                <a:latin typeface="Times New Roman" pitchFamily="18" charset="0"/>
                <a:cs typeface="Times New Roman" pitchFamily="18" charset="0"/>
              </a:defRPr>
            </a:lvl2pPr>
            <a:lvl3pPr marL="1101706" indent="-220341" eaLnBrk="0" hangingPunct="0">
              <a:defRPr sz="2600">
                <a:solidFill>
                  <a:schemeClr val="tx2"/>
                </a:solidFill>
                <a:latin typeface="Times New Roman" pitchFamily="18" charset="0"/>
                <a:cs typeface="Times New Roman" pitchFamily="18" charset="0"/>
              </a:defRPr>
            </a:lvl3pPr>
            <a:lvl4pPr marL="1542388" indent="-220341" eaLnBrk="0" hangingPunct="0">
              <a:defRPr sz="2600">
                <a:solidFill>
                  <a:schemeClr val="tx2"/>
                </a:solidFill>
                <a:latin typeface="Times New Roman" pitchFamily="18" charset="0"/>
                <a:cs typeface="Times New Roman" pitchFamily="18" charset="0"/>
              </a:defRPr>
            </a:lvl4pPr>
            <a:lvl5pPr marL="1983071" indent="-220341" eaLnBrk="0" hangingPunct="0">
              <a:defRPr sz="2600">
                <a:solidFill>
                  <a:schemeClr val="tx2"/>
                </a:solidFill>
                <a:latin typeface="Times New Roman" pitchFamily="18" charset="0"/>
                <a:cs typeface="Times New Roman" pitchFamily="18" charset="0"/>
              </a:defRPr>
            </a:lvl5pPr>
            <a:lvl6pPr marL="2423753"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6pPr>
            <a:lvl7pPr marL="2864435"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7pPr>
            <a:lvl8pPr marL="3305117"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8pPr>
            <a:lvl9pPr marL="3745800"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38BEBB-50BA-48DC-B934-8FE86F2F9949}" type="slidenum">
              <a:rPr kumimoji="0" lang="en-US" altLang="en-US" sz="1200" b="0" i="0" u="none" strike="noStrike" kern="1200" cap="none" spc="0" normalizeH="0" baseline="0" noProof="0">
                <a:ln>
                  <a:noFill/>
                </a:ln>
                <a:solidFill>
                  <a:prstClr val="black"/>
                </a:solidFill>
                <a:effectLst/>
                <a:uLnTx/>
                <a:uFillTx/>
                <a:latin typeface="Times New Roman" pitchFamily="18" charset="0"/>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151</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97093944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2"/>
                </a:solidFill>
                <a:latin typeface="Times New Roman" pitchFamily="18" charset="0"/>
                <a:cs typeface="Times New Roman" pitchFamily="18" charset="0"/>
              </a:defRPr>
            </a:lvl1pPr>
            <a:lvl2pPr marL="716108" indent="-275427" eaLnBrk="0" hangingPunct="0">
              <a:defRPr sz="2600">
                <a:solidFill>
                  <a:schemeClr val="tx2"/>
                </a:solidFill>
                <a:latin typeface="Times New Roman" pitchFamily="18" charset="0"/>
                <a:cs typeface="Times New Roman" pitchFamily="18" charset="0"/>
              </a:defRPr>
            </a:lvl2pPr>
            <a:lvl3pPr marL="1101706" indent="-220341" eaLnBrk="0" hangingPunct="0">
              <a:defRPr sz="2600">
                <a:solidFill>
                  <a:schemeClr val="tx2"/>
                </a:solidFill>
                <a:latin typeface="Times New Roman" pitchFamily="18" charset="0"/>
                <a:cs typeface="Times New Roman" pitchFamily="18" charset="0"/>
              </a:defRPr>
            </a:lvl3pPr>
            <a:lvl4pPr marL="1542388" indent="-220341" eaLnBrk="0" hangingPunct="0">
              <a:defRPr sz="2600">
                <a:solidFill>
                  <a:schemeClr val="tx2"/>
                </a:solidFill>
                <a:latin typeface="Times New Roman" pitchFamily="18" charset="0"/>
                <a:cs typeface="Times New Roman" pitchFamily="18" charset="0"/>
              </a:defRPr>
            </a:lvl4pPr>
            <a:lvl5pPr marL="1983071" indent="-220341" eaLnBrk="0" hangingPunct="0">
              <a:defRPr sz="2600">
                <a:solidFill>
                  <a:schemeClr val="tx2"/>
                </a:solidFill>
                <a:latin typeface="Times New Roman" pitchFamily="18" charset="0"/>
                <a:cs typeface="Times New Roman" pitchFamily="18" charset="0"/>
              </a:defRPr>
            </a:lvl5pPr>
            <a:lvl6pPr marL="2423753"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6pPr>
            <a:lvl7pPr marL="2864435"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7pPr>
            <a:lvl8pPr marL="3305117"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8pPr>
            <a:lvl9pPr marL="3745800"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38BEBB-50BA-48DC-B934-8FE86F2F9949}" type="slidenum">
              <a:rPr kumimoji="0" lang="en-US" altLang="en-US" sz="1200" b="0" i="0" u="none" strike="noStrike" kern="1200" cap="none" spc="0" normalizeH="0" baseline="0" noProof="0">
                <a:ln>
                  <a:noFill/>
                </a:ln>
                <a:solidFill>
                  <a:prstClr val="black"/>
                </a:solidFill>
                <a:effectLst/>
                <a:uLnTx/>
                <a:uFillTx/>
                <a:latin typeface="Times New Roman" pitchFamily="18" charset="0"/>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152</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Could also make an estimate of per work remittances (average) and multiply by the estimated number of workers in</a:t>
            </a:r>
            <a:r>
              <a:rPr lang="en-US" altLang="en-US" baseline="0" dirty="0" smtClean="0"/>
              <a:t> Qatar by nationality, producing a net outflow estimate.  This could be checked against the World bank data base.</a:t>
            </a:r>
            <a:endParaRPr lang="en-US" altLang="en-US" dirty="0" smtClean="0"/>
          </a:p>
        </p:txBody>
      </p:sp>
    </p:spTree>
    <p:extLst>
      <p:ext uri="{BB962C8B-B14F-4D97-AF65-F5344CB8AC3E}">
        <p14:creationId xmlns:p14="http://schemas.microsoft.com/office/powerpoint/2010/main" val="402556791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2"/>
                </a:solidFill>
                <a:latin typeface="Times New Roman" pitchFamily="18" charset="0"/>
                <a:cs typeface="Times New Roman" pitchFamily="18" charset="0"/>
              </a:defRPr>
            </a:lvl1pPr>
            <a:lvl2pPr marL="716108" indent="-275427" eaLnBrk="0" hangingPunct="0">
              <a:defRPr sz="2600">
                <a:solidFill>
                  <a:schemeClr val="tx2"/>
                </a:solidFill>
                <a:latin typeface="Times New Roman" pitchFamily="18" charset="0"/>
                <a:cs typeface="Times New Roman" pitchFamily="18" charset="0"/>
              </a:defRPr>
            </a:lvl2pPr>
            <a:lvl3pPr marL="1101706" indent="-220341" eaLnBrk="0" hangingPunct="0">
              <a:defRPr sz="2600">
                <a:solidFill>
                  <a:schemeClr val="tx2"/>
                </a:solidFill>
                <a:latin typeface="Times New Roman" pitchFamily="18" charset="0"/>
                <a:cs typeface="Times New Roman" pitchFamily="18" charset="0"/>
              </a:defRPr>
            </a:lvl3pPr>
            <a:lvl4pPr marL="1542388" indent="-220341" eaLnBrk="0" hangingPunct="0">
              <a:defRPr sz="2600">
                <a:solidFill>
                  <a:schemeClr val="tx2"/>
                </a:solidFill>
                <a:latin typeface="Times New Roman" pitchFamily="18" charset="0"/>
                <a:cs typeface="Times New Roman" pitchFamily="18" charset="0"/>
              </a:defRPr>
            </a:lvl4pPr>
            <a:lvl5pPr marL="1983071" indent="-220341" eaLnBrk="0" hangingPunct="0">
              <a:defRPr sz="2600">
                <a:solidFill>
                  <a:schemeClr val="tx2"/>
                </a:solidFill>
                <a:latin typeface="Times New Roman" pitchFamily="18" charset="0"/>
                <a:cs typeface="Times New Roman" pitchFamily="18" charset="0"/>
              </a:defRPr>
            </a:lvl5pPr>
            <a:lvl6pPr marL="2423753"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6pPr>
            <a:lvl7pPr marL="2864435"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7pPr>
            <a:lvl8pPr marL="3305117"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8pPr>
            <a:lvl9pPr marL="3745800"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38BEBB-50BA-48DC-B934-8FE86F2F9949}" type="slidenum">
              <a:rPr kumimoji="0" lang="en-US" altLang="en-US" sz="1200" b="0" i="0" u="none" strike="noStrike" kern="1200" cap="none" spc="0" normalizeH="0" baseline="0" noProof="0">
                <a:ln>
                  <a:noFill/>
                </a:ln>
                <a:solidFill>
                  <a:prstClr val="black"/>
                </a:solidFill>
                <a:effectLst/>
                <a:uLnTx/>
                <a:uFillTx/>
                <a:latin typeface="Times New Roman" pitchFamily="18" charset="0"/>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153</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eaLnBrk="1" hangingPunct="1"/>
            <a:r>
              <a:rPr lang="en-US" altLang="en-US" dirty="0" smtClean="0"/>
              <a:t>This  is how the simulated data</a:t>
            </a:r>
            <a:r>
              <a:rPr lang="en-US" altLang="en-US" baseline="0" dirty="0" smtClean="0"/>
              <a:t> in the aggregate look compared to the original time series we made up.  Why is that?</a:t>
            </a:r>
          </a:p>
          <a:p>
            <a:pPr eaLnBrk="1" hangingPunct="1"/>
            <a:endParaRPr lang="en-US" altLang="en-US" baseline="0" dirty="0" smtClean="0"/>
          </a:p>
          <a:p>
            <a:pPr eaLnBrk="1" hangingPunct="1"/>
            <a:r>
              <a:rPr lang="en-US" altLang="en-US" baseline="0" dirty="0" smtClean="0"/>
              <a:t>Because of the assumptions used in the creation of the data:</a:t>
            </a:r>
          </a:p>
          <a:p>
            <a:pPr eaLnBrk="1" hangingPunct="1"/>
            <a:endParaRPr lang="en-US" altLang="en-US" baseline="0" dirty="0" smtClean="0"/>
          </a:p>
          <a:p>
            <a:pPr eaLnBrk="1" hangingPunct="1"/>
            <a:r>
              <a:rPr lang="en-US" altLang="en-US" dirty="0" smtClean="0"/>
              <a:t>- Each intersection has some amount of traffic, that increases linearly over time.</a:t>
            </a:r>
          </a:p>
          <a:p>
            <a:pPr eaLnBrk="1" hangingPunct="1"/>
            <a:endParaRPr lang="en-US" altLang="en-US" dirty="0" smtClean="0"/>
          </a:p>
          <a:p>
            <a:pPr eaLnBrk="1" hangingPunct="1"/>
            <a:r>
              <a:rPr lang="en-US" altLang="en-US" dirty="0" smtClean="0"/>
              <a:t>- Lights are introduced as an option in the third quarter of 2011; about half of intersections are switched over.</a:t>
            </a:r>
          </a:p>
          <a:p>
            <a:pPr eaLnBrk="1" hangingPunct="1"/>
            <a:endParaRPr lang="en-US" altLang="en-US" dirty="0" smtClean="0"/>
          </a:p>
          <a:p>
            <a:pPr eaLnBrk="1" hangingPunct="1"/>
            <a:r>
              <a:rPr lang="en-US" altLang="en-US" dirty="0" smtClean="0"/>
              <a:t>- Lights have 1/3 the accidents of roundabouts for the same amount of traffic</a:t>
            </a:r>
          </a:p>
          <a:p>
            <a:pPr eaLnBrk="1" hangingPunct="1"/>
            <a:endParaRPr lang="en-US" altLang="en-US" dirty="0" smtClean="0"/>
          </a:p>
          <a:p>
            <a:pPr eaLnBrk="1" hangingPunct="1"/>
            <a:r>
              <a:rPr lang="en-US" altLang="en-US" dirty="0" smtClean="0"/>
              <a:t>- No intersections ever cease to exist</a:t>
            </a:r>
          </a:p>
          <a:p>
            <a:pPr eaLnBrk="1" hangingPunct="1"/>
            <a:endParaRPr lang="en-US" altLang="en-US" dirty="0" smtClean="0"/>
          </a:p>
          <a:p>
            <a:pPr eaLnBrk="1" hangingPunct="1"/>
            <a:r>
              <a:rPr lang="en-US" altLang="en-US" dirty="0" smtClean="0"/>
              <a:t>- All new intersections are created as roundabouts, then converted if and when the traffic becomes large enough (and only after 2011Q3)</a:t>
            </a:r>
          </a:p>
          <a:p>
            <a:pPr eaLnBrk="1" hangingPunct="1"/>
            <a:endParaRPr lang="en-US" altLang="en-US" dirty="0" smtClean="0"/>
          </a:p>
          <a:p>
            <a:pPr eaLnBrk="1" hangingPunct="1"/>
            <a:r>
              <a:rPr lang="en-US" altLang="en-US" dirty="0" smtClean="0"/>
              <a:t>- Threshold of traffic to create an intersection (roundabout) and to upgrade to a light goes down slightly over time.</a:t>
            </a:r>
          </a:p>
          <a:p>
            <a:pPr eaLnBrk="1" hangingPunct="1"/>
            <a:endParaRPr lang="en-US" altLang="en-US" dirty="0" smtClean="0"/>
          </a:p>
          <a:p>
            <a:pPr eaLnBrk="1" hangingPunct="1"/>
            <a:r>
              <a:rPr lang="en-US" altLang="en-US" dirty="0" smtClean="0"/>
              <a:t>- Intersections start out comprising about 40% of traffic accidents, but this proportion increases over time.</a:t>
            </a:r>
          </a:p>
          <a:p>
            <a:pPr eaLnBrk="1" hangingPunct="1"/>
            <a:endParaRPr lang="en-US" altLang="en-US" dirty="0" smtClean="0"/>
          </a:p>
          <a:p>
            <a:pPr eaLnBrk="1" hangingPunct="1"/>
            <a:r>
              <a:rPr lang="en-US" altLang="en-US" dirty="0" smtClean="0"/>
              <a:t>- There is a moderate amount of normal error around most of these assumptions.</a:t>
            </a:r>
          </a:p>
        </p:txBody>
      </p:sp>
    </p:spTree>
    <p:extLst>
      <p:ext uri="{BB962C8B-B14F-4D97-AF65-F5344CB8AC3E}">
        <p14:creationId xmlns:p14="http://schemas.microsoft.com/office/powerpoint/2010/main" val="362320696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2"/>
                </a:solidFill>
                <a:latin typeface="Times New Roman" pitchFamily="18" charset="0"/>
                <a:cs typeface="Times New Roman" pitchFamily="18" charset="0"/>
              </a:defRPr>
            </a:lvl1pPr>
            <a:lvl2pPr marL="716108" indent="-275427" eaLnBrk="0" hangingPunct="0">
              <a:defRPr sz="2600">
                <a:solidFill>
                  <a:schemeClr val="tx2"/>
                </a:solidFill>
                <a:latin typeface="Times New Roman" pitchFamily="18" charset="0"/>
                <a:cs typeface="Times New Roman" pitchFamily="18" charset="0"/>
              </a:defRPr>
            </a:lvl2pPr>
            <a:lvl3pPr marL="1101706" indent="-220341" eaLnBrk="0" hangingPunct="0">
              <a:defRPr sz="2600">
                <a:solidFill>
                  <a:schemeClr val="tx2"/>
                </a:solidFill>
                <a:latin typeface="Times New Roman" pitchFamily="18" charset="0"/>
                <a:cs typeface="Times New Roman" pitchFamily="18" charset="0"/>
              </a:defRPr>
            </a:lvl3pPr>
            <a:lvl4pPr marL="1542388" indent="-220341" eaLnBrk="0" hangingPunct="0">
              <a:defRPr sz="2600">
                <a:solidFill>
                  <a:schemeClr val="tx2"/>
                </a:solidFill>
                <a:latin typeface="Times New Roman" pitchFamily="18" charset="0"/>
                <a:cs typeface="Times New Roman" pitchFamily="18" charset="0"/>
              </a:defRPr>
            </a:lvl4pPr>
            <a:lvl5pPr marL="1983071" indent="-220341" eaLnBrk="0" hangingPunct="0">
              <a:defRPr sz="2600">
                <a:solidFill>
                  <a:schemeClr val="tx2"/>
                </a:solidFill>
                <a:latin typeface="Times New Roman" pitchFamily="18" charset="0"/>
                <a:cs typeface="Times New Roman" pitchFamily="18" charset="0"/>
              </a:defRPr>
            </a:lvl5pPr>
            <a:lvl6pPr marL="2423753"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6pPr>
            <a:lvl7pPr marL="2864435"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7pPr>
            <a:lvl8pPr marL="3305117"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8pPr>
            <a:lvl9pPr marL="3745800"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38BEBB-50BA-48DC-B934-8FE86F2F9949}" type="slidenum">
              <a:rPr kumimoji="0" lang="en-US" altLang="en-US" sz="1200" b="0" i="0" u="none" strike="noStrike" kern="1200" cap="none" spc="0" normalizeH="0" baseline="0" noProof="0">
                <a:ln>
                  <a:noFill/>
                </a:ln>
                <a:solidFill>
                  <a:prstClr val="black"/>
                </a:solidFill>
                <a:effectLst/>
                <a:uLnTx/>
                <a:uFillTx/>
                <a:latin typeface="Times New Roman" pitchFamily="18" charset="0"/>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154</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Could also make an estimate of per work remittances (average) and multiply by the estimated number of workers in</a:t>
            </a:r>
            <a:r>
              <a:rPr lang="en-US" altLang="en-US" baseline="0" dirty="0" smtClean="0"/>
              <a:t> Qatar by nationality, producing a net outflow estimate.  This could be checked against the World bank data base.</a:t>
            </a:r>
            <a:endParaRPr lang="en-US" altLang="en-US" dirty="0" smtClean="0"/>
          </a:p>
        </p:txBody>
      </p:sp>
    </p:spTree>
    <p:extLst>
      <p:ext uri="{BB962C8B-B14F-4D97-AF65-F5344CB8AC3E}">
        <p14:creationId xmlns:p14="http://schemas.microsoft.com/office/powerpoint/2010/main" val="278854548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2"/>
                </a:solidFill>
                <a:latin typeface="Times New Roman" pitchFamily="18" charset="0"/>
                <a:cs typeface="Times New Roman" pitchFamily="18" charset="0"/>
              </a:defRPr>
            </a:lvl1pPr>
            <a:lvl2pPr marL="716108" indent="-275427" eaLnBrk="0" hangingPunct="0">
              <a:defRPr sz="2600">
                <a:solidFill>
                  <a:schemeClr val="tx2"/>
                </a:solidFill>
                <a:latin typeface="Times New Roman" pitchFamily="18" charset="0"/>
                <a:cs typeface="Times New Roman" pitchFamily="18" charset="0"/>
              </a:defRPr>
            </a:lvl2pPr>
            <a:lvl3pPr marL="1101706" indent="-220341" eaLnBrk="0" hangingPunct="0">
              <a:defRPr sz="2600">
                <a:solidFill>
                  <a:schemeClr val="tx2"/>
                </a:solidFill>
                <a:latin typeface="Times New Roman" pitchFamily="18" charset="0"/>
                <a:cs typeface="Times New Roman" pitchFamily="18" charset="0"/>
              </a:defRPr>
            </a:lvl3pPr>
            <a:lvl4pPr marL="1542388" indent="-220341" eaLnBrk="0" hangingPunct="0">
              <a:defRPr sz="2600">
                <a:solidFill>
                  <a:schemeClr val="tx2"/>
                </a:solidFill>
                <a:latin typeface="Times New Roman" pitchFamily="18" charset="0"/>
                <a:cs typeface="Times New Roman" pitchFamily="18" charset="0"/>
              </a:defRPr>
            </a:lvl4pPr>
            <a:lvl5pPr marL="1983071" indent="-220341" eaLnBrk="0" hangingPunct="0">
              <a:defRPr sz="2600">
                <a:solidFill>
                  <a:schemeClr val="tx2"/>
                </a:solidFill>
                <a:latin typeface="Times New Roman" pitchFamily="18" charset="0"/>
                <a:cs typeface="Times New Roman" pitchFamily="18" charset="0"/>
              </a:defRPr>
            </a:lvl5pPr>
            <a:lvl6pPr marL="2423753"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6pPr>
            <a:lvl7pPr marL="2864435"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7pPr>
            <a:lvl8pPr marL="3305117"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8pPr>
            <a:lvl9pPr marL="3745800"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38BEBB-50BA-48DC-B934-8FE86F2F9949}" type="slidenum">
              <a:rPr kumimoji="0" lang="en-US" altLang="en-US" sz="1200" b="0" i="0" u="none" strike="noStrike" kern="1200" cap="none" spc="0" normalizeH="0" baseline="0" noProof="0">
                <a:ln>
                  <a:noFill/>
                </a:ln>
                <a:solidFill>
                  <a:prstClr val="black"/>
                </a:solidFill>
                <a:effectLst/>
                <a:uLnTx/>
                <a:uFillTx/>
                <a:latin typeface="Times New Roman" pitchFamily="18" charset="0"/>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155</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Could also make an estimate of per work remittances (average) and multiply by the estimated number of workers in</a:t>
            </a:r>
            <a:r>
              <a:rPr lang="en-US" altLang="en-US" baseline="0" dirty="0" smtClean="0"/>
              <a:t> Qatar by nationality, producing a net outflow estimate.  This could be checked against the World bank data base.</a:t>
            </a:r>
            <a:endParaRPr lang="en-US" altLang="en-US" dirty="0" smtClean="0"/>
          </a:p>
        </p:txBody>
      </p:sp>
    </p:spTree>
    <p:extLst>
      <p:ext uri="{BB962C8B-B14F-4D97-AF65-F5344CB8AC3E}">
        <p14:creationId xmlns:p14="http://schemas.microsoft.com/office/powerpoint/2010/main" val="413087786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2"/>
                </a:solidFill>
                <a:latin typeface="Times New Roman" pitchFamily="18" charset="0"/>
                <a:cs typeface="Times New Roman" pitchFamily="18" charset="0"/>
              </a:defRPr>
            </a:lvl1pPr>
            <a:lvl2pPr marL="716108" indent="-275427" eaLnBrk="0" hangingPunct="0">
              <a:defRPr sz="2600">
                <a:solidFill>
                  <a:schemeClr val="tx2"/>
                </a:solidFill>
                <a:latin typeface="Times New Roman" pitchFamily="18" charset="0"/>
                <a:cs typeface="Times New Roman" pitchFamily="18" charset="0"/>
              </a:defRPr>
            </a:lvl2pPr>
            <a:lvl3pPr marL="1101706" indent="-220341" eaLnBrk="0" hangingPunct="0">
              <a:defRPr sz="2600">
                <a:solidFill>
                  <a:schemeClr val="tx2"/>
                </a:solidFill>
                <a:latin typeface="Times New Roman" pitchFamily="18" charset="0"/>
                <a:cs typeface="Times New Roman" pitchFamily="18" charset="0"/>
              </a:defRPr>
            </a:lvl3pPr>
            <a:lvl4pPr marL="1542388" indent="-220341" eaLnBrk="0" hangingPunct="0">
              <a:defRPr sz="2600">
                <a:solidFill>
                  <a:schemeClr val="tx2"/>
                </a:solidFill>
                <a:latin typeface="Times New Roman" pitchFamily="18" charset="0"/>
                <a:cs typeface="Times New Roman" pitchFamily="18" charset="0"/>
              </a:defRPr>
            </a:lvl4pPr>
            <a:lvl5pPr marL="1983071" indent="-220341" eaLnBrk="0" hangingPunct="0">
              <a:defRPr sz="2600">
                <a:solidFill>
                  <a:schemeClr val="tx2"/>
                </a:solidFill>
                <a:latin typeface="Times New Roman" pitchFamily="18" charset="0"/>
                <a:cs typeface="Times New Roman" pitchFamily="18" charset="0"/>
              </a:defRPr>
            </a:lvl5pPr>
            <a:lvl6pPr marL="2423753"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6pPr>
            <a:lvl7pPr marL="2864435"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7pPr>
            <a:lvl8pPr marL="3305117"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8pPr>
            <a:lvl9pPr marL="3745800"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38BEBB-50BA-48DC-B934-8FE86F2F9949}" type="slidenum">
              <a:rPr kumimoji="0" lang="en-US" altLang="en-US" sz="1200" b="0" i="0" u="none" strike="noStrike" kern="1200" cap="none" spc="0" normalizeH="0" baseline="0" noProof="0">
                <a:ln>
                  <a:noFill/>
                </a:ln>
                <a:solidFill>
                  <a:prstClr val="black"/>
                </a:solidFill>
                <a:effectLst/>
                <a:uLnTx/>
                <a:uFillTx/>
                <a:latin typeface="Times New Roman" pitchFamily="18" charset="0"/>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156</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Could also make an estimate of per work remittances (average) and multiply by the estimated number of workers in</a:t>
            </a:r>
            <a:r>
              <a:rPr lang="en-US" altLang="en-US" baseline="0" dirty="0" smtClean="0"/>
              <a:t> Qatar by nationality, producing a net outflow estimate.  This could be checked against the World bank data base.</a:t>
            </a:r>
            <a:endParaRPr lang="en-US" altLang="en-US" dirty="0" smtClean="0"/>
          </a:p>
        </p:txBody>
      </p:sp>
    </p:spTree>
    <p:extLst>
      <p:ext uri="{BB962C8B-B14F-4D97-AF65-F5344CB8AC3E}">
        <p14:creationId xmlns:p14="http://schemas.microsoft.com/office/powerpoint/2010/main" val="8243600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2"/>
                </a:solidFill>
                <a:latin typeface="Times New Roman" pitchFamily="18" charset="0"/>
                <a:cs typeface="Times New Roman" pitchFamily="18" charset="0"/>
              </a:defRPr>
            </a:lvl1pPr>
            <a:lvl2pPr marL="716108" indent="-275427" eaLnBrk="0" hangingPunct="0">
              <a:defRPr sz="2600">
                <a:solidFill>
                  <a:schemeClr val="tx2"/>
                </a:solidFill>
                <a:latin typeface="Times New Roman" pitchFamily="18" charset="0"/>
                <a:cs typeface="Times New Roman" pitchFamily="18" charset="0"/>
              </a:defRPr>
            </a:lvl2pPr>
            <a:lvl3pPr marL="1101706" indent="-220341" eaLnBrk="0" hangingPunct="0">
              <a:defRPr sz="2600">
                <a:solidFill>
                  <a:schemeClr val="tx2"/>
                </a:solidFill>
                <a:latin typeface="Times New Roman" pitchFamily="18" charset="0"/>
                <a:cs typeface="Times New Roman" pitchFamily="18" charset="0"/>
              </a:defRPr>
            </a:lvl3pPr>
            <a:lvl4pPr marL="1542388" indent="-220341" eaLnBrk="0" hangingPunct="0">
              <a:defRPr sz="2600">
                <a:solidFill>
                  <a:schemeClr val="tx2"/>
                </a:solidFill>
                <a:latin typeface="Times New Roman" pitchFamily="18" charset="0"/>
                <a:cs typeface="Times New Roman" pitchFamily="18" charset="0"/>
              </a:defRPr>
            </a:lvl4pPr>
            <a:lvl5pPr marL="1983071" indent="-220341" eaLnBrk="0" hangingPunct="0">
              <a:defRPr sz="2600">
                <a:solidFill>
                  <a:schemeClr val="tx2"/>
                </a:solidFill>
                <a:latin typeface="Times New Roman" pitchFamily="18" charset="0"/>
                <a:cs typeface="Times New Roman" pitchFamily="18" charset="0"/>
              </a:defRPr>
            </a:lvl5pPr>
            <a:lvl6pPr marL="2423753"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6pPr>
            <a:lvl7pPr marL="2864435"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7pPr>
            <a:lvl8pPr marL="3305117"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8pPr>
            <a:lvl9pPr marL="3745800"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38BEBB-50BA-48DC-B934-8FE86F2F9949}" type="slidenum">
              <a:rPr kumimoji="0" lang="en-US" altLang="en-US" sz="1200" b="0" i="0" u="none" strike="noStrike" kern="1200" cap="none" spc="0" normalizeH="0" baseline="0" noProof="0">
                <a:ln>
                  <a:noFill/>
                </a:ln>
                <a:solidFill>
                  <a:prstClr val="black"/>
                </a:solidFill>
                <a:effectLst/>
                <a:uLnTx/>
                <a:uFillTx/>
                <a:latin typeface="Times New Roman" pitchFamily="18" charset="0"/>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157</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 </a:t>
            </a:r>
          </a:p>
        </p:txBody>
      </p:sp>
    </p:spTree>
    <p:extLst>
      <p:ext uri="{BB962C8B-B14F-4D97-AF65-F5344CB8AC3E}">
        <p14:creationId xmlns:p14="http://schemas.microsoft.com/office/powerpoint/2010/main" val="10389405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2"/>
                </a:solidFill>
                <a:latin typeface="Times New Roman" pitchFamily="18" charset="0"/>
                <a:cs typeface="Times New Roman" pitchFamily="18" charset="0"/>
              </a:defRPr>
            </a:lvl1pPr>
            <a:lvl2pPr marL="716108" indent="-275427" eaLnBrk="0" hangingPunct="0">
              <a:defRPr sz="2600">
                <a:solidFill>
                  <a:schemeClr val="tx2"/>
                </a:solidFill>
                <a:latin typeface="Times New Roman" pitchFamily="18" charset="0"/>
                <a:cs typeface="Times New Roman" pitchFamily="18" charset="0"/>
              </a:defRPr>
            </a:lvl2pPr>
            <a:lvl3pPr marL="1101706" indent="-220341" eaLnBrk="0" hangingPunct="0">
              <a:defRPr sz="2600">
                <a:solidFill>
                  <a:schemeClr val="tx2"/>
                </a:solidFill>
                <a:latin typeface="Times New Roman" pitchFamily="18" charset="0"/>
                <a:cs typeface="Times New Roman" pitchFamily="18" charset="0"/>
              </a:defRPr>
            </a:lvl3pPr>
            <a:lvl4pPr marL="1542388" indent="-220341" eaLnBrk="0" hangingPunct="0">
              <a:defRPr sz="2600">
                <a:solidFill>
                  <a:schemeClr val="tx2"/>
                </a:solidFill>
                <a:latin typeface="Times New Roman" pitchFamily="18" charset="0"/>
                <a:cs typeface="Times New Roman" pitchFamily="18" charset="0"/>
              </a:defRPr>
            </a:lvl4pPr>
            <a:lvl5pPr marL="1983071" indent="-220341" eaLnBrk="0" hangingPunct="0">
              <a:defRPr sz="2600">
                <a:solidFill>
                  <a:schemeClr val="tx2"/>
                </a:solidFill>
                <a:latin typeface="Times New Roman" pitchFamily="18" charset="0"/>
                <a:cs typeface="Times New Roman" pitchFamily="18" charset="0"/>
              </a:defRPr>
            </a:lvl5pPr>
            <a:lvl6pPr marL="2423753"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6pPr>
            <a:lvl7pPr marL="2864435"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7pPr>
            <a:lvl8pPr marL="3305117"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8pPr>
            <a:lvl9pPr marL="3745800" indent="-220341" algn="ctr" eaLnBrk="0" fontAlgn="base" hangingPunct="0">
              <a:spcBef>
                <a:spcPct val="0"/>
              </a:spcBef>
              <a:spcAft>
                <a:spcPct val="0"/>
              </a:spcAft>
              <a:defRPr sz="2600">
                <a:solidFill>
                  <a:schemeClr val="tx2"/>
                </a:solidFill>
                <a:latin typeface="Times New Roman" pitchFamily="18"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38BEBB-50BA-48DC-B934-8FE86F2F9949}" type="slidenum">
              <a:rPr kumimoji="0" lang="en-US" altLang="en-US" sz="1200" b="0" i="0" u="none" strike="noStrike" kern="1200" cap="none" spc="0" normalizeH="0" baseline="0" noProof="0">
                <a:ln>
                  <a:noFill/>
                </a:ln>
                <a:solidFill>
                  <a:prstClr val="black"/>
                </a:solidFill>
                <a:effectLst/>
                <a:uLnTx/>
                <a:uFillTx/>
                <a:latin typeface="Times New Roman" pitchFamily="18" charset="0"/>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158</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713978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114800" y="1572768"/>
            <a:ext cx="4910328" cy="2130552"/>
          </a:xfrm>
        </p:spPr>
        <p:txBody>
          <a:bodyPr vert="horz" lIns="91440" tIns="45720" rIns="91440" bIns="45720" rtlCol="0" anchor="b" anchorCtr="0">
            <a:normAutofit/>
          </a:bodyPr>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114800" y="3711388"/>
            <a:ext cx="4910328" cy="886968"/>
          </a:xfrm>
        </p:spPr>
        <p:txBody>
          <a:bodyPr vert="horz" lIns="91440" tIns="45720" rIns="91440" bIns="45720" rtlCol="0">
            <a:normAutofit/>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B14342-7FC5-B045-A5A6-1DD1AAC5E04A}" type="slidenum">
              <a:rPr lang="en-GB" smtClean="0"/>
              <a:pPr/>
              <a:t>‹#›</a:t>
            </a:fld>
            <a:endParaRPr lang="en-GB"/>
          </a:p>
        </p:txBody>
      </p:sp>
      <p:sp>
        <p:nvSpPr>
          <p:cNvPr id="20" name="Oval 1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Oval 33"/>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5" name="Oval 34"/>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Oval 36"/>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3">
        <a:schemeClr val="bg2"/>
      </p:bgRef>
    </p:bg>
    <p:spTree>
      <p:nvGrpSpPr>
        <p:cNvPr id="1" name=""/>
        <p:cNvGrpSpPr/>
        <p:nvPr/>
      </p:nvGrpSpPr>
      <p:grpSpPr>
        <a:xfrm>
          <a:off x="0" y="0"/>
          <a:ext cx="0" cy="0"/>
          <a:chOff x="0" y="0"/>
          <a:chExt cx="0" cy="0"/>
        </a:xfrm>
      </p:grpSpPr>
      <p:grpSp>
        <p:nvGrpSpPr>
          <p:cNvPr id="9" name="Group 8"/>
          <p:cNvGrpSpPr/>
          <p:nvPr/>
        </p:nvGrpSpPr>
        <p:grpSpPr>
          <a:xfrm>
            <a:off x="0" y="1178859"/>
            <a:ext cx="9144000" cy="45291"/>
            <a:chOff x="0" y="1613647"/>
            <a:chExt cx="9144000" cy="45291"/>
          </a:xfrm>
        </p:grpSpPr>
        <p:cxnSp>
          <p:nvCxnSpPr>
            <p:cNvPr id="10" name="Straight Connector 9"/>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0" y="5715000"/>
            <a:ext cx="9144000" cy="45291"/>
            <a:chOff x="0" y="1613647"/>
            <a:chExt cx="9144000" cy="45291"/>
          </a:xfrm>
        </p:grpSpPr>
        <p:cxnSp>
          <p:nvCxnSpPr>
            <p:cNvPr id="13" name="Straight Connector 12"/>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1524000"/>
            <a:ext cx="3581400" cy="1252538"/>
          </a:xfrm>
        </p:spPr>
        <p:txBody>
          <a:bodyPr anchor="b">
            <a:normAutofit/>
          </a:bodyPr>
          <a:lstStyle>
            <a:lvl1pPr algn="l">
              <a:defRPr sz="3600" b="1"/>
            </a:lvl1pPr>
          </a:lstStyle>
          <a:p>
            <a:r>
              <a:rPr lang="en-US" smtClean="0"/>
              <a:t>Click to edit Master title style</a:t>
            </a:r>
            <a:endParaRPr/>
          </a:p>
        </p:txBody>
      </p:sp>
      <p:sp>
        <p:nvSpPr>
          <p:cNvPr id="4" name="Text Placeholder 3"/>
          <p:cNvSpPr>
            <a:spLocks noGrp="1"/>
          </p:cNvSpPr>
          <p:nvPr>
            <p:ph type="body" sz="half" idx="2"/>
          </p:nvPr>
        </p:nvSpPr>
        <p:spPr>
          <a:xfrm>
            <a:off x="457200" y="2895600"/>
            <a:ext cx="3581400" cy="2438400"/>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A4ACB7-A0FF-C94E-9781-7EC29D059A9E}" type="slidenum">
              <a:rPr lang="en-GB" smtClean="0"/>
              <a:pPr/>
              <a:t>‹#›</a:t>
            </a:fld>
            <a:endParaRPr lang="en-GB"/>
          </a:p>
        </p:txBody>
      </p:sp>
      <p:sp>
        <p:nvSpPr>
          <p:cNvPr id="8" name="Oval 7"/>
          <p:cNvSpPr>
            <a:spLocks noChangeAspect="1"/>
          </p:cNvSpPr>
          <p:nvPr/>
        </p:nvSpPr>
        <p:spPr>
          <a:xfrm>
            <a:off x="4285131" y="1116106"/>
            <a:ext cx="4724400" cy="4724400"/>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4473386" y="1148001"/>
            <a:ext cx="4434840" cy="4434987"/>
          </a:xfrm>
          <a:prstGeom prst="ellipse">
            <a:avLst/>
          </a:prstGeom>
          <a:effectLst>
            <a:innerShdw blurRad="63500" dist="50800" dir="18900000">
              <a:prstClr val="black">
                <a:alpha val="30000"/>
              </a:prstClr>
            </a:innerShdw>
          </a:effectLst>
        </p:spPr>
        <p:txBody>
          <a:bodyPr vert="horz" lIns="91440" tIns="45720" rIns="91440" bIns="45720" rtlCol="0">
            <a:normAutofit/>
          </a:bodyPr>
          <a:lstStyle>
            <a:lvl1pPr marL="342900" indent="-342900" algn="r" defTabSz="914400" rtl="0" eaLnBrk="1" latinLnBrk="0" hangingPunct="1">
              <a:spcBef>
                <a:spcPct val="20000"/>
              </a:spcBef>
              <a:buClr>
                <a:schemeClr val="accent1"/>
              </a:buClr>
              <a:buSzPct val="90000"/>
              <a:buFont typeface="Wingdings" pitchFamily="2" charset="2"/>
              <a:buNone/>
              <a:defRPr sz="18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B5F769-3CC3-5D40-9F7A-2893991489D0}" type="slidenum">
              <a:rPr lang="en-GB" smtClean="0"/>
              <a:pPr/>
              <a:t>‹#›</a:t>
            </a:fld>
            <a:endParaRPr lang="en-GB"/>
          </a:p>
        </p:txBody>
      </p:sp>
      <p:grpSp>
        <p:nvGrpSpPr>
          <p:cNvPr id="7"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6500" y="609600"/>
            <a:ext cx="15875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609600"/>
            <a:ext cx="66294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556499" y="6356350"/>
            <a:ext cx="1148229" cy="365125"/>
          </a:xfrm>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CE5CDE-65B5-DB41-95B8-342EA45B054B}" type="slidenum">
              <a:rPr lang="en-GB" smtClean="0"/>
              <a:pPr/>
              <a:t>‹#›</a:t>
            </a:fld>
            <a:endParaRPr lang="en-GB"/>
          </a:p>
        </p:txBody>
      </p:sp>
      <p:grpSp>
        <p:nvGrpSpPr>
          <p:cNvPr id="7" name="Group 6"/>
          <p:cNvGrpSpPr/>
          <p:nvPr/>
        </p:nvGrpSpPr>
        <p:grpSpPr>
          <a:xfrm rot="5400000">
            <a:off x="4065260" y="3406355"/>
            <a:ext cx="6858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954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fld id="{51D671C1-0CF9-4007-AECC-CB33762EE1B3}" type="slidenum">
              <a:rPr lang="en-US" altLang="en-US"/>
              <a:pPr/>
              <a:t>‹#›</a:t>
            </a:fld>
            <a:endParaRPr lang="en-US" altLang="en-US"/>
          </a:p>
        </p:txBody>
      </p:sp>
    </p:spTree>
    <p:extLst>
      <p:ext uri="{BB962C8B-B14F-4D97-AF65-F5344CB8AC3E}">
        <p14:creationId xmlns:p14="http://schemas.microsoft.com/office/powerpoint/2010/main" val="4137591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7C00C8-EE79-3946-94D1-EB77494AB94C}" type="slidenum">
              <a:rPr lang="en-GB" smtClean="0"/>
              <a:pPr/>
              <a:t>‹#›</a:t>
            </a:fld>
            <a:endParaRPr lang="en-GB"/>
          </a:p>
        </p:txBody>
      </p:sp>
      <p:grpSp>
        <p:nvGrpSpPr>
          <p:cNvPr id="7" name="Group 10"/>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5376" y="1573306"/>
            <a:ext cx="3653117" cy="2133600"/>
          </a:xfrm>
        </p:spPr>
        <p:txBody>
          <a:bodyPr anchor="b" anchorCtr="0"/>
          <a:lstStyle>
            <a:lvl1pPr algn="r">
              <a:defRPr/>
            </a:lvl1pPr>
          </a:lstStyle>
          <a:p>
            <a:r>
              <a:rPr lang="en-US" smtClean="0"/>
              <a:t>Click to edit Master title style</a:t>
            </a:r>
            <a:endParaRPr/>
          </a:p>
        </p:txBody>
      </p:sp>
      <p:sp>
        <p:nvSpPr>
          <p:cNvPr id="3" name="Subtitle 2"/>
          <p:cNvSpPr>
            <a:spLocks noGrp="1"/>
          </p:cNvSpPr>
          <p:nvPr>
            <p:ph type="subTitle" idx="1"/>
          </p:nvPr>
        </p:nvSpPr>
        <p:spPr>
          <a:xfrm>
            <a:off x="5365376" y="3998259"/>
            <a:ext cx="3653117" cy="883024"/>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3124200" y="6356350"/>
            <a:ext cx="2895600" cy="365125"/>
          </a:xfrm>
        </p:spPr>
        <p:txBody>
          <a:bodyPr/>
          <a:lstStyle>
            <a:lvl1pPr algn="ctr">
              <a:defRPr/>
            </a:lvl1pPr>
          </a:lstStyle>
          <a:p>
            <a:endParaRPr lang="en-GB"/>
          </a:p>
        </p:txBody>
      </p:sp>
      <p:sp>
        <p:nvSpPr>
          <p:cNvPr id="16" name="Oval 15"/>
          <p:cNvSpPr>
            <a:spLocks noChangeAspect="1"/>
          </p:cNvSpPr>
          <p:nvPr/>
        </p:nvSpPr>
        <p:spPr>
          <a:xfrm>
            <a:off x="134471" y="685800"/>
            <a:ext cx="5268049" cy="5268049"/>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229676" y="712694"/>
            <a:ext cx="4983480" cy="4983480"/>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Picture Placeholder 24"/>
          <p:cNvSpPr>
            <a:spLocks noGrp="1"/>
          </p:cNvSpPr>
          <p:nvPr>
            <p:ph type="pic" sz="quarter" idx="13"/>
          </p:nvPr>
        </p:nvSpPr>
        <p:spPr>
          <a:xfrm>
            <a:off x="241232" y="716992"/>
            <a:ext cx="4906459" cy="4852935"/>
          </a:xfrm>
          <a:prstGeom prst="ellipse">
            <a:avLst/>
          </a:prstGeom>
          <a:effectLst>
            <a:innerShdw blurRad="63500" dist="50800" dir="16200000">
              <a:prstClr val="black">
                <a:alpha val="30000"/>
              </a:prstClr>
            </a:innerShdw>
          </a:effectLst>
        </p:spPr>
        <p:txBody>
          <a:bodyPr>
            <a:normAutofit/>
          </a:bodyPr>
          <a:lstStyle>
            <a:lvl1pPr algn="r">
              <a:buNone/>
              <a:defRPr sz="1800"/>
            </a:lvl1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8013" cy="1362075"/>
          </a:xfrm>
        </p:spPr>
        <p:txBody>
          <a:bodyPr anchor="b" anchorCtr="0">
            <a:normAutofit/>
          </a:bodyPr>
          <a:lstStyle>
            <a:lvl1pPr algn="ctr">
              <a:defRPr sz="48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29013"/>
            <a:ext cx="8228013" cy="1347787"/>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A2668B-F26D-A547-A858-608AB31E4A60}" type="slidenum">
              <a:rPr lang="en-GB" smtClean="0"/>
              <a:pPr/>
              <a:t>‹#›</a:t>
            </a:fld>
            <a:endParaRPr lang="en-GB"/>
          </a:p>
        </p:txBody>
      </p:sp>
      <p:grpSp>
        <p:nvGrpSpPr>
          <p:cNvPr id="7" name="Group 7"/>
          <p:cNvGrpSpPr/>
          <p:nvPr/>
        </p:nvGrpSpPr>
        <p:grpSpPr>
          <a:xfrm>
            <a:off x="0" y="1447800"/>
            <a:ext cx="9144000" cy="45291"/>
            <a:chOff x="0" y="1613647"/>
            <a:chExt cx="9144000" cy="45291"/>
          </a:xfrm>
        </p:grpSpPr>
        <p:cxnSp>
          <p:nvCxnSpPr>
            <p:cNvPr id="9" name="Straight Connector 8"/>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0"/>
          <p:cNvGrpSpPr/>
          <p:nvPr/>
        </p:nvGrpSpPr>
        <p:grpSpPr>
          <a:xfrm>
            <a:off x="0" y="4939553"/>
            <a:ext cx="9144000" cy="45291"/>
            <a:chOff x="0" y="1613647"/>
            <a:chExt cx="9144000" cy="45291"/>
          </a:xfrm>
        </p:grpSpPr>
        <p:cxnSp>
          <p:nvCxnSpPr>
            <p:cNvPr id="12" name="Straight Connector 11"/>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20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EBAFF3-73DD-664D-8FA1-678C25549B9D}" type="slidenum">
              <a:rPr lang="en-GB" smtClean="0"/>
              <a:pPr/>
              <a:t>‹#›</a:t>
            </a:fld>
            <a:endParaRPr lang="en-GB"/>
          </a:p>
        </p:txBody>
      </p:sp>
      <p:grpSp>
        <p:nvGrpSpPr>
          <p:cNvPr id="8" name="Group 16"/>
          <p:cNvGrpSpPr/>
          <p:nvPr/>
        </p:nvGrpSpPr>
        <p:grpSpPr>
          <a:xfrm>
            <a:off x="0" y="1584169"/>
            <a:ext cx="9144000" cy="45291"/>
            <a:chOff x="0" y="1613647"/>
            <a:chExt cx="9144000" cy="45291"/>
          </a:xfrm>
        </p:grpSpPr>
        <p:cxnSp>
          <p:nvCxnSpPr>
            <p:cNvPr id="18" name="Straight Connector 1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584169"/>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488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0C4F75A-4378-6B44-8835-4E2438A3550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360783E-E6E5-C841-AA8C-55E68372055C}" type="slidenum">
              <a:rPr lang="en-GB" smtClean="0"/>
              <a:pPr/>
              <a:t>‹#›</a:t>
            </a:fld>
            <a:endParaRPr lang="en-GB"/>
          </a:p>
        </p:txBody>
      </p:sp>
      <p:grpSp>
        <p:nvGrpSpPr>
          <p:cNvPr id="6"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BE94B2-E8EB-D64F-9B92-349BEEBB93F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58906"/>
            <a:ext cx="3602039" cy="116205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473388" y="273051"/>
            <a:ext cx="4206240" cy="57785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1905001"/>
            <a:ext cx="3602039" cy="3733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6D47A4-FD15-7D41-9A7F-ABF0F9220B9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457200" y="2057401"/>
            <a:ext cx="8229600"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7112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BD902433-6684-F849-89D7-0E5533C9F64C}"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4" r:id="rId13"/>
  </p:sldLayoutIdLst>
  <p:txStyles>
    <p:titleStyle>
      <a:lvl1pPr algn="ct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685800" indent="-336550" algn="l" defTabSz="914400" rtl="0" eaLnBrk="1" latinLnBrk="0" hangingPunct="1">
        <a:spcBef>
          <a:spcPct val="20000"/>
        </a:spcBef>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mn-ea"/>
          <a:cs typeface="+mn-cs"/>
        </a:defRPr>
      </a:lvl2pPr>
      <a:lvl3pPr marL="1035050" indent="-349250" algn="l" defTabSz="914400" rtl="0" eaLnBrk="1" latinLnBrk="0" hangingPunct="1">
        <a:spcBef>
          <a:spcPct val="20000"/>
        </a:spcBef>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mn-ea"/>
          <a:cs typeface="+mn-cs"/>
        </a:defRPr>
      </a:lvl3pPr>
      <a:lvl4pPr marL="1371600" indent="-336550" algn="l" defTabSz="914400" rtl="0" eaLnBrk="1" latinLnBrk="0" hangingPunct="1">
        <a:spcBef>
          <a:spcPct val="20000"/>
        </a:spcBef>
        <a:buClr>
          <a:schemeClr val="accent2"/>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4pPr>
      <a:lvl5pPr marL="1720850" indent="-349250" algn="l" defTabSz="914400" rtl="0" eaLnBrk="1" latinLnBrk="0" hangingPunct="1">
        <a:spcBef>
          <a:spcPct val="20000"/>
        </a:spcBef>
        <a:buClr>
          <a:schemeClr val="accent1"/>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09.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3.xml"/><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oleObject" Target="../embeddings/oleObject2.bin"/><Relationship Id="rId4" Type="http://schemas.openxmlformats.org/officeDocument/2006/relationships/image" Target="../media/image14.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www.youtube.com/watch?v=_O5368tjcmY"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067944" y="1340768"/>
            <a:ext cx="4910328" cy="2130552"/>
          </a:xfrm>
        </p:spPr>
        <p:txBody>
          <a:bodyPr>
            <a:normAutofit fontScale="90000"/>
          </a:bodyPr>
          <a:lstStyle/>
          <a:p>
            <a:r>
              <a:rPr lang="en-GB" dirty="0"/>
              <a:t>SESRI</a:t>
            </a:r>
            <a:r>
              <a:rPr lang="en-GB" dirty="0" smtClean="0"/>
              <a:t> </a:t>
            </a:r>
            <a:br>
              <a:rPr lang="en-GB" dirty="0" smtClean="0"/>
            </a:br>
            <a:r>
              <a:rPr lang="en-GB" dirty="0" smtClean="0"/>
              <a:t>Policy &amp; Program  Evaluation Workshop</a:t>
            </a:r>
            <a:endParaRPr lang="en-GB" dirty="0"/>
          </a:p>
        </p:txBody>
      </p:sp>
      <p:sp>
        <p:nvSpPr>
          <p:cNvPr id="2051" name="Rectangle 3"/>
          <p:cNvSpPr>
            <a:spLocks noGrp="1" noChangeArrowheads="1"/>
          </p:cNvSpPr>
          <p:nvPr>
            <p:ph type="subTitle" idx="1"/>
          </p:nvPr>
        </p:nvSpPr>
        <p:spPr/>
        <p:txBody>
          <a:bodyPr>
            <a:normAutofit lnSpcReduction="10000"/>
          </a:bodyPr>
          <a:lstStyle/>
          <a:p>
            <a:r>
              <a:rPr lang="en-GB" dirty="0"/>
              <a:t>Doha, Qatar</a:t>
            </a:r>
          </a:p>
          <a:p>
            <a:r>
              <a:rPr lang="en-GB" dirty="0" smtClean="0"/>
              <a:t>May 29 – June 1, 2016</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dirty="0"/>
              <a:t>What </a:t>
            </a:r>
            <a:r>
              <a:rPr lang="en-GB" dirty="0" smtClean="0"/>
              <a:t>is a program?</a:t>
            </a:r>
            <a:endParaRPr lang="en-GB" dirty="0"/>
          </a:p>
        </p:txBody>
      </p:sp>
      <p:sp>
        <p:nvSpPr>
          <p:cNvPr id="10243" name="Rectangle 3"/>
          <p:cNvSpPr>
            <a:spLocks noGrp="1" noChangeArrowheads="1"/>
          </p:cNvSpPr>
          <p:nvPr>
            <p:ph idx="1"/>
          </p:nvPr>
        </p:nvSpPr>
        <p:spPr>
          <a:xfrm>
            <a:off x="467544" y="1844824"/>
            <a:ext cx="8229600" cy="4611959"/>
          </a:xfrm>
        </p:spPr>
        <p:txBody>
          <a:bodyPr>
            <a:normAutofit/>
          </a:bodyPr>
          <a:lstStyle/>
          <a:p>
            <a:endParaRPr lang="en-GB" sz="2800" dirty="0" smtClean="0"/>
          </a:p>
          <a:p>
            <a:r>
              <a:rPr lang="en-GB" sz="2800" dirty="0" smtClean="0"/>
              <a:t>Set of activities designed to solve a public problem</a:t>
            </a:r>
          </a:p>
          <a:p>
            <a:r>
              <a:rPr lang="en-GB" sz="2800" dirty="0" smtClean="0"/>
              <a:t>Involves a set of instruments (inputs) used to achieve a policy goal (outcomes)</a:t>
            </a:r>
          </a:p>
          <a:p>
            <a:r>
              <a:rPr lang="en-GB" sz="2800" dirty="0" smtClean="0"/>
              <a:t>Bounded </a:t>
            </a:r>
            <a:r>
              <a:rPr lang="en-GB" sz="2800" dirty="0"/>
              <a:t>by time, scope or population </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algn="l"/>
            <a:r>
              <a:rPr lang="en-US" altLang="en-US" sz="3600" b="1" dirty="0" smtClean="0">
                <a:cs typeface="Arial" charset="0"/>
              </a:rPr>
              <a:t>Question Wording: Explicit DK</a:t>
            </a:r>
          </a:p>
        </p:txBody>
      </p:sp>
      <p:sp>
        <p:nvSpPr>
          <p:cNvPr id="27651" name="Rectangle 3"/>
          <p:cNvSpPr>
            <a:spLocks noGrp="1" noChangeArrowheads="1"/>
          </p:cNvSpPr>
          <p:nvPr>
            <p:ph type="body" idx="1"/>
          </p:nvPr>
        </p:nvSpPr>
        <p:spPr>
          <a:xfrm>
            <a:off x="1066800" y="1752600"/>
            <a:ext cx="7772400" cy="5105400"/>
          </a:xfrm>
        </p:spPr>
        <p:txBody>
          <a:bodyPr/>
          <a:lstStyle/>
          <a:p>
            <a:pPr>
              <a:buFontTx/>
              <a:buNone/>
            </a:pPr>
            <a:r>
              <a:rPr lang="en-US" altLang="en-US" b="1" dirty="0" smtClean="0">
                <a:solidFill>
                  <a:schemeClr val="tx2"/>
                </a:solidFill>
                <a:latin typeface="Arial" charset="0"/>
              </a:rPr>
              <a:t>	</a:t>
            </a:r>
            <a:r>
              <a:rPr lang="en-US" altLang="en-US" sz="2600" b="1" dirty="0" smtClean="0"/>
              <a:t>In general, do you think public opinion polls are a good thing for the country or a bad thing? (GALLUP)</a:t>
            </a:r>
          </a:p>
          <a:p>
            <a:pPr>
              <a:buFontTx/>
              <a:buNone/>
            </a:pPr>
            <a:r>
              <a:rPr lang="en-US" altLang="en-US" b="1" dirty="0" smtClean="0"/>
              <a:t>		Good thing			87%</a:t>
            </a:r>
          </a:p>
          <a:p>
            <a:pPr>
              <a:buFontTx/>
              <a:buNone/>
            </a:pPr>
            <a:r>
              <a:rPr lang="en-US" altLang="en-US" b="1" dirty="0" smtClean="0"/>
              <a:t>		Bad thing		  	  8</a:t>
            </a:r>
          </a:p>
          <a:p>
            <a:pPr>
              <a:buFontTx/>
              <a:buNone/>
            </a:pPr>
            <a:r>
              <a:rPr lang="en-US" altLang="en-US" b="1" dirty="0" smtClean="0"/>
              <a:t>		Not sure, don’t know 	  5</a:t>
            </a:r>
          </a:p>
          <a:p>
            <a:pPr>
              <a:buFontTx/>
              <a:buNone/>
            </a:pPr>
            <a:r>
              <a:rPr lang="en-US" altLang="en-US" b="1" dirty="0" smtClean="0"/>
              <a:t>			(volunteered)</a:t>
            </a:r>
          </a:p>
        </p:txBody>
      </p:sp>
    </p:spTree>
    <p:extLst>
      <p:ext uri="{BB962C8B-B14F-4D97-AF65-F5344CB8AC3E}">
        <p14:creationId xmlns:p14="http://schemas.microsoft.com/office/powerpoint/2010/main" val="307701815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endParaRPr lang="en-US" altLang="en-US" dirty="0" smtClean="0"/>
          </a:p>
        </p:txBody>
      </p:sp>
      <p:sp>
        <p:nvSpPr>
          <p:cNvPr id="28675" name="Rectangle 3"/>
          <p:cNvSpPr>
            <a:spLocks noGrp="1" noChangeArrowheads="1"/>
          </p:cNvSpPr>
          <p:nvPr>
            <p:ph type="body" idx="1"/>
          </p:nvPr>
        </p:nvSpPr>
        <p:spPr>
          <a:xfrm>
            <a:off x="1115616" y="1772816"/>
            <a:ext cx="7772400" cy="5334000"/>
          </a:xfrm>
        </p:spPr>
        <p:txBody>
          <a:bodyPr>
            <a:normAutofit/>
          </a:bodyPr>
          <a:lstStyle/>
          <a:p>
            <a:pPr>
              <a:buFontTx/>
              <a:buNone/>
            </a:pPr>
            <a:r>
              <a:rPr lang="en-US" altLang="en-US" sz="2800" b="1" dirty="0" smtClean="0">
                <a:solidFill>
                  <a:schemeClr val="tx2"/>
                </a:solidFill>
                <a:latin typeface="Arial" charset="0"/>
              </a:rPr>
              <a:t>	</a:t>
            </a:r>
            <a:r>
              <a:rPr lang="en-US" altLang="en-US" sz="2600" b="1" dirty="0" smtClean="0"/>
              <a:t>In general, do you think public opinion polls are a good thing for the country or a bad thing – or don’t they make any difference one way or another? (UM)</a:t>
            </a:r>
          </a:p>
          <a:p>
            <a:pPr>
              <a:buFontTx/>
              <a:buNone/>
            </a:pPr>
            <a:r>
              <a:rPr lang="en-US" altLang="en-US" sz="2600" b="1" dirty="0" smtClean="0"/>
              <a:t>		Good thing					39%</a:t>
            </a:r>
          </a:p>
          <a:p>
            <a:pPr>
              <a:buFontTx/>
              <a:buNone/>
            </a:pPr>
            <a:r>
              <a:rPr lang="en-US" altLang="en-US" sz="2600" b="1" dirty="0" smtClean="0"/>
              <a:t>		Bad thing		  	  		10</a:t>
            </a:r>
          </a:p>
          <a:p>
            <a:pPr>
              <a:buFontTx/>
              <a:buNone/>
            </a:pPr>
            <a:r>
              <a:rPr lang="en-US" altLang="en-US" sz="2600" b="1" dirty="0" smtClean="0"/>
              <a:t>		Don’t make any difference		46</a:t>
            </a:r>
          </a:p>
          <a:p>
            <a:pPr>
              <a:buFontTx/>
              <a:buNone/>
            </a:pPr>
            <a:r>
              <a:rPr lang="en-US" altLang="en-US" sz="2600" b="1" dirty="0" smtClean="0"/>
              <a:t>		Not sure, don’t know 	  		  5</a:t>
            </a:r>
          </a:p>
          <a:p>
            <a:pPr>
              <a:buFontTx/>
              <a:buNone/>
            </a:pPr>
            <a:r>
              <a:rPr lang="en-US" altLang="en-US" sz="2600" b="1" dirty="0" smtClean="0"/>
              <a:t>			(volunteered)</a:t>
            </a:r>
          </a:p>
          <a:p>
            <a:pPr>
              <a:buFontTx/>
              <a:buNone/>
            </a:pPr>
            <a:endParaRPr lang="en-US" altLang="en-US" sz="2600" b="1" dirty="0" smtClean="0"/>
          </a:p>
        </p:txBody>
      </p:sp>
    </p:spTree>
    <p:extLst>
      <p:ext uri="{BB962C8B-B14F-4D97-AF65-F5344CB8AC3E}">
        <p14:creationId xmlns:p14="http://schemas.microsoft.com/office/powerpoint/2010/main" val="80183379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219200" y="381000"/>
            <a:ext cx="7924800" cy="1143000"/>
          </a:xfrm>
        </p:spPr>
        <p:txBody>
          <a:bodyPr/>
          <a:lstStyle/>
          <a:p>
            <a:pPr marL="762000" indent="-762000"/>
            <a:r>
              <a:rPr lang="en-US" altLang="en-US" sz="3600" b="1" dirty="0" smtClean="0"/>
              <a:t>Question</a:t>
            </a:r>
            <a:r>
              <a:rPr lang="en-US" altLang="en-US" sz="3600" b="1" dirty="0" smtClean="0">
                <a:latin typeface="Arial" charset="0"/>
              </a:rPr>
              <a:t> Wording: Complexity</a:t>
            </a:r>
            <a:br>
              <a:rPr lang="en-US" altLang="en-US" sz="3600" b="1" dirty="0" smtClean="0">
                <a:latin typeface="Arial" charset="0"/>
              </a:rPr>
            </a:br>
            <a:endParaRPr lang="en-US" altLang="en-US" sz="3200" b="1" dirty="0" smtClean="0">
              <a:latin typeface="Arial" charset="0"/>
            </a:endParaRPr>
          </a:p>
        </p:txBody>
      </p:sp>
      <p:sp>
        <p:nvSpPr>
          <p:cNvPr id="31747" name="Rectangle 3"/>
          <p:cNvSpPr>
            <a:spLocks noGrp="1" noChangeArrowheads="1"/>
          </p:cNvSpPr>
          <p:nvPr>
            <p:ph type="body" idx="1"/>
          </p:nvPr>
        </p:nvSpPr>
        <p:spPr>
          <a:xfrm>
            <a:off x="1295400" y="1295400"/>
            <a:ext cx="7848600" cy="4114800"/>
          </a:xfrm>
        </p:spPr>
        <p:txBody>
          <a:bodyPr/>
          <a:lstStyle/>
          <a:p>
            <a:pPr marL="609600" indent="-609600">
              <a:lnSpc>
                <a:spcPct val="90000"/>
              </a:lnSpc>
              <a:buFontTx/>
              <a:buNone/>
            </a:pPr>
            <a:r>
              <a:rPr lang="en-US" altLang="en-US" sz="2800" b="1" dirty="0" smtClean="0">
                <a:solidFill>
                  <a:srgbClr val="FFFF00"/>
                </a:solidFill>
                <a:latin typeface="Arial" charset="0"/>
              </a:rPr>
              <a:t> </a:t>
            </a:r>
          </a:p>
          <a:p>
            <a:pPr marL="609600" indent="-609600">
              <a:lnSpc>
                <a:spcPct val="90000"/>
              </a:lnSpc>
            </a:pPr>
            <a:endParaRPr lang="en-US" altLang="en-US" sz="2800" b="1" dirty="0" smtClean="0">
              <a:solidFill>
                <a:srgbClr val="FFFF00"/>
              </a:solidFill>
              <a:latin typeface="Arial" charset="0"/>
            </a:endParaRPr>
          </a:p>
          <a:p>
            <a:pPr marL="609600" indent="-609600">
              <a:lnSpc>
                <a:spcPct val="90000"/>
              </a:lnSpc>
              <a:buFontTx/>
              <a:buNone/>
            </a:pPr>
            <a:r>
              <a:rPr lang="en-US" altLang="en-US" sz="2800" b="1" dirty="0" smtClean="0">
                <a:latin typeface="Arial" charset="0"/>
              </a:rPr>
              <a:t>	Questions must be written so that everyone can understand them</a:t>
            </a:r>
          </a:p>
          <a:p>
            <a:pPr marL="609600" indent="-609600">
              <a:lnSpc>
                <a:spcPct val="90000"/>
              </a:lnSpc>
              <a:buFontTx/>
              <a:buNone/>
            </a:pPr>
            <a:r>
              <a:rPr lang="en-US" altLang="en-US" sz="2800" b="1" dirty="0" smtClean="0">
                <a:latin typeface="Arial" charset="0"/>
              </a:rPr>
              <a:t>	</a:t>
            </a:r>
          </a:p>
          <a:p>
            <a:pPr marL="609600" indent="-609600">
              <a:lnSpc>
                <a:spcPct val="90000"/>
              </a:lnSpc>
              <a:buFontTx/>
              <a:buNone/>
            </a:pPr>
            <a:r>
              <a:rPr lang="en-US" altLang="en-US" sz="2800" b="1" dirty="0" smtClean="0">
                <a:latin typeface="Arial" charset="0"/>
              </a:rPr>
              <a:t>	Avoid complex vocabulary, uncommon words, phrases, events, or policies </a:t>
            </a:r>
          </a:p>
        </p:txBody>
      </p:sp>
    </p:spTree>
    <p:extLst>
      <p:ext uri="{BB962C8B-B14F-4D97-AF65-F5344CB8AC3E}">
        <p14:creationId xmlns:p14="http://schemas.microsoft.com/office/powerpoint/2010/main" val="340189523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endParaRPr lang="en-US" altLang="en-US" dirty="0" smtClean="0"/>
          </a:p>
        </p:txBody>
      </p:sp>
      <p:sp>
        <p:nvSpPr>
          <p:cNvPr id="32771" name="Rectangle 3"/>
          <p:cNvSpPr>
            <a:spLocks noGrp="1" noChangeArrowheads="1"/>
          </p:cNvSpPr>
          <p:nvPr>
            <p:ph type="body" idx="1"/>
          </p:nvPr>
        </p:nvSpPr>
        <p:spPr/>
        <p:txBody>
          <a:bodyPr/>
          <a:lstStyle/>
          <a:p>
            <a:pPr>
              <a:buFontTx/>
              <a:buNone/>
            </a:pPr>
            <a:r>
              <a:rPr lang="en-US" altLang="en-US" b="1" dirty="0" smtClean="0">
                <a:solidFill>
                  <a:srgbClr val="FFFF00"/>
                </a:solidFill>
                <a:latin typeface="Arial" charset="0"/>
              </a:rPr>
              <a:t>	</a:t>
            </a:r>
            <a:r>
              <a:rPr lang="en-US" altLang="en-US" b="1" dirty="0" smtClean="0">
                <a:latin typeface="Arial" charset="0"/>
              </a:rPr>
              <a:t>Do you think that the VITRONIC system has been very effective in reducing traffic speeds on Doha roads?</a:t>
            </a:r>
          </a:p>
          <a:p>
            <a:pPr>
              <a:buFontTx/>
              <a:buNone/>
            </a:pPr>
            <a:endParaRPr lang="en-US" altLang="en-US" b="1" dirty="0" smtClean="0">
              <a:latin typeface="Arial" charset="0"/>
            </a:endParaRPr>
          </a:p>
          <a:p>
            <a:pPr>
              <a:buFontTx/>
              <a:buNone/>
            </a:pPr>
            <a:r>
              <a:rPr lang="en-US" altLang="en-US" b="1" dirty="0" smtClean="0">
                <a:latin typeface="Arial" charset="0"/>
              </a:rPr>
              <a:t>	Do you favor or oppose the use of </a:t>
            </a:r>
            <a:r>
              <a:rPr lang="en-US" altLang="en-US" b="1" dirty="0" err="1" smtClean="0">
                <a:latin typeface="Arial" charset="0"/>
              </a:rPr>
              <a:t>Thimerosal</a:t>
            </a:r>
            <a:r>
              <a:rPr lang="en-US" altLang="en-US" b="1" dirty="0" smtClean="0">
                <a:latin typeface="Arial" charset="0"/>
              </a:rPr>
              <a:t> in flu vaccines?</a:t>
            </a:r>
          </a:p>
          <a:p>
            <a:pPr>
              <a:buFontTx/>
              <a:buNone/>
            </a:pPr>
            <a:endParaRPr lang="en-US" altLang="en-US" b="1" dirty="0" smtClean="0">
              <a:latin typeface="Arial" charset="0"/>
            </a:endParaRPr>
          </a:p>
        </p:txBody>
      </p:sp>
    </p:spTree>
    <p:extLst>
      <p:ext uri="{BB962C8B-B14F-4D97-AF65-F5344CB8AC3E}">
        <p14:creationId xmlns:p14="http://schemas.microsoft.com/office/powerpoint/2010/main" val="315215316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r>
              <a:rPr lang="en-US" altLang="en-US" sz="3600" b="1" dirty="0" smtClean="0"/>
              <a:t>Question Wording:  Double negatives</a:t>
            </a:r>
          </a:p>
        </p:txBody>
      </p:sp>
      <p:sp>
        <p:nvSpPr>
          <p:cNvPr id="33795" name="Rectangle 3"/>
          <p:cNvSpPr>
            <a:spLocks noGrp="1" noChangeArrowheads="1"/>
          </p:cNvSpPr>
          <p:nvPr>
            <p:ph type="body" idx="1"/>
          </p:nvPr>
        </p:nvSpPr>
        <p:spPr>
          <a:xfrm>
            <a:off x="611560" y="1844824"/>
            <a:ext cx="7772400" cy="5257800"/>
          </a:xfrm>
        </p:spPr>
        <p:txBody>
          <a:bodyPr/>
          <a:lstStyle/>
          <a:p>
            <a:pPr>
              <a:buFontTx/>
              <a:buNone/>
            </a:pPr>
            <a:r>
              <a:rPr lang="en-US" altLang="en-US" b="1" dirty="0" smtClean="0">
                <a:latin typeface="Arial" charset="0"/>
              </a:rPr>
              <a:t>	It is difficult to answer in the affirmative to questions with two negative statements:</a:t>
            </a:r>
          </a:p>
          <a:p>
            <a:pPr>
              <a:buFontTx/>
              <a:buNone/>
            </a:pPr>
            <a:endParaRPr lang="en-US" altLang="en-US" b="1" dirty="0" smtClean="0">
              <a:latin typeface="Arial" charset="0"/>
            </a:endParaRPr>
          </a:p>
          <a:p>
            <a:pPr>
              <a:buFontTx/>
              <a:buNone/>
            </a:pPr>
            <a:endParaRPr lang="en-US" altLang="en-US" b="1" dirty="0" smtClean="0">
              <a:latin typeface="Arial" charset="0"/>
            </a:endParaRPr>
          </a:p>
          <a:p>
            <a:pPr>
              <a:buFontTx/>
              <a:buNone/>
            </a:pPr>
            <a:r>
              <a:rPr lang="en-US" altLang="en-US" b="1" dirty="0" smtClean="0">
                <a:latin typeface="Arial" charset="0"/>
              </a:rPr>
              <a:t>	“Do you never avoid driving above the speed limit?”  (Yes / No)</a:t>
            </a:r>
          </a:p>
        </p:txBody>
      </p:sp>
    </p:spTree>
    <p:extLst>
      <p:ext uri="{BB962C8B-B14F-4D97-AF65-F5344CB8AC3E}">
        <p14:creationId xmlns:p14="http://schemas.microsoft.com/office/powerpoint/2010/main" val="360103052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r>
              <a:rPr lang="en-US" altLang="en-US" sz="3600" b="1" dirty="0" smtClean="0"/>
              <a:t>Question Wording:  Leading phrases</a:t>
            </a:r>
          </a:p>
        </p:txBody>
      </p:sp>
      <p:sp>
        <p:nvSpPr>
          <p:cNvPr id="36867" name="Rectangle 3"/>
          <p:cNvSpPr>
            <a:spLocks noGrp="1" noChangeArrowheads="1"/>
          </p:cNvSpPr>
          <p:nvPr>
            <p:ph type="body" idx="1"/>
          </p:nvPr>
        </p:nvSpPr>
        <p:spPr/>
        <p:txBody>
          <a:bodyPr>
            <a:normAutofit fontScale="92500" lnSpcReduction="10000"/>
          </a:bodyPr>
          <a:lstStyle/>
          <a:p>
            <a:pPr>
              <a:lnSpc>
                <a:spcPct val="80000"/>
              </a:lnSpc>
              <a:buFontTx/>
              <a:buNone/>
            </a:pPr>
            <a:r>
              <a:rPr lang="en-US" altLang="en-US" sz="2800" b="1" dirty="0" smtClean="0">
                <a:solidFill>
                  <a:srgbClr val="FFFF00"/>
                </a:solidFill>
                <a:latin typeface="Arial" charset="0"/>
              </a:rPr>
              <a:t>	</a:t>
            </a:r>
            <a:r>
              <a:rPr lang="en-US" altLang="en-US" sz="2800" b="1" dirty="0" smtClean="0">
                <a:latin typeface="Arial" charset="0"/>
              </a:rPr>
              <a:t>The invocation of authority can bias the response</a:t>
            </a:r>
          </a:p>
          <a:p>
            <a:pPr>
              <a:lnSpc>
                <a:spcPct val="80000"/>
              </a:lnSpc>
            </a:pPr>
            <a:endParaRPr lang="en-US" altLang="en-US" sz="2800" b="1" dirty="0" smtClean="0">
              <a:latin typeface="Arial" charset="0"/>
            </a:endParaRPr>
          </a:p>
          <a:p>
            <a:pPr>
              <a:lnSpc>
                <a:spcPct val="80000"/>
              </a:lnSpc>
              <a:buFontTx/>
              <a:buNone/>
            </a:pPr>
            <a:r>
              <a:rPr lang="en-US" altLang="en-US" sz="2800" b="1" dirty="0" smtClean="0">
                <a:latin typeface="Arial" charset="0"/>
              </a:rPr>
              <a:t>	Do you agree with Ministry of Transportation’s decision to replace roundabouts with traffic lights? (Agree/Disagree)</a:t>
            </a:r>
            <a:br>
              <a:rPr lang="en-US" altLang="en-US" sz="2800" b="1" dirty="0" smtClean="0">
                <a:latin typeface="Arial" charset="0"/>
              </a:rPr>
            </a:br>
            <a:endParaRPr lang="en-US" altLang="en-US" sz="2800" b="1" dirty="0" smtClean="0">
              <a:latin typeface="Arial" charset="0"/>
            </a:endParaRPr>
          </a:p>
          <a:p>
            <a:pPr>
              <a:lnSpc>
                <a:spcPct val="80000"/>
              </a:lnSpc>
              <a:buFontTx/>
              <a:buNone/>
            </a:pPr>
            <a:r>
              <a:rPr lang="en-US" altLang="en-US" sz="2800" b="1" dirty="0" smtClean="0">
                <a:latin typeface="Arial" charset="0"/>
              </a:rPr>
              <a:t>	Do you think Qatar should further increase enforcement of traffic laws? (Yes, should / No, shouldn’t)</a:t>
            </a:r>
          </a:p>
          <a:p>
            <a:pPr>
              <a:lnSpc>
                <a:spcPct val="80000"/>
              </a:lnSpc>
            </a:pPr>
            <a:endParaRPr lang="en-US" altLang="en-US" sz="2800" b="1" dirty="0" smtClean="0">
              <a:solidFill>
                <a:schemeClr val="tx2"/>
              </a:solidFill>
              <a:latin typeface="Arial" charset="0"/>
            </a:endParaRPr>
          </a:p>
          <a:p>
            <a:pPr>
              <a:lnSpc>
                <a:spcPct val="80000"/>
              </a:lnSpc>
            </a:pPr>
            <a:endParaRPr lang="en-US" altLang="en-US" sz="2800" dirty="0" smtClean="0"/>
          </a:p>
        </p:txBody>
      </p:sp>
    </p:spTree>
    <p:extLst>
      <p:ext uri="{BB962C8B-B14F-4D97-AF65-F5344CB8AC3E}">
        <p14:creationId xmlns:p14="http://schemas.microsoft.com/office/powerpoint/2010/main" val="76295632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990600" y="381000"/>
            <a:ext cx="8153400" cy="1143000"/>
          </a:xfrm>
        </p:spPr>
        <p:txBody>
          <a:bodyPr/>
          <a:lstStyle/>
          <a:p>
            <a:r>
              <a:rPr lang="en-US" altLang="en-US" sz="3600" b="1" dirty="0" smtClean="0"/>
              <a:t>Scientific credibility: MADD survey</a:t>
            </a:r>
          </a:p>
        </p:txBody>
      </p:sp>
      <p:sp>
        <p:nvSpPr>
          <p:cNvPr id="45059" name="Rectangle 3"/>
          <p:cNvSpPr>
            <a:spLocks noGrp="1" noChangeArrowheads="1"/>
          </p:cNvSpPr>
          <p:nvPr>
            <p:ph type="body" idx="1"/>
          </p:nvPr>
        </p:nvSpPr>
        <p:spPr>
          <a:xfrm>
            <a:off x="611560" y="2204864"/>
            <a:ext cx="7772400" cy="4195936"/>
          </a:xfrm>
        </p:spPr>
        <p:txBody>
          <a:bodyPr/>
          <a:lstStyle/>
          <a:p>
            <a:pPr>
              <a:lnSpc>
                <a:spcPct val="90000"/>
              </a:lnSpc>
              <a:buFontTx/>
              <a:buNone/>
            </a:pPr>
            <a:r>
              <a:rPr lang="en-US" altLang="en-US" b="1" dirty="0" smtClean="0">
                <a:latin typeface="Arial" charset="0"/>
              </a:rPr>
              <a:t>Q2.  Today, most states define intoxicated driving at .10 percent blood alcohol content, yet scientific studies show that virtually all safe driving skills are impaired at .08.  Would you be in favor of lowering the legal blood alcohol limit for drivers to .08?</a:t>
            </a:r>
          </a:p>
          <a:p>
            <a:pPr>
              <a:lnSpc>
                <a:spcPct val="90000"/>
              </a:lnSpc>
              <a:buFontTx/>
              <a:buNone/>
            </a:pPr>
            <a:endParaRPr lang="en-US" altLang="en-US" b="1" dirty="0" smtClean="0">
              <a:latin typeface="Arial" charset="0"/>
            </a:endParaRPr>
          </a:p>
          <a:p>
            <a:pPr>
              <a:lnSpc>
                <a:spcPct val="90000"/>
              </a:lnSpc>
              <a:buFontTx/>
              <a:buNone/>
            </a:pPr>
            <a:r>
              <a:rPr lang="en-US" altLang="en-US" b="1" dirty="0" smtClean="0">
                <a:latin typeface="Arial" charset="0"/>
              </a:rPr>
              <a:t>				Yes or No</a:t>
            </a:r>
          </a:p>
          <a:p>
            <a:pPr>
              <a:lnSpc>
                <a:spcPct val="90000"/>
              </a:lnSpc>
              <a:buFontTx/>
              <a:buNone/>
            </a:pPr>
            <a:endParaRPr lang="en-US" altLang="en-US" b="1" dirty="0" smtClean="0">
              <a:solidFill>
                <a:schemeClr val="tx2"/>
              </a:solidFill>
              <a:latin typeface="Arial" charset="0"/>
            </a:endParaRPr>
          </a:p>
        </p:txBody>
      </p:sp>
    </p:spTree>
    <p:extLst>
      <p:ext uri="{BB962C8B-B14F-4D97-AF65-F5344CB8AC3E}">
        <p14:creationId xmlns:p14="http://schemas.microsoft.com/office/powerpoint/2010/main" val="138488507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l"/>
            <a:r>
              <a:rPr lang="en-US" altLang="en-US" sz="3200" b="1" dirty="0" smtClean="0"/>
              <a:t>Question wording:  “Double-barreled” questions</a:t>
            </a:r>
          </a:p>
        </p:txBody>
      </p:sp>
      <p:sp>
        <p:nvSpPr>
          <p:cNvPr id="52227" name="Rectangle 3"/>
          <p:cNvSpPr>
            <a:spLocks noGrp="1" noChangeArrowheads="1"/>
          </p:cNvSpPr>
          <p:nvPr>
            <p:ph type="body" idx="1"/>
          </p:nvPr>
        </p:nvSpPr>
        <p:spPr/>
        <p:txBody>
          <a:bodyPr>
            <a:normAutofit/>
          </a:bodyPr>
          <a:lstStyle/>
          <a:p>
            <a:pPr>
              <a:lnSpc>
                <a:spcPct val="90000"/>
              </a:lnSpc>
              <a:buFontTx/>
              <a:buNone/>
            </a:pPr>
            <a:r>
              <a:rPr lang="en-US" altLang="en-US" b="1" dirty="0" smtClean="0">
                <a:solidFill>
                  <a:srgbClr val="FFFF00"/>
                </a:solidFill>
                <a:latin typeface="Arial" charset="0"/>
              </a:rPr>
              <a:t>	</a:t>
            </a:r>
            <a:r>
              <a:rPr lang="en-US" altLang="en-US" b="1" dirty="0" smtClean="0">
                <a:latin typeface="Arial" charset="0"/>
              </a:rPr>
              <a:t>Multiple response alternatives are offered in the question “stem” so agreement can have multiple meanings.</a:t>
            </a:r>
          </a:p>
          <a:p>
            <a:pPr>
              <a:lnSpc>
                <a:spcPct val="90000"/>
              </a:lnSpc>
              <a:buFontTx/>
              <a:buNone/>
            </a:pPr>
            <a:endParaRPr lang="en-US" altLang="en-US" b="1" dirty="0" smtClean="0">
              <a:latin typeface="Arial" charset="0"/>
            </a:endParaRPr>
          </a:p>
          <a:p>
            <a:pPr>
              <a:lnSpc>
                <a:spcPct val="90000"/>
              </a:lnSpc>
              <a:buFontTx/>
              <a:buNone/>
            </a:pPr>
            <a:r>
              <a:rPr lang="en-US" altLang="en-US" b="1" dirty="0" smtClean="0">
                <a:latin typeface="Arial" charset="0"/>
              </a:rPr>
              <a:t>	Would you consider buying a car or a refrigerator now? (Yes or No)</a:t>
            </a:r>
          </a:p>
          <a:p>
            <a:pPr>
              <a:lnSpc>
                <a:spcPct val="90000"/>
              </a:lnSpc>
              <a:buFontTx/>
              <a:buNone/>
            </a:pPr>
            <a:r>
              <a:rPr lang="en-US" altLang="en-US" b="1" dirty="0" smtClean="0">
                <a:solidFill>
                  <a:srgbClr val="FFFF00"/>
                </a:solidFill>
                <a:latin typeface="Arial" charset="0"/>
              </a:rPr>
              <a:t>					</a:t>
            </a:r>
            <a:endParaRPr lang="en-US" altLang="en-US" sz="3600" dirty="0" smtClean="0">
              <a:solidFill>
                <a:srgbClr val="FFFF00"/>
              </a:solidFill>
            </a:endParaRPr>
          </a:p>
        </p:txBody>
      </p:sp>
    </p:spTree>
    <p:extLst>
      <p:ext uri="{BB962C8B-B14F-4D97-AF65-F5344CB8AC3E}">
        <p14:creationId xmlns:p14="http://schemas.microsoft.com/office/powerpoint/2010/main" val="235580271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l"/>
            <a:r>
              <a:rPr lang="en-US" altLang="en-US" sz="3200" b="1" dirty="0" smtClean="0"/>
              <a:t>Question wording:  “Double-barreled” questions</a:t>
            </a:r>
          </a:p>
        </p:txBody>
      </p:sp>
      <p:sp>
        <p:nvSpPr>
          <p:cNvPr id="52227" name="Rectangle 3"/>
          <p:cNvSpPr>
            <a:spLocks noGrp="1" noChangeArrowheads="1"/>
          </p:cNvSpPr>
          <p:nvPr>
            <p:ph type="body" idx="1"/>
          </p:nvPr>
        </p:nvSpPr>
        <p:spPr/>
        <p:txBody>
          <a:bodyPr>
            <a:normAutofit fontScale="92500"/>
          </a:bodyPr>
          <a:lstStyle/>
          <a:p>
            <a:pPr>
              <a:lnSpc>
                <a:spcPct val="90000"/>
              </a:lnSpc>
              <a:buFontTx/>
              <a:buNone/>
            </a:pPr>
            <a:r>
              <a:rPr lang="en-US" altLang="en-US" b="1" dirty="0" smtClean="0">
                <a:solidFill>
                  <a:srgbClr val="FFFF00"/>
                </a:solidFill>
                <a:latin typeface="Arial" charset="0"/>
              </a:rPr>
              <a:t>	</a:t>
            </a:r>
            <a:r>
              <a:rPr lang="en-US" altLang="en-US" b="1" dirty="0" smtClean="0">
                <a:latin typeface="Arial" charset="0"/>
              </a:rPr>
              <a:t>Multiple response alternatives are offered in the question “stem” so agreement can have multiple meanings.</a:t>
            </a:r>
          </a:p>
          <a:p>
            <a:pPr>
              <a:lnSpc>
                <a:spcPct val="90000"/>
              </a:lnSpc>
              <a:buFontTx/>
              <a:buNone/>
            </a:pPr>
            <a:endParaRPr lang="en-US" altLang="en-US" b="1" dirty="0" smtClean="0">
              <a:latin typeface="Arial" charset="0"/>
            </a:endParaRPr>
          </a:p>
          <a:p>
            <a:pPr>
              <a:lnSpc>
                <a:spcPct val="90000"/>
              </a:lnSpc>
              <a:buFontTx/>
              <a:buNone/>
            </a:pPr>
            <a:r>
              <a:rPr lang="en-US" altLang="en-US" b="1" dirty="0" smtClean="0">
                <a:latin typeface="Arial" charset="0"/>
              </a:rPr>
              <a:t>	Would you consider buying a car or a refrigerator now? (Yes or No)</a:t>
            </a:r>
          </a:p>
          <a:p>
            <a:pPr>
              <a:lnSpc>
                <a:spcPct val="90000"/>
              </a:lnSpc>
              <a:buFontTx/>
              <a:buNone/>
            </a:pPr>
            <a:r>
              <a:rPr lang="en-US" altLang="en-US" b="1" dirty="0" smtClean="0">
                <a:solidFill>
                  <a:srgbClr val="FFFF00"/>
                </a:solidFill>
                <a:latin typeface="Arial" charset="0"/>
              </a:rPr>
              <a:t>					Yes			Yes</a:t>
            </a:r>
          </a:p>
          <a:p>
            <a:pPr>
              <a:lnSpc>
                <a:spcPct val="90000"/>
              </a:lnSpc>
              <a:buFontTx/>
              <a:buNone/>
            </a:pPr>
            <a:r>
              <a:rPr lang="en-US" altLang="en-US" dirty="0">
                <a:solidFill>
                  <a:srgbClr val="FFFF00"/>
                </a:solidFill>
                <a:latin typeface="Arial" charset="0"/>
              </a:rPr>
              <a:t>	</a:t>
            </a:r>
            <a:r>
              <a:rPr lang="en-US" altLang="en-US" dirty="0" smtClean="0">
                <a:solidFill>
                  <a:srgbClr val="FFFF00"/>
                </a:solidFill>
                <a:latin typeface="Arial" charset="0"/>
              </a:rPr>
              <a:t>				No			No</a:t>
            </a:r>
            <a:endParaRPr lang="en-US" altLang="en-US" b="1" dirty="0" smtClean="0">
              <a:solidFill>
                <a:srgbClr val="FFFF00"/>
              </a:solidFill>
              <a:latin typeface="Arial" charset="0"/>
            </a:endParaRPr>
          </a:p>
          <a:p>
            <a:pPr>
              <a:lnSpc>
                <a:spcPct val="90000"/>
              </a:lnSpc>
              <a:buFontTx/>
              <a:buNone/>
            </a:pPr>
            <a:r>
              <a:rPr lang="en-US" altLang="en-US" b="1" dirty="0" smtClean="0">
                <a:solidFill>
                  <a:srgbClr val="FFFF00"/>
                </a:solidFill>
                <a:latin typeface="Arial" charset="0"/>
              </a:rPr>
              <a:t> </a:t>
            </a:r>
            <a:endParaRPr lang="en-US" altLang="en-US" sz="3600" dirty="0" smtClean="0">
              <a:solidFill>
                <a:srgbClr val="FFFF00"/>
              </a:solidFill>
            </a:endParaRPr>
          </a:p>
        </p:txBody>
      </p:sp>
      <p:cxnSp>
        <p:nvCxnSpPr>
          <p:cNvPr id="3" name="Straight Arrow Connector 2"/>
          <p:cNvCxnSpPr/>
          <p:nvPr/>
        </p:nvCxnSpPr>
        <p:spPr>
          <a:xfrm flipV="1">
            <a:off x="4427984" y="3861048"/>
            <a:ext cx="0" cy="3600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3"/>
          <a:stretch>
            <a:fillRect/>
          </a:stretch>
        </p:blipFill>
        <p:spPr>
          <a:xfrm>
            <a:off x="7092280" y="3739462"/>
            <a:ext cx="231668" cy="481626"/>
          </a:xfrm>
          <a:prstGeom prst="rect">
            <a:avLst/>
          </a:prstGeom>
        </p:spPr>
      </p:pic>
    </p:spTree>
    <p:extLst>
      <p:ext uri="{BB962C8B-B14F-4D97-AF65-F5344CB8AC3E}">
        <p14:creationId xmlns:p14="http://schemas.microsoft.com/office/powerpoint/2010/main" val="410814768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51520" y="260648"/>
            <a:ext cx="8686800" cy="1143000"/>
          </a:xfrm>
        </p:spPr>
        <p:txBody>
          <a:bodyPr>
            <a:noAutofit/>
          </a:bodyPr>
          <a:lstStyle/>
          <a:p>
            <a:pPr algn="l"/>
            <a:r>
              <a:rPr lang="en-US" altLang="en-US" sz="3600" b="1" dirty="0" smtClean="0"/>
              <a:t>Question wording: Unbalanced questions</a:t>
            </a:r>
          </a:p>
        </p:txBody>
      </p:sp>
      <p:sp>
        <p:nvSpPr>
          <p:cNvPr id="53251" name="Rectangle 3"/>
          <p:cNvSpPr>
            <a:spLocks noGrp="1" noChangeArrowheads="1"/>
          </p:cNvSpPr>
          <p:nvPr>
            <p:ph type="body" idx="1"/>
          </p:nvPr>
        </p:nvSpPr>
        <p:spPr>
          <a:xfrm>
            <a:off x="1295400" y="1844824"/>
            <a:ext cx="7772400" cy="4860776"/>
          </a:xfrm>
        </p:spPr>
        <p:txBody>
          <a:bodyPr>
            <a:normAutofit fontScale="85000" lnSpcReduction="20000"/>
          </a:bodyPr>
          <a:lstStyle/>
          <a:p>
            <a:pPr>
              <a:lnSpc>
                <a:spcPct val="80000"/>
              </a:lnSpc>
              <a:buFontTx/>
              <a:buNone/>
            </a:pPr>
            <a:r>
              <a:rPr lang="en-US" altLang="en-US" sz="2400" b="1" dirty="0" smtClean="0">
                <a:solidFill>
                  <a:srgbClr val="FFFFFF"/>
                </a:solidFill>
                <a:latin typeface="Arial" charset="0"/>
              </a:rPr>
              <a:t>Unbalanced Question Wording</a:t>
            </a:r>
          </a:p>
          <a:p>
            <a:pPr>
              <a:lnSpc>
                <a:spcPct val="80000"/>
              </a:lnSpc>
              <a:buFontTx/>
              <a:buNone/>
            </a:pPr>
            <a:endParaRPr lang="en-US" altLang="en-US" sz="2400" b="1" dirty="0" smtClean="0">
              <a:solidFill>
                <a:srgbClr val="FFFFFF"/>
              </a:solidFill>
              <a:latin typeface="Arial" charset="0"/>
            </a:endParaRPr>
          </a:p>
          <a:p>
            <a:pPr>
              <a:lnSpc>
                <a:spcPct val="80000"/>
              </a:lnSpc>
              <a:buFontTx/>
              <a:buNone/>
            </a:pPr>
            <a:r>
              <a:rPr lang="en-US" altLang="en-US" sz="2400" b="1" dirty="0" smtClean="0">
                <a:solidFill>
                  <a:srgbClr val="FFFFFF"/>
                </a:solidFill>
                <a:latin typeface="Arial" charset="0"/>
              </a:rPr>
              <a:t>Should we</a:t>
            </a:r>
            <a:r>
              <a:rPr lang="en-US" altLang="en-US" sz="2400" b="1" dirty="0" smtClean="0">
                <a:latin typeface="Arial" charset="0"/>
              </a:rPr>
              <a:t> </a:t>
            </a:r>
            <a:r>
              <a:rPr lang="en-US" altLang="en-US" sz="2400" b="1" dirty="0" smtClean="0">
                <a:solidFill>
                  <a:srgbClr val="FFFF00"/>
                </a:solidFill>
                <a:latin typeface="Arial" charset="0"/>
              </a:rPr>
              <a:t>raise taxes </a:t>
            </a:r>
            <a:r>
              <a:rPr lang="en-US" altLang="en-US" sz="2400" b="1" dirty="0" smtClean="0">
                <a:solidFill>
                  <a:srgbClr val="FFFFFF"/>
                </a:solidFill>
                <a:latin typeface="Arial" charset="0"/>
              </a:rPr>
              <a:t>in order to pay for things like</a:t>
            </a:r>
            <a:r>
              <a:rPr lang="en-US" altLang="en-US" sz="2400" b="1" dirty="0" smtClean="0">
                <a:latin typeface="Arial" charset="0"/>
              </a:rPr>
              <a:t> </a:t>
            </a:r>
            <a:r>
              <a:rPr lang="en-US" altLang="en-US" sz="2400" b="1" dirty="0" smtClean="0">
                <a:solidFill>
                  <a:srgbClr val="FFFF00"/>
                </a:solidFill>
                <a:latin typeface="Arial" charset="0"/>
              </a:rPr>
              <a:t>education, health care, and defense spending?</a:t>
            </a:r>
          </a:p>
          <a:p>
            <a:pPr>
              <a:lnSpc>
                <a:spcPct val="80000"/>
              </a:lnSpc>
            </a:pPr>
            <a:endParaRPr lang="en-US" altLang="en-US" sz="2400" b="1" dirty="0" smtClean="0">
              <a:latin typeface="Arial" charset="0"/>
            </a:endParaRPr>
          </a:p>
          <a:p>
            <a:pPr>
              <a:lnSpc>
                <a:spcPct val="80000"/>
              </a:lnSpc>
              <a:buFontTx/>
              <a:buNone/>
            </a:pPr>
            <a:r>
              <a:rPr lang="en-US" altLang="en-US" sz="2400" b="1" dirty="0" smtClean="0">
                <a:solidFill>
                  <a:srgbClr val="FFFF00"/>
                </a:solidFill>
                <a:latin typeface="Arial" charset="0"/>
              </a:rPr>
              <a:t>	</a:t>
            </a:r>
            <a:r>
              <a:rPr lang="en-US" altLang="en-US" sz="2400" b="1" dirty="0" smtClean="0">
                <a:latin typeface="Arial" charset="0"/>
              </a:rPr>
              <a:t>The question is unbalanced, because it implies a single tax dollar can go a long way</a:t>
            </a:r>
          </a:p>
          <a:p>
            <a:pPr>
              <a:lnSpc>
                <a:spcPct val="80000"/>
              </a:lnSpc>
              <a:buFontTx/>
              <a:buNone/>
            </a:pPr>
            <a:endParaRPr lang="en-US" altLang="en-US" sz="2400" b="1" dirty="0" smtClean="0">
              <a:solidFill>
                <a:srgbClr val="FFFF00"/>
              </a:solidFill>
              <a:latin typeface="Arial" charset="0"/>
            </a:endParaRPr>
          </a:p>
          <a:p>
            <a:pPr>
              <a:lnSpc>
                <a:spcPct val="80000"/>
              </a:lnSpc>
              <a:buFontTx/>
              <a:buNone/>
            </a:pPr>
            <a:r>
              <a:rPr lang="en-US" altLang="en-US" sz="2400" b="1" dirty="0" smtClean="0">
                <a:solidFill>
                  <a:srgbClr val="FFFF00"/>
                </a:solidFill>
                <a:latin typeface="Arial" charset="0"/>
              </a:rPr>
              <a:t>	</a:t>
            </a:r>
            <a:r>
              <a:rPr lang="en-US" altLang="en-US" sz="2000" b="1" dirty="0" smtClean="0">
                <a:latin typeface="Arial" charset="0"/>
              </a:rPr>
              <a:t>Better wording: Should we raise taxes in order to pay for social programs?</a:t>
            </a:r>
          </a:p>
          <a:p>
            <a:pPr>
              <a:lnSpc>
                <a:spcPct val="80000"/>
              </a:lnSpc>
              <a:buFontTx/>
              <a:buNone/>
            </a:pPr>
            <a:endParaRPr lang="en-US" altLang="en-US" sz="2000" b="1" dirty="0" smtClean="0">
              <a:solidFill>
                <a:srgbClr val="FFFF00"/>
              </a:solidFill>
              <a:latin typeface="Arial" charset="0"/>
            </a:endParaRPr>
          </a:p>
          <a:p>
            <a:pPr>
              <a:lnSpc>
                <a:spcPct val="80000"/>
              </a:lnSpc>
              <a:buFontTx/>
              <a:buNone/>
            </a:pPr>
            <a:r>
              <a:rPr lang="en-US" altLang="en-US" sz="2400" b="1" dirty="0" smtClean="0">
                <a:solidFill>
                  <a:srgbClr val="FFFF00"/>
                </a:solidFill>
                <a:latin typeface="Arial" charset="0"/>
              </a:rPr>
              <a:t>	I am going to read you list of social programs, and I would like you to tell me which ones should receive more tax money, which ones should receive less, and which ones should stay the same.</a:t>
            </a:r>
          </a:p>
        </p:txBody>
      </p:sp>
    </p:spTree>
    <p:extLst>
      <p:ext uri="{BB962C8B-B14F-4D97-AF65-F5344CB8AC3E}">
        <p14:creationId xmlns:p14="http://schemas.microsoft.com/office/powerpoint/2010/main" val="3904009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4000" dirty="0" smtClean="0"/>
              <a:t>Programs require . . .</a:t>
            </a:r>
            <a:endParaRPr lang="en-US" sz="4000" dirty="0"/>
          </a:p>
        </p:txBody>
      </p:sp>
      <p:sp>
        <p:nvSpPr>
          <p:cNvPr id="3" name="Content Placeholder 2"/>
          <p:cNvSpPr>
            <a:spLocks noGrp="1"/>
          </p:cNvSpPr>
          <p:nvPr>
            <p:ph idx="1"/>
          </p:nvPr>
        </p:nvSpPr>
        <p:spPr>
          <a:xfrm>
            <a:off x="457200" y="2057400"/>
            <a:ext cx="8229600" cy="4068763"/>
          </a:xfrm>
        </p:spPr>
        <p:txBody>
          <a:bodyPr>
            <a:normAutofit fontScale="92500" lnSpcReduction="10000"/>
          </a:bodyPr>
          <a:lstStyle/>
          <a:p>
            <a:r>
              <a:rPr lang="en-US" sz="2800" dirty="0" smtClean="0"/>
              <a:t>GOALS</a:t>
            </a:r>
            <a:endParaRPr lang="en-US" sz="2400" dirty="0" smtClean="0"/>
          </a:p>
          <a:p>
            <a:pPr lvl="1"/>
            <a:r>
              <a:rPr lang="en-US" altLang="zh-TW" dirty="0" smtClean="0">
                <a:solidFill>
                  <a:prstClr val="white"/>
                </a:solidFill>
                <a:effectLst>
                  <a:outerShdw blurRad="50800" dist="50800" dir="2700000" algn="tl" rotWithShape="0">
                    <a:prstClr val="black">
                      <a:alpha val="30000"/>
                    </a:prstClr>
                  </a:outerShdw>
                </a:effectLst>
              </a:rPr>
              <a:t>What the policy hopes to achieve</a:t>
            </a:r>
            <a:endParaRPr lang="en-US" sz="2200" dirty="0" smtClean="0"/>
          </a:p>
          <a:p>
            <a:r>
              <a:rPr lang="en-US" sz="2800" dirty="0" smtClean="0"/>
              <a:t>TARGETS</a:t>
            </a:r>
          </a:p>
          <a:p>
            <a:pPr lvl="1"/>
            <a:r>
              <a:rPr lang="en-US" altLang="zh-TW" sz="2400" dirty="0" smtClean="0"/>
              <a:t>People or </a:t>
            </a:r>
            <a:r>
              <a:rPr lang="en-US" altLang="zh-TW" sz="2400" dirty="0"/>
              <a:t>organizations slated for change</a:t>
            </a:r>
          </a:p>
          <a:p>
            <a:pPr>
              <a:buFont typeface="Wingdings" charset="2"/>
              <a:buChar char="l"/>
            </a:pPr>
            <a:r>
              <a:rPr lang="en-US" altLang="zh-TW" sz="2800" dirty="0" smtClean="0"/>
              <a:t>INSTRUMENTS/INPUTS</a:t>
            </a:r>
            <a:r>
              <a:rPr lang="en-US" altLang="zh-TW" sz="2800" dirty="0"/>
              <a:t>/</a:t>
            </a:r>
            <a:r>
              <a:rPr lang="en-US" altLang="zh-TW" sz="2800" dirty="0" smtClean="0"/>
              <a:t>INTERVENTIONS</a:t>
            </a:r>
          </a:p>
          <a:p>
            <a:pPr lvl="1">
              <a:buFont typeface="Wingdings" charset="2"/>
              <a:buChar char="l"/>
            </a:pPr>
            <a:r>
              <a:rPr lang="en-US" altLang="zh-TW" sz="2600" dirty="0" smtClean="0"/>
              <a:t>Mechanism by which change happens</a:t>
            </a:r>
            <a:endParaRPr lang="en-US" altLang="zh-TW" sz="2400" dirty="0"/>
          </a:p>
          <a:p>
            <a:r>
              <a:rPr lang="en-US" sz="2800" dirty="0" smtClean="0"/>
              <a:t>OUTPUTS</a:t>
            </a:r>
          </a:p>
          <a:p>
            <a:pPr lvl="1"/>
            <a:r>
              <a:rPr lang="en-US" sz="2600" dirty="0" smtClean="0"/>
              <a:t>Change that is slated to occur</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sz="4000" b="1" dirty="0" smtClean="0">
                <a:solidFill>
                  <a:schemeClr val="accent1"/>
                </a:solidFill>
                <a:latin typeface="Arial" charset="0"/>
              </a:rPr>
              <a:t> </a:t>
            </a:r>
          </a:p>
        </p:txBody>
      </p:sp>
      <p:sp>
        <p:nvSpPr>
          <p:cNvPr id="54275" name="Rectangle 3"/>
          <p:cNvSpPr>
            <a:spLocks noGrp="1" noChangeArrowheads="1"/>
          </p:cNvSpPr>
          <p:nvPr>
            <p:ph type="body" idx="1"/>
          </p:nvPr>
        </p:nvSpPr>
        <p:spPr>
          <a:xfrm>
            <a:off x="1295400" y="1905000"/>
            <a:ext cx="7772400" cy="4800600"/>
          </a:xfrm>
        </p:spPr>
        <p:txBody>
          <a:bodyPr/>
          <a:lstStyle/>
          <a:p>
            <a:pPr>
              <a:lnSpc>
                <a:spcPct val="80000"/>
              </a:lnSpc>
              <a:buFontTx/>
              <a:buNone/>
            </a:pPr>
            <a:r>
              <a:rPr lang="en-US" altLang="en-US" sz="2400" b="1" dirty="0" smtClean="0">
                <a:solidFill>
                  <a:srgbClr val="FFFFFF"/>
                </a:solidFill>
                <a:latin typeface="Arial" charset="0"/>
              </a:rPr>
              <a:t>	</a:t>
            </a:r>
            <a:r>
              <a:rPr lang="en-US" altLang="en-US" sz="2800" b="1" dirty="0" smtClean="0">
                <a:solidFill>
                  <a:srgbClr val="FFFFFF"/>
                </a:solidFill>
                <a:latin typeface="Arial" charset="0"/>
              </a:rPr>
              <a:t>Unbalanced response options</a:t>
            </a:r>
          </a:p>
          <a:p>
            <a:pPr>
              <a:lnSpc>
                <a:spcPct val="80000"/>
              </a:lnSpc>
              <a:buFontTx/>
              <a:buNone/>
            </a:pPr>
            <a:endParaRPr lang="en-US" altLang="en-US" sz="2800" b="1" dirty="0" smtClean="0">
              <a:solidFill>
                <a:srgbClr val="FFFFFF"/>
              </a:solidFill>
              <a:latin typeface="Arial" charset="0"/>
            </a:endParaRPr>
          </a:p>
          <a:p>
            <a:pPr>
              <a:lnSpc>
                <a:spcPct val="80000"/>
              </a:lnSpc>
              <a:buFontTx/>
              <a:buNone/>
            </a:pPr>
            <a:r>
              <a:rPr lang="en-US" altLang="en-US" sz="2800" b="1" dirty="0" smtClean="0">
                <a:solidFill>
                  <a:srgbClr val="FFFFFF"/>
                </a:solidFill>
                <a:latin typeface="Arial" charset="0"/>
              </a:rPr>
              <a:t>	</a:t>
            </a:r>
            <a:r>
              <a:rPr lang="en-US" altLang="en-US" sz="2800" b="1" dirty="0" smtClean="0">
                <a:latin typeface="Arial" charset="0"/>
              </a:rPr>
              <a:t>How do you feel about a new law to increase fines for drivers who speed … would you favor it strongly, favor it somewhat, or oppose it?</a:t>
            </a:r>
          </a:p>
        </p:txBody>
      </p:sp>
    </p:spTree>
    <p:extLst>
      <p:ext uri="{BB962C8B-B14F-4D97-AF65-F5344CB8AC3E}">
        <p14:creationId xmlns:p14="http://schemas.microsoft.com/office/powerpoint/2010/main" val="67445966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Autofit/>
          </a:bodyPr>
          <a:lstStyle/>
          <a:p>
            <a:pPr algn="l"/>
            <a:r>
              <a:rPr lang="en-US" altLang="en-US" sz="3600" b="1" dirty="0" smtClean="0"/>
              <a:t>Question wording: Threatening questions on sensitive topics</a:t>
            </a:r>
          </a:p>
        </p:txBody>
      </p:sp>
      <p:sp>
        <p:nvSpPr>
          <p:cNvPr id="55299" name="Rectangle 3"/>
          <p:cNvSpPr>
            <a:spLocks noGrp="1" noChangeArrowheads="1"/>
          </p:cNvSpPr>
          <p:nvPr>
            <p:ph type="body" idx="1"/>
          </p:nvPr>
        </p:nvSpPr>
        <p:spPr/>
        <p:txBody>
          <a:bodyPr/>
          <a:lstStyle/>
          <a:p>
            <a:pPr>
              <a:buFontTx/>
              <a:buNone/>
            </a:pPr>
            <a:r>
              <a:rPr lang="en-US" altLang="en-US" b="1" dirty="0" smtClean="0">
                <a:latin typeface="Arial" charset="0"/>
              </a:rPr>
              <a:t>People are reluctant to reveal intimate personal information or the degree to which they violate social norms</a:t>
            </a:r>
          </a:p>
          <a:p>
            <a:pPr>
              <a:buFontTx/>
              <a:buNone/>
            </a:pPr>
            <a:endParaRPr lang="en-US" altLang="en-US" b="1" dirty="0" smtClean="0">
              <a:latin typeface="Arial" charset="0"/>
            </a:endParaRPr>
          </a:p>
          <a:p>
            <a:pPr>
              <a:buFontTx/>
              <a:buNone/>
            </a:pPr>
            <a:r>
              <a:rPr lang="en-US" altLang="en-US" b="1" dirty="0" smtClean="0">
                <a:latin typeface="Arial" charset="0"/>
              </a:rPr>
              <a:t>Could lead to underestimates of risky behaviors</a:t>
            </a:r>
          </a:p>
          <a:p>
            <a:pPr>
              <a:buFontTx/>
              <a:buNone/>
            </a:pPr>
            <a:endParaRPr lang="en-US" altLang="en-US" b="1" dirty="0" smtClean="0">
              <a:solidFill>
                <a:srgbClr val="FFFF00"/>
              </a:solidFill>
              <a:latin typeface="Arial" charset="0"/>
            </a:endParaRPr>
          </a:p>
        </p:txBody>
      </p:sp>
    </p:spTree>
    <p:extLst>
      <p:ext uri="{BB962C8B-B14F-4D97-AF65-F5344CB8AC3E}">
        <p14:creationId xmlns:p14="http://schemas.microsoft.com/office/powerpoint/2010/main" val="156101281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endParaRPr lang="en-US" altLang="en-US" dirty="0" smtClean="0"/>
          </a:p>
        </p:txBody>
      </p:sp>
      <p:sp>
        <p:nvSpPr>
          <p:cNvPr id="56323" name="Rectangle 3"/>
          <p:cNvSpPr>
            <a:spLocks noGrp="1" noChangeArrowheads="1"/>
          </p:cNvSpPr>
          <p:nvPr>
            <p:ph type="body" idx="1"/>
          </p:nvPr>
        </p:nvSpPr>
        <p:spPr/>
        <p:txBody>
          <a:bodyPr/>
          <a:lstStyle/>
          <a:p>
            <a:pPr>
              <a:buFontTx/>
              <a:buNone/>
            </a:pPr>
            <a:r>
              <a:rPr lang="en-US" altLang="en-US" sz="2800" b="1" dirty="0" smtClean="0">
                <a:latin typeface="Arial" charset="0"/>
              </a:rPr>
              <a:t>How many times in the last month have you driven a car more than 10 kilometers an hour over the speed limit?</a:t>
            </a:r>
          </a:p>
          <a:p>
            <a:pPr>
              <a:buFontTx/>
              <a:buNone/>
            </a:pPr>
            <a:endParaRPr lang="en-US" altLang="en-US" sz="2800" b="1" dirty="0" smtClean="0">
              <a:latin typeface="Arial" charset="0"/>
            </a:endParaRPr>
          </a:p>
          <a:p>
            <a:pPr>
              <a:buFontTx/>
              <a:buNone/>
            </a:pPr>
            <a:r>
              <a:rPr lang="en-US" altLang="en-US" sz="2800" b="1" dirty="0" smtClean="0">
                <a:latin typeface="Arial" charset="0"/>
              </a:rPr>
              <a:t>How often do you use your seat belt?</a:t>
            </a:r>
          </a:p>
          <a:p>
            <a:pPr>
              <a:buFontTx/>
              <a:buNone/>
            </a:pPr>
            <a:endParaRPr lang="en-US" altLang="en-US" sz="2800" b="1" dirty="0" smtClean="0">
              <a:solidFill>
                <a:srgbClr val="FFFF00"/>
              </a:solidFill>
              <a:latin typeface="Arial" charset="0"/>
            </a:endParaRPr>
          </a:p>
          <a:p>
            <a:pPr>
              <a:buFontTx/>
              <a:buNone/>
            </a:pPr>
            <a:endParaRPr lang="en-US" altLang="en-US" sz="2800" b="1" dirty="0" smtClean="0">
              <a:solidFill>
                <a:schemeClr val="tx2"/>
              </a:solidFill>
              <a:latin typeface="Arial" charset="0"/>
            </a:endParaRPr>
          </a:p>
        </p:txBody>
      </p:sp>
    </p:spTree>
    <p:extLst>
      <p:ext uri="{BB962C8B-B14F-4D97-AF65-F5344CB8AC3E}">
        <p14:creationId xmlns:p14="http://schemas.microsoft.com/office/powerpoint/2010/main" val="64284324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a:bodyPr>
          <a:lstStyle/>
          <a:p>
            <a:pPr algn="l"/>
            <a:r>
              <a:rPr lang="en-US" altLang="en-US" sz="3600" b="1" dirty="0" smtClean="0"/>
              <a:t>Question wording: Social Desirability</a:t>
            </a:r>
          </a:p>
        </p:txBody>
      </p:sp>
      <p:sp>
        <p:nvSpPr>
          <p:cNvPr id="57347" name="Rectangle 3"/>
          <p:cNvSpPr>
            <a:spLocks noGrp="1" noChangeArrowheads="1"/>
          </p:cNvSpPr>
          <p:nvPr>
            <p:ph type="body" idx="1"/>
          </p:nvPr>
        </p:nvSpPr>
        <p:spPr/>
        <p:txBody>
          <a:bodyPr>
            <a:normAutofit fontScale="92500" lnSpcReduction="20000"/>
          </a:bodyPr>
          <a:lstStyle/>
          <a:p>
            <a:pPr>
              <a:buFontTx/>
              <a:buNone/>
            </a:pPr>
            <a:r>
              <a:rPr lang="en-US" altLang="en-US" b="1" dirty="0" smtClean="0">
                <a:solidFill>
                  <a:schemeClr val="tx2"/>
                </a:solidFill>
                <a:latin typeface="Arial" charset="0"/>
              </a:rPr>
              <a:t>	</a:t>
            </a:r>
            <a:r>
              <a:rPr lang="en-US" altLang="en-US" sz="2800" b="1" dirty="0" smtClean="0">
                <a:latin typeface="Arial" charset="0"/>
              </a:rPr>
              <a:t>Asking a question in which one answer is more socially appropriate, or polite.</a:t>
            </a:r>
          </a:p>
          <a:p>
            <a:pPr>
              <a:buFontTx/>
              <a:buNone/>
            </a:pPr>
            <a:endParaRPr lang="en-US" altLang="en-US" sz="2800" b="1" dirty="0" smtClean="0">
              <a:latin typeface="Arial" charset="0"/>
            </a:endParaRPr>
          </a:p>
          <a:p>
            <a:pPr>
              <a:buFontTx/>
              <a:buNone/>
            </a:pPr>
            <a:r>
              <a:rPr lang="en-US" altLang="en-US" sz="2800" b="1" dirty="0" smtClean="0">
                <a:latin typeface="Arial" charset="0"/>
              </a:rPr>
              <a:t>	Not about intimate behaviors, but still there is pressure to give the “right” answer.</a:t>
            </a:r>
          </a:p>
          <a:p>
            <a:pPr>
              <a:buFontTx/>
              <a:buNone/>
            </a:pPr>
            <a:endParaRPr lang="en-US" altLang="en-US" sz="2800" dirty="0">
              <a:latin typeface="Arial" charset="0"/>
            </a:endParaRPr>
          </a:p>
          <a:p>
            <a:pPr>
              <a:buFontTx/>
              <a:buNone/>
            </a:pPr>
            <a:r>
              <a:rPr lang="en-US" altLang="en-US" sz="2800" dirty="0" smtClean="0">
                <a:latin typeface="Arial" charset="0"/>
              </a:rPr>
              <a:t>	</a:t>
            </a:r>
            <a:r>
              <a:rPr lang="en-US" altLang="en-US" sz="2800" dirty="0" smtClean="0">
                <a:solidFill>
                  <a:srgbClr val="FFFF00"/>
                </a:solidFill>
                <a:latin typeface="Arial" charset="0"/>
              </a:rPr>
              <a:t>Did you vote in the last election?</a:t>
            </a:r>
          </a:p>
          <a:p>
            <a:pPr>
              <a:buFontTx/>
              <a:buNone/>
            </a:pPr>
            <a:r>
              <a:rPr lang="en-US" altLang="en-US" sz="2800" dirty="0">
                <a:solidFill>
                  <a:srgbClr val="FFFF00"/>
                </a:solidFill>
                <a:latin typeface="Arial" charset="0"/>
              </a:rPr>
              <a:t>	</a:t>
            </a:r>
            <a:r>
              <a:rPr lang="en-US" altLang="en-US" sz="2800" dirty="0" smtClean="0">
                <a:solidFill>
                  <a:srgbClr val="FFFF00"/>
                </a:solidFill>
                <a:latin typeface="Arial" charset="0"/>
              </a:rPr>
              <a:t>Do you intend to vote in the November election?</a:t>
            </a:r>
            <a:endParaRPr lang="en-US" altLang="en-US" sz="2800" dirty="0" smtClean="0">
              <a:solidFill>
                <a:srgbClr val="FFFF00"/>
              </a:solidFill>
            </a:endParaRPr>
          </a:p>
        </p:txBody>
      </p:sp>
    </p:spTree>
    <p:extLst>
      <p:ext uri="{BB962C8B-B14F-4D97-AF65-F5344CB8AC3E}">
        <p14:creationId xmlns:p14="http://schemas.microsoft.com/office/powerpoint/2010/main" val="424019133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endParaRPr lang="en-US" altLang="en-US" dirty="0" smtClean="0"/>
          </a:p>
        </p:txBody>
      </p:sp>
      <p:sp>
        <p:nvSpPr>
          <p:cNvPr id="58371" name="Rectangle 3"/>
          <p:cNvSpPr>
            <a:spLocks noGrp="1" noChangeArrowheads="1"/>
          </p:cNvSpPr>
          <p:nvPr>
            <p:ph type="body" idx="1"/>
          </p:nvPr>
        </p:nvSpPr>
        <p:spPr/>
        <p:txBody>
          <a:bodyPr>
            <a:normAutofit lnSpcReduction="10000"/>
          </a:bodyPr>
          <a:lstStyle/>
          <a:p>
            <a:pPr>
              <a:lnSpc>
                <a:spcPct val="90000"/>
              </a:lnSpc>
              <a:buFontTx/>
              <a:buNone/>
            </a:pPr>
            <a:r>
              <a:rPr lang="en-US" altLang="en-US" sz="2800" b="1" dirty="0" smtClean="0">
                <a:solidFill>
                  <a:srgbClr val="FFFF00"/>
                </a:solidFill>
                <a:latin typeface="Arial" charset="0"/>
              </a:rPr>
              <a:t>	</a:t>
            </a:r>
            <a:r>
              <a:rPr lang="en-US" altLang="en-US" sz="2800" b="1" dirty="0" smtClean="0">
                <a:latin typeface="Arial" charset="0"/>
              </a:rPr>
              <a:t>Have you ever driven when you were too tired?</a:t>
            </a:r>
          </a:p>
          <a:p>
            <a:pPr>
              <a:lnSpc>
                <a:spcPct val="90000"/>
              </a:lnSpc>
              <a:buFontTx/>
              <a:buNone/>
            </a:pPr>
            <a:endParaRPr lang="en-US" altLang="en-US" sz="2800" b="1" dirty="0" smtClean="0">
              <a:latin typeface="Arial" charset="0"/>
            </a:endParaRPr>
          </a:p>
          <a:p>
            <a:pPr>
              <a:lnSpc>
                <a:spcPct val="90000"/>
              </a:lnSpc>
              <a:buFontTx/>
              <a:buNone/>
            </a:pPr>
            <a:r>
              <a:rPr lang="en-US" altLang="en-US" sz="2800" b="1" dirty="0" smtClean="0">
                <a:latin typeface="Arial" charset="0"/>
              </a:rPr>
              <a:t>	Is it all right to hit your children if they misbehave?</a:t>
            </a:r>
          </a:p>
          <a:p>
            <a:pPr>
              <a:lnSpc>
                <a:spcPct val="90000"/>
              </a:lnSpc>
              <a:buFontTx/>
              <a:buNone/>
            </a:pPr>
            <a:endParaRPr lang="en-US" altLang="en-US" sz="2800" b="1" dirty="0" smtClean="0">
              <a:latin typeface="Arial" charset="0"/>
            </a:endParaRPr>
          </a:p>
          <a:p>
            <a:pPr>
              <a:lnSpc>
                <a:spcPct val="90000"/>
              </a:lnSpc>
              <a:buFontTx/>
              <a:buNone/>
            </a:pPr>
            <a:r>
              <a:rPr lang="en-US" altLang="en-US" sz="2800" b="1" dirty="0" smtClean="0">
                <a:latin typeface="Arial" charset="0"/>
              </a:rPr>
              <a:t>	Should women with young children work outside the home?</a:t>
            </a:r>
          </a:p>
        </p:txBody>
      </p:sp>
    </p:spTree>
    <p:extLst>
      <p:ext uri="{BB962C8B-B14F-4D97-AF65-F5344CB8AC3E}">
        <p14:creationId xmlns:p14="http://schemas.microsoft.com/office/powerpoint/2010/main" val="10890120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84146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779912" y="1340768"/>
            <a:ext cx="4910328" cy="2130552"/>
          </a:xfrm>
        </p:spPr>
        <p:txBody>
          <a:bodyPr>
            <a:normAutofit fontScale="90000"/>
          </a:bodyPr>
          <a:lstStyle/>
          <a:p>
            <a:r>
              <a:rPr lang="en-GB" dirty="0"/>
              <a:t>SESRI</a:t>
            </a:r>
            <a:r>
              <a:rPr lang="en-GB" dirty="0" smtClean="0"/>
              <a:t> </a:t>
            </a:r>
            <a:br>
              <a:rPr lang="en-GB" dirty="0" smtClean="0"/>
            </a:br>
            <a:r>
              <a:rPr lang="en-GB" dirty="0" smtClean="0"/>
              <a:t>Policy &amp; Program  Evaluation Workshop</a:t>
            </a:r>
            <a:endParaRPr lang="en-GB" dirty="0"/>
          </a:p>
        </p:txBody>
      </p:sp>
      <p:sp>
        <p:nvSpPr>
          <p:cNvPr id="2051" name="Rectangle 3"/>
          <p:cNvSpPr>
            <a:spLocks noGrp="1" noChangeArrowheads="1"/>
          </p:cNvSpPr>
          <p:nvPr>
            <p:ph type="subTitle" idx="1"/>
          </p:nvPr>
        </p:nvSpPr>
        <p:spPr>
          <a:xfrm>
            <a:off x="3491880" y="3645024"/>
            <a:ext cx="4910328" cy="886968"/>
          </a:xfrm>
        </p:spPr>
        <p:txBody>
          <a:bodyPr>
            <a:normAutofit lnSpcReduction="10000"/>
          </a:bodyPr>
          <a:lstStyle/>
          <a:p>
            <a:r>
              <a:rPr lang="en-GB" dirty="0"/>
              <a:t>Doha, Qatar</a:t>
            </a:r>
          </a:p>
          <a:p>
            <a:r>
              <a:rPr lang="en-GB" dirty="0" smtClean="0"/>
              <a:t>May 29-June 1, 2016</a:t>
            </a:r>
            <a:endParaRPr lang="en-GB" dirty="0"/>
          </a:p>
        </p:txBody>
      </p:sp>
    </p:spTree>
    <p:extLst>
      <p:ext uri="{BB962C8B-B14F-4D97-AF65-F5344CB8AC3E}">
        <p14:creationId xmlns:p14="http://schemas.microsoft.com/office/powerpoint/2010/main" val="421246936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380466"/>
            <a:ext cx="9036496" cy="1143000"/>
          </a:xfrm>
        </p:spPr>
        <p:txBody>
          <a:bodyPr>
            <a:normAutofit fontScale="90000"/>
          </a:bodyPr>
          <a:lstStyle/>
          <a:p>
            <a:r>
              <a:rPr lang="en-GB" sz="4900" dirty="0" smtClean="0"/>
              <a:t>Outline: Session 4</a:t>
            </a:r>
            <a:r>
              <a:rPr lang="en-GB" dirty="0" smtClean="0"/>
              <a:t/>
            </a:r>
            <a:br>
              <a:rPr lang="en-GB" dirty="0" smtClean="0"/>
            </a:br>
            <a:endParaRPr lang="en-GB" dirty="0"/>
          </a:p>
        </p:txBody>
      </p:sp>
      <p:sp>
        <p:nvSpPr>
          <p:cNvPr id="3075" name="Rectangle 3"/>
          <p:cNvSpPr>
            <a:spLocks noGrp="1" noChangeArrowheads="1"/>
          </p:cNvSpPr>
          <p:nvPr>
            <p:ph idx="1"/>
          </p:nvPr>
        </p:nvSpPr>
        <p:spPr>
          <a:xfrm>
            <a:off x="457200" y="2057401"/>
            <a:ext cx="8579296" cy="3962400"/>
          </a:xfrm>
        </p:spPr>
        <p:txBody>
          <a:bodyPr>
            <a:noAutofit/>
          </a:bodyPr>
          <a:lstStyle/>
          <a:p>
            <a:pPr lvl="0"/>
            <a:r>
              <a:rPr lang="en-US" dirty="0" smtClean="0">
                <a:effectLst/>
              </a:rPr>
              <a:t>SESRI 2014 Omnibus Survey</a:t>
            </a:r>
          </a:p>
          <a:p>
            <a:pPr lvl="1"/>
            <a:r>
              <a:rPr lang="en-US" dirty="0" smtClean="0">
                <a:effectLst/>
              </a:rPr>
              <a:t>Codebook and metadata</a:t>
            </a:r>
          </a:p>
          <a:p>
            <a:pPr lvl="1"/>
            <a:r>
              <a:rPr lang="en-US" dirty="0" smtClean="0">
                <a:effectLst/>
              </a:rPr>
              <a:t>Study design</a:t>
            </a:r>
          </a:p>
          <a:p>
            <a:pPr lvl="1"/>
            <a:r>
              <a:rPr lang="en-US" dirty="0" smtClean="0">
                <a:effectLst/>
              </a:rPr>
              <a:t>Sampling</a:t>
            </a:r>
          </a:p>
          <a:p>
            <a:pPr lvl="1"/>
            <a:r>
              <a:rPr lang="en-US" dirty="0" smtClean="0">
                <a:effectLst/>
              </a:rPr>
              <a:t>Variables</a:t>
            </a:r>
          </a:p>
          <a:p>
            <a:pPr lvl="1"/>
            <a:r>
              <a:rPr lang="en-US" dirty="0" smtClean="0">
                <a:effectLst/>
              </a:rPr>
              <a:t>Weights</a:t>
            </a:r>
          </a:p>
          <a:p>
            <a:r>
              <a:rPr lang="en-US" dirty="0" smtClean="0">
                <a:effectLst/>
              </a:rPr>
              <a:t>Activity 2: Managing Survey Data</a:t>
            </a:r>
          </a:p>
          <a:p>
            <a:pPr marL="349250" lvl="1" indent="0">
              <a:buNone/>
            </a:pPr>
            <a:endParaRPr lang="en-US" dirty="0">
              <a:effectLst/>
            </a:endParaRPr>
          </a:p>
        </p:txBody>
      </p:sp>
    </p:spTree>
    <p:extLst>
      <p:ext uri="{BB962C8B-B14F-4D97-AF65-F5344CB8AC3E}">
        <p14:creationId xmlns:p14="http://schemas.microsoft.com/office/powerpoint/2010/main" val="87769755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Codebooks and Metadata</a:t>
            </a:r>
            <a:endParaRPr lang="en-US" dirty="0"/>
          </a:p>
        </p:txBody>
      </p:sp>
      <p:sp>
        <p:nvSpPr>
          <p:cNvPr id="3" name="Content Placeholder 2"/>
          <p:cNvSpPr>
            <a:spLocks noGrp="1"/>
          </p:cNvSpPr>
          <p:nvPr>
            <p:ph idx="1"/>
          </p:nvPr>
        </p:nvSpPr>
        <p:spPr/>
        <p:txBody>
          <a:bodyPr>
            <a:normAutofit lnSpcReduction="10000"/>
          </a:bodyPr>
          <a:lstStyle/>
          <a:p>
            <a:r>
              <a:rPr lang="en-US" sz="2600" dirty="0" smtClean="0"/>
              <a:t>Most researchers today are performing </a:t>
            </a:r>
            <a:r>
              <a:rPr lang="en-US" sz="2600" dirty="0" smtClean="0">
                <a:solidFill>
                  <a:srgbClr val="FFFF00"/>
                </a:solidFill>
              </a:rPr>
              <a:t>secondary analysis </a:t>
            </a:r>
            <a:r>
              <a:rPr lang="en-US" sz="2600" dirty="0" smtClean="0"/>
              <a:t>based on data collected by others (or at least they were not involved in the design and collection of the data)</a:t>
            </a:r>
          </a:p>
          <a:p>
            <a:r>
              <a:rPr lang="en-US" sz="2600" dirty="0" smtClean="0"/>
              <a:t>What are the advantages and disadvantages of that?</a:t>
            </a:r>
          </a:p>
          <a:p>
            <a:pPr lvl="1"/>
            <a:r>
              <a:rPr lang="en-US" sz="2400" dirty="0" smtClean="0"/>
              <a:t>Usually means better data than otherwise possible</a:t>
            </a:r>
          </a:p>
          <a:p>
            <a:pPr lvl="1"/>
            <a:r>
              <a:rPr lang="en-US" sz="2400" dirty="0" smtClean="0"/>
              <a:t>Likely to get to analysis faster than if you had to design and collect your </a:t>
            </a:r>
            <a:r>
              <a:rPr lang="en-US" sz="2400" dirty="0"/>
              <a:t>o</a:t>
            </a:r>
            <a:r>
              <a:rPr lang="en-US" sz="2400" dirty="0" smtClean="0"/>
              <a:t>wn data</a:t>
            </a:r>
          </a:p>
          <a:p>
            <a:pPr lvl="1"/>
            <a:r>
              <a:rPr lang="en-US" sz="2400" dirty="0" smtClean="0"/>
              <a:t>Measurement often involves compromises</a:t>
            </a:r>
            <a:endParaRPr lang="en-US" sz="2400" dirty="0"/>
          </a:p>
        </p:txBody>
      </p:sp>
    </p:spTree>
    <p:extLst>
      <p:ext uri="{BB962C8B-B14F-4D97-AF65-F5344CB8AC3E}">
        <p14:creationId xmlns:p14="http://schemas.microsoft.com/office/powerpoint/2010/main" val="303681820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Codebooks and Metadata</a:t>
            </a:r>
            <a:endParaRPr lang="en-US" dirty="0"/>
          </a:p>
        </p:txBody>
      </p:sp>
      <p:sp>
        <p:nvSpPr>
          <p:cNvPr id="3" name="Content Placeholder 2"/>
          <p:cNvSpPr>
            <a:spLocks noGrp="1"/>
          </p:cNvSpPr>
          <p:nvPr>
            <p:ph idx="1"/>
          </p:nvPr>
        </p:nvSpPr>
        <p:spPr/>
        <p:txBody>
          <a:bodyPr>
            <a:normAutofit/>
          </a:bodyPr>
          <a:lstStyle/>
          <a:p>
            <a:r>
              <a:rPr lang="en-US" sz="2600" dirty="0" smtClean="0"/>
              <a:t>Documentation becomes critical for secondary analysis</a:t>
            </a:r>
            <a:r>
              <a:rPr lang="en-US" sz="2600" dirty="0"/>
              <a:t> </a:t>
            </a:r>
            <a:r>
              <a:rPr lang="en-US" sz="2600" dirty="0" smtClean="0"/>
              <a:t>– whether you are preparing data for others or using others’ data</a:t>
            </a:r>
          </a:p>
          <a:p>
            <a:r>
              <a:rPr lang="en-US" sz="2600" dirty="0" smtClean="0"/>
              <a:t>The basic element of documentation is a codebook, which is more than variable descriptions</a:t>
            </a:r>
          </a:p>
        </p:txBody>
      </p:sp>
    </p:spTree>
    <p:extLst>
      <p:ext uri="{BB962C8B-B14F-4D97-AF65-F5344CB8AC3E}">
        <p14:creationId xmlns:p14="http://schemas.microsoft.com/office/powerpoint/2010/main" val="3990607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lstStyle/>
          <a:p>
            <a:pPr marL="342900" lvl="1" indent="-342900">
              <a:buFontTx/>
              <a:buChar char="•"/>
            </a:pPr>
            <a:r>
              <a:rPr lang="en-US" sz="3200" dirty="0" smtClean="0"/>
              <a:t>What does the policy hope to achieve?</a:t>
            </a:r>
          </a:p>
          <a:p>
            <a:pPr marL="342900" lvl="1" indent="-342900">
              <a:buFontTx/>
              <a:buChar char="•"/>
            </a:pPr>
            <a:r>
              <a:rPr lang="en-US" sz="3200" dirty="0" smtClean="0"/>
              <a:t>Are there multiple goals?  </a:t>
            </a:r>
          </a:p>
          <a:p>
            <a:pPr marL="342900" lvl="1" indent="-342900">
              <a:buFontTx/>
              <a:buChar char="•"/>
            </a:pPr>
            <a:r>
              <a:rPr lang="en-US" sz="3200" dirty="0" smtClean="0"/>
              <a:t>What are the tensions among them? </a:t>
            </a:r>
          </a:p>
          <a:p>
            <a:pPr marL="342900" lvl="1" indent="-342900">
              <a:buFontTx/>
              <a:buChar char="•"/>
            </a:pPr>
            <a:r>
              <a:rPr lang="en-US" sz="3200" dirty="0" smtClean="0"/>
              <a:t>What are the assumptions inherent in these goals?  </a:t>
            </a:r>
          </a:p>
          <a:p>
            <a:pPr marL="342900" lvl="1" indent="-342900">
              <a:buFontTx/>
              <a:buChar char="•"/>
            </a:pPr>
            <a:endParaRPr lang="en-US" sz="3200" dirty="0"/>
          </a:p>
          <a:p>
            <a:pPr marL="342900" lvl="1" indent="-342900">
              <a:buFontTx/>
              <a:buChar char="•"/>
            </a:pPr>
            <a:endParaRPr lang="en-US" sz="3200" dirty="0" smtClean="0"/>
          </a:p>
          <a:p>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Downlaoad</a:t>
            </a:r>
            <a:r>
              <a:rPr lang="en-US" dirty="0" smtClean="0"/>
              <a:t> the codebook for the 2011 SESRI Omnibus dataset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343778"/>
            <a:ext cx="8229600" cy="3389643"/>
          </a:xfrm>
        </p:spPr>
      </p:pic>
    </p:spTree>
    <p:extLst>
      <p:ext uri="{BB962C8B-B14F-4D97-AF65-F5344CB8AC3E}">
        <p14:creationId xmlns:p14="http://schemas.microsoft.com/office/powerpoint/2010/main" val="130074190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Download the codebook for the 2011 SESRI Omnibus dataset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0494" y="2060848"/>
            <a:ext cx="7943011" cy="4467944"/>
          </a:xfrm>
        </p:spPr>
      </p:pic>
    </p:spTree>
    <p:extLst>
      <p:ext uri="{BB962C8B-B14F-4D97-AF65-F5344CB8AC3E}">
        <p14:creationId xmlns:p14="http://schemas.microsoft.com/office/powerpoint/2010/main" val="251613087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Download the codebook for the 2011 SESRI Omnibus dataset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8473" y="1916832"/>
            <a:ext cx="8327053" cy="4683968"/>
          </a:xfrm>
        </p:spPr>
      </p:pic>
    </p:spTree>
    <p:extLst>
      <p:ext uri="{BB962C8B-B14F-4D97-AF65-F5344CB8AC3E}">
        <p14:creationId xmlns:p14="http://schemas.microsoft.com/office/powerpoint/2010/main" val="102655693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Variables</a:t>
            </a:r>
            <a:endParaRPr lang="en-US" dirty="0"/>
          </a:p>
        </p:txBody>
      </p:sp>
      <p:sp>
        <p:nvSpPr>
          <p:cNvPr id="3" name="Content Placeholder 2"/>
          <p:cNvSpPr>
            <a:spLocks noGrp="1"/>
          </p:cNvSpPr>
          <p:nvPr>
            <p:ph idx="1"/>
          </p:nvPr>
        </p:nvSpPr>
        <p:spPr>
          <a:xfrm>
            <a:off x="179512" y="2057400"/>
            <a:ext cx="8856984" cy="4539951"/>
          </a:xfrm>
        </p:spPr>
        <p:txBody>
          <a:bodyPr>
            <a:normAutofit lnSpcReduction="10000"/>
          </a:bodyPr>
          <a:lstStyle/>
          <a:p>
            <a:pPr marL="0" indent="0">
              <a:buNone/>
            </a:pPr>
            <a:r>
              <a:rPr lang="en-US" sz="2600" dirty="0" smtClean="0"/>
              <a:t>Descriptive elements of a variable</a:t>
            </a:r>
          </a:p>
          <a:p>
            <a:pPr marL="0" indent="0">
              <a:buNone/>
            </a:pPr>
            <a:r>
              <a:rPr lang="en-US" sz="2600" dirty="0"/>
              <a:t>	</a:t>
            </a:r>
            <a:r>
              <a:rPr lang="en-US" sz="2600" dirty="0" smtClean="0"/>
              <a:t>Short name in the dataset</a:t>
            </a:r>
          </a:p>
          <a:p>
            <a:pPr marL="0" indent="0">
              <a:buNone/>
            </a:pPr>
            <a:r>
              <a:rPr lang="en-US" sz="2600" dirty="0"/>
              <a:t>	</a:t>
            </a:r>
            <a:r>
              <a:rPr lang="en-US" sz="2600" dirty="0" smtClean="0"/>
              <a:t>Source of the variable</a:t>
            </a:r>
          </a:p>
          <a:p>
            <a:pPr marL="0" indent="0">
              <a:buNone/>
            </a:pPr>
            <a:r>
              <a:rPr lang="en-US" sz="2600" dirty="0"/>
              <a:t>	</a:t>
            </a:r>
            <a:r>
              <a:rPr lang="en-US" sz="2600" dirty="0" smtClean="0"/>
              <a:t>Expected valid values</a:t>
            </a:r>
          </a:p>
          <a:p>
            <a:pPr marL="0" indent="0">
              <a:buNone/>
            </a:pPr>
            <a:r>
              <a:rPr lang="en-US" sz="2600" dirty="0"/>
              <a:t>	</a:t>
            </a:r>
            <a:r>
              <a:rPr lang="en-US" sz="2600" dirty="0" smtClean="0"/>
              <a:t>	Missing data values  </a:t>
            </a:r>
          </a:p>
          <a:p>
            <a:pPr marL="0" indent="0">
              <a:buNone/>
            </a:pPr>
            <a:r>
              <a:rPr lang="en-US" sz="2600" dirty="0"/>
              <a:t>	</a:t>
            </a:r>
            <a:r>
              <a:rPr lang="en-US" sz="2600" dirty="0" smtClean="0"/>
              <a:t>Frequencies of each value</a:t>
            </a:r>
          </a:p>
          <a:p>
            <a:pPr marL="0" indent="0">
              <a:buNone/>
            </a:pPr>
            <a:r>
              <a:rPr lang="en-US" sz="2600" dirty="0"/>
              <a:t>	</a:t>
            </a:r>
            <a:r>
              <a:rPr lang="en-US" sz="2600" dirty="0" smtClean="0"/>
              <a:t>Any additional properties (conditional or skip 	patterns)</a:t>
            </a:r>
            <a:endParaRPr lang="en-US" sz="2600" dirty="0"/>
          </a:p>
        </p:txBody>
      </p:sp>
    </p:spTree>
    <p:extLst>
      <p:ext uri="{BB962C8B-B14F-4D97-AF65-F5344CB8AC3E}">
        <p14:creationId xmlns:p14="http://schemas.microsoft.com/office/powerpoint/2010/main" val="95265758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#2</a:t>
            </a:r>
            <a:endParaRPr lang="en-US" dirty="0"/>
          </a:p>
        </p:txBody>
      </p:sp>
      <p:sp>
        <p:nvSpPr>
          <p:cNvPr id="3" name="Content Placeholder 2"/>
          <p:cNvSpPr>
            <a:spLocks noGrp="1"/>
          </p:cNvSpPr>
          <p:nvPr>
            <p:ph idx="1"/>
          </p:nvPr>
        </p:nvSpPr>
        <p:spPr/>
        <p:txBody>
          <a:bodyPr>
            <a:normAutofit/>
          </a:bodyPr>
          <a:lstStyle/>
          <a:p>
            <a:r>
              <a:rPr lang="en-US" sz="2800" dirty="0" smtClean="0"/>
              <a:t>Prepare a survey dataset for analysis</a:t>
            </a:r>
          </a:p>
          <a:p>
            <a:pPr lvl="1"/>
            <a:r>
              <a:rPr lang="en-US" sz="2600" dirty="0"/>
              <a:t>Coding/recoding</a:t>
            </a:r>
          </a:p>
          <a:p>
            <a:pPr lvl="1"/>
            <a:r>
              <a:rPr lang="en-US" sz="2600" dirty="0"/>
              <a:t>Creating new variables</a:t>
            </a:r>
          </a:p>
          <a:p>
            <a:pPr lvl="1"/>
            <a:r>
              <a:rPr lang="en-US" sz="2600" dirty="0"/>
              <a:t>Labels</a:t>
            </a:r>
          </a:p>
          <a:p>
            <a:pPr lvl="1"/>
            <a:r>
              <a:rPr lang="en-US" sz="2600" dirty="0"/>
              <a:t>Merging datasets</a:t>
            </a:r>
          </a:p>
          <a:p>
            <a:pPr marL="0" indent="0">
              <a:buNone/>
            </a:pPr>
            <a:endParaRPr lang="en-US" sz="2800" dirty="0" smtClean="0"/>
          </a:p>
        </p:txBody>
      </p:sp>
    </p:spTree>
    <p:extLst>
      <p:ext uri="{BB962C8B-B14F-4D97-AF65-F5344CB8AC3E}">
        <p14:creationId xmlns:p14="http://schemas.microsoft.com/office/powerpoint/2010/main" val="334757873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Checking the dataset properties in Stata</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42682" y="2057400"/>
            <a:ext cx="7458635" cy="3962400"/>
          </a:xfrm>
        </p:spPr>
      </p:pic>
    </p:spTree>
    <p:extLst>
      <p:ext uri="{BB962C8B-B14F-4D97-AF65-F5344CB8AC3E}">
        <p14:creationId xmlns:p14="http://schemas.microsoft.com/office/powerpoint/2010/main" val="349535902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Checking the dataset properties in Stata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2682" y="2057400"/>
            <a:ext cx="7458635" cy="3962400"/>
          </a:xfrm>
        </p:spPr>
      </p:pic>
    </p:spTree>
    <p:extLst>
      <p:ext uri="{BB962C8B-B14F-4D97-AF65-F5344CB8AC3E}">
        <p14:creationId xmlns:p14="http://schemas.microsoft.com/office/powerpoint/2010/main" val="301066791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Checking the dataset properties in Stata</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2682" y="2057400"/>
            <a:ext cx="7458635" cy="3962400"/>
          </a:xfrm>
        </p:spPr>
      </p:pic>
    </p:spTree>
    <p:extLst>
      <p:ext uri="{BB962C8B-B14F-4D97-AF65-F5344CB8AC3E}">
        <p14:creationId xmlns:p14="http://schemas.microsoft.com/office/powerpoint/2010/main" val="138869187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Checking the dataset properties in Stata</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42682" y="2057400"/>
            <a:ext cx="7458635" cy="3962400"/>
          </a:xfrm>
        </p:spPr>
      </p:pic>
    </p:spTree>
    <p:extLst>
      <p:ext uri="{BB962C8B-B14F-4D97-AF65-F5344CB8AC3E}">
        <p14:creationId xmlns:p14="http://schemas.microsoft.com/office/powerpoint/2010/main" val="396914549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Checking the dataset properties in Stata</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42682" y="2057400"/>
            <a:ext cx="7458635" cy="3962400"/>
          </a:xfrm>
        </p:spPr>
      </p:pic>
    </p:spTree>
    <p:extLst>
      <p:ext uri="{BB962C8B-B14F-4D97-AF65-F5344CB8AC3E}">
        <p14:creationId xmlns:p14="http://schemas.microsoft.com/office/powerpoint/2010/main" val="40465183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4000" dirty="0" smtClean="0"/>
              <a:t>Clicker Question 1</a:t>
            </a:r>
            <a:endParaRPr lang="en-US" sz="4000" dirty="0"/>
          </a:p>
        </p:txBody>
      </p:sp>
      <p:sp>
        <p:nvSpPr>
          <p:cNvPr id="3" name="Content Placeholder 2"/>
          <p:cNvSpPr>
            <a:spLocks noGrp="1"/>
          </p:cNvSpPr>
          <p:nvPr>
            <p:ph idx="1"/>
          </p:nvPr>
        </p:nvSpPr>
        <p:spPr>
          <a:xfrm>
            <a:off x="457200" y="2057400"/>
            <a:ext cx="8229600" cy="4572000"/>
          </a:xfrm>
        </p:spPr>
        <p:txBody>
          <a:bodyPr>
            <a:normAutofit fontScale="92500" lnSpcReduction="20000"/>
          </a:bodyPr>
          <a:lstStyle/>
          <a:p>
            <a:pPr>
              <a:buNone/>
            </a:pPr>
            <a:r>
              <a:rPr lang="en-US" sz="2800" dirty="0" smtClean="0">
                <a:solidFill>
                  <a:srgbClr val="FFFFFF"/>
                </a:solidFill>
              </a:rPr>
              <a:t>	A program that addresses traffic congestion in Doha should … (Click what </a:t>
            </a:r>
            <a:r>
              <a:rPr lang="en-US" sz="2800" dirty="0" smtClean="0"/>
              <a:t>you think </a:t>
            </a:r>
            <a:r>
              <a:rPr lang="en-US" sz="2800" dirty="0" smtClean="0">
                <a:solidFill>
                  <a:srgbClr val="FFFF00"/>
                </a:solidFill>
              </a:rPr>
              <a:t>THE GOVERNMENT’S </a:t>
            </a:r>
            <a:r>
              <a:rPr lang="en-US" sz="2800" dirty="0" smtClean="0">
                <a:solidFill>
                  <a:srgbClr val="FFFFFF"/>
                </a:solidFill>
              </a:rPr>
              <a:t>goal is.</a:t>
            </a:r>
            <a:r>
              <a:rPr lang="en-US" sz="2800" dirty="0" smtClean="0">
                <a:solidFill>
                  <a:srgbClr val="FFB91D"/>
                </a:solidFill>
              </a:rPr>
              <a:t> </a:t>
            </a:r>
            <a:r>
              <a:rPr lang="en-US" sz="2800" dirty="0" smtClean="0">
                <a:solidFill>
                  <a:srgbClr val="FFFFFF"/>
                </a:solidFill>
              </a:rPr>
              <a:t>)</a:t>
            </a:r>
          </a:p>
          <a:p>
            <a:pPr marL="514350" indent="-514350">
              <a:buFont typeface="+mj-lt"/>
              <a:buAutoNum type="alphaLcParenR"/>
            </a:pPr>
            <a:r>
              <a:rPr lang="en-US" sz="2800" dirty="0" smtClean="0">
                <a:solidFill>
                  <a:srgbClr val="FFFFFF"/>
                </a:solidFill>
              </a:rPr>
              <a:t>Reduce the number of traffic accidents, in order to improve the health and lower the mortality rate.</a:t>
            </a:r>
          </a:p>
          <a:p>
            <a:pPr marL="514350" indent="-514350">
              <a:buFont typeface="+mj-lt"/>
              <a:buAutoNum type="alphaLcParenR"/>
            </a:pPr>
            <a:r>
              <a:rPr lang="en-US" sz="2800" dirty="0" smtClean="0">
                <a:solidFill>
                  <a:srgbClr val="FFFFFF"/>
                </a:solidFill>
              </a:rPr>
              <a:t>Reduce air pollution, caused by idling vehicles and under-utilization of carpools and mass transit.</a:t>
            </a:r>
          </a:p>
          <a:p>
            <a:pPr marL="514350" indent="-514350">
              <a:buFont typeface="+mj-lt"/>
              <a:buAutoNum type="alphaLcParenR"/>
            </a:pPr>
            <a:r>
              <a:rPr lang="en-US" sz="2800" dirty="0" smtClean="0">
                <a:solidFill>
                  <a:srgbClr val="FFFFFF"/>
                </a:solidFill>
              </a:rPr>
              <a:t>Reduce travel times, in order to increase business productivity and quality of life.</a:t>
            </a:r>
          </a:p>
          <a:p>
            <a:pPr marL="514350" indent="-514350">
              <a:buFont typeface="+mj-lt"/>
              <a:buAutoNum type="alphaLcParenR"/>
            </a:pPr>
            <a:r>
              <a:rPr lang="en-US" sz="2800" dirty="0" smtClean="0">
                <a:solidFill>
                  <a:srgbClr val="FFFFFF"/>
                </a:solidFill>
              </a:rPr>
              <a:t>All of the above.  </a:t>
            </a:r>
          </a:p>
          <a:p>
            <a:pPr marL="514350" indent="-514350">
              <a:buFont typeface="+mj-lt"/>
              <a:buAutoNum type="alphaLcParenR"/>
            </a:pPr>
            <a:endParaRPr lang="en-US" sz="2800" dirty="0" smtClean="0">
              <a:solidFill>
                <a:srgbClr val="FFFFFF"/>
              </a:solidFill>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42682" y="2057400"/>
            <a:ext cx="7458635" cy="3962400"/>
          </a:xfrm>
        </p:spPr>
      </p:pic>
    </p:spTree>
    <p:extLst>
      <p:ext uri="{BB962C8B-B14F-4D97-AF65-F5344CB8AC3E}">
        <p14:creationId xmlns:p14="http://schemas.microsoft.com/office/powerpoint/2010/main" val="412153394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2682" y="2057400"/>
            <a:ext cx="7458635" cy="3962400"/>
          </a:xfrm>
        </p:spPr>
      </p:pic>
    </p:spTree>
    <p:extLst>
      <p:ext uri="{BB962C8B-B14F-4D97-AF65-F5344CB8AC3E}">
        <p14:creationId xmlns:p14="http://schemas.microsoft.com/office/powerpoint/2010/main" val="282452637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Management</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29252292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30405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779912" y="1340768"/>
            <a:ext cx="4910328" cy="2130552"/>
          </a:xfrm>
        </p:spPr>
        <p:txBody>
          <a:bodyPr>
            <a:normAutofit fontScale="90000"/>
          </a:bodyPr>
          <a:lstStyle/>
          <a:p>
            <a:r>
              <a:rPr lang="en-GB" dirty="0"/>
              <a:t>SESRI</a:t>
            </a:r>
            <a:r>
              <a:rPr lang="en-GB" dirty="0" smtClean="0"/>
              <a:t> </a:t>
            </a:r>
            <a:br>
              <a:rPr lang="en-GB" dirty="0" smtClean="0"/>
            </a:br>
            <a:r>
              <a:rPr lang="en-GB" dirty="0" smtClean="0"/>
              <a:t>Policy &amp; Program  Evaluation Workshop</a:t>
            </a:r>
            <a:endParaRPr lang="en-GB" dirty="0"/>
          </a:p>
        </p:txBody>
      </p:sp>
      <p:sp>
        <p:nvSpPr>
          <p:cNvPr id="2051" name="Rectangle 3"/>
          <p:cNvSpPr>
            <a:spLocks noGrp="1" noChangeArrowheads="1"/>
          </p:cNvSpPr>
          <p:nvPr>
            <p:ph type="subTitle" idx="1"/>
          </p:nvPr>
        </p:nvSpPr>
        <p:spPr>
          <a:xfrm>
            <a:off x="3491880" y="3645024"/>
            <a:ext cx="4910328" cy="886968"/>
          </a:xfrm>
        </p:spPr>
        <p:txBody>
          <a:bodyPr>
            <a:normAutofit lnSpcReduction="10000"/>
          </a:bodyPr>
          <a:lstStyle/>
          <a:p>
            <a:r>
              <a:rPr lang="en-GB" dirty="0"/>
              <a:t>Doha, Qatar</a:t>
            </a:r>
          </a:p>
          <a:p>
            <a:r>
              <a:rPr lang="en-GB" dirty="0" smtClean="0"/>
              <a:t>May 29-June 1, 2016</a:t>
            </a:r>
            <a:endParaRPr lang="en-GB" dirty="0"/>
          </a:p>
        </p:txBody>
      </p:sp>
    </p:spTree>
    <p:extLst>
      <p:ext uri="{BB962C8B-B14F-4D97-AF65-F5344CB8AC3E}">
        <p14:creationId xmlns:p14="http://schemas.microsoft.com/office/powerpoint/2010/main" val="221300474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380466"/>
            <a:ext cx="9036496" cy="1143000"/>
          </a:xfrm>
        </p:spPr>
        <p:txBody>
          <a:bodyPr>
            <a:normAutofit fontScale="90000"/>
          </a:bodyPr>
          <a:lstStyle/>
          <a:p>
            <a:r>
              <a:rPr lang="en-GB" sz="4900" dirty="0" smtClean="0"/>
              <a:t>Outline: Session 5</a:t>
            </a:r>
            <a:r>
              <a:rPr lang="en-GB" dirty="0" smtClean="0"/>
              <a:t/>
            </a:r>
            <a:br>
              <a:rPr lang="en-GB" dirty="0" smtClean="0"/>
            </a:br>
            <a:endParaRPr lang="en-GB" dirty="0"/>
          </a:p>
        </p:txBody>
      </p:sp>
      <p:sp>
        <p:nvSpPr>
          <p:cNvPr id="3075" name="Rectangle 3"/>
          <p:cNvSpPr>
            <a:spLocks noGrp="1" noChangeArrowheads="1"/>
          </p:cNvSpPr>
          <p:nvPr>
            <p:ph idx="1"/>
          </p:nvPr>
        </p:nvSpPr>
        <p:spPr>
          <a:xfrm>
            <a:off x="457200" y="2057401"/>
            <a:ext cx="8579296" cy="3962400"/>
          </a:xfrm>
        </p:spPr>
        <p:txBody>
          <a:bodyPr>
            <a:noAutofit/>
          </a:bodyPr>
          <a:lstStyle/>
          <a:p>
            <a:pPr lvl="0"/>
            <a:r>
              <a:rPr lang="en-US" sz="2600" dirty="0" smtClean="0">
                <a:effectLst/>
              </a:rPr>
              <a:t>Operationalization</a:t>
            </a:r>
            <a:endParaRPr lang="en-US" sz="2600" dirty="0">
              <a:effectLst/>
            </a:endParaRPr>
          </a:p>
          <a:p>
            <a:pPr lvl="0"/>
            <a:r>
              <a:rPr lang="en-US" sz="2600" dirty="0" smtClean="0">
                <a:effectLst/>
              </a:rPr>
              <a:t>Measurement</a:t>
            </a:r>
          </a:p>
          <a:p>
            <a:pPr lvl="0"/>
            <a:r>
              <a:rPr lang="en-US" sz="2600" dirty="0" smtClean="0">
                <a:effectLst/>
              </a:rPr>
              <a:t>Reliability and Validity</a:t>
            </a:r>
          </a:p>
          <a:p>
            <a:pPr lvl="0"/>
            <a:r>
              <a:rPr lang="en-US" sz="2600" dirty="0" smtClean="0">
                <a:effectLst/>
              </a:rPr>
              <a:t>Measurement Theory</a:t>
            </a:r>
            <a:endParaRPr lang="en-US" sz="2600" dirty="0">
              <a:effectLst/>
            </a:endParaRPr>
          </a:p>
          <a:p>
            <a:pPr lvl="1"/>
            <a:r>
              <a:rPr lang="en-US" sz="2600" dirty="0" smtClean="0">
                <a:effectLst/>
              </a:rPr>
              <a:t>Random error</a:t>
            </a:r>
            <a:endParaRPr lang="en-US" sz="2600" dirty="0">
              <a:effectLst/>
            </a:endParaRPr>
          </a:p>
          <a:p>
            <a:pPr lvl="1"/>
            <a:r>
              <a:rPr lang="en-US" sz="2600" dirty="0" smtClean="0">
                <a:effectLst/>
              </a:rPr>
              <a:t>Bias</a:t>
            </a:r>
            <a:endParaRPr lang="en-US" sz="2600" dirty="0">
              <a:effectLst/>
            </a:endParaRPr>
          </a:p>
        </p:txBody>
      </p:sp>
    </p:spTree>
    <p:extLst>
      <p:ext uri="{BB962C8B-B14F-4D97-AF65-F5344CB8AC3E}">
        <p14:creationId xmlns:p14="http://schemas.microsoft.com/office/powerpoint/2010/main" val="248311652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Operationalization</a:t>
            </a:r>
            <a:endParaRPr lang="en-US" sz="3600" dirty="0"/>
          </a:p>
        </p:txBody>
      </p:sp>
      <p:sp>
        <p:nvSpPr>
          <p:cNvPr id="3" name="Content Placeholder 2"/>
          <p:cNvSpPr>
            <a:spLocks noGrp="1"/>
          </p:cNvSpPr>
          <p:nvPr>
            <p:ph idx="1"/>
          </p:nvPr>
        </p:nvSpPr>
        <p:spPr/>
        <p:txBody>
          <a:bodyPr>
            <a:noAutofit/>
          </a:bodyPr>
          <a:lstStyle/>
          <a:p>
            <a:r>
              <a:rPr lang="en-GB" sz="2800" dirty="0"/>
              <a:t>Deciding on the </a:t>
            </a:r>
            <a:r>
              <a:rPr lang="en-GB" sz="2800" dirty="0">
                <a:solidFill>
                  <a:srgbClr val="FFFF00"/>
                </a:solidFill>
              </a:rPr>
              <a:t>u</a:t>
            </a:r>
            <a:r>
              <a:rPr lang="en-GB" sz="2800" dirty="0" smtClean="0">
                <a:solidFill>
                  <a:srgbClr val="FFFF00"/>
                </a:solidFill>
              </a:rPr>
              <a:t>nits </a:t>
            </a:r>
            <a:r>
              <a:rPr lang="en-GB" sz="2800" dirty="0">
                <a:solidFill>
                  <a:srgbClr val="FFFF00"/>
                </a:solidFill>
              </a:rPr>
              <a:t>of </a:t>
            </a:r>
            <a:r>
              <a:rPr lang="en-GB" sz="2800" dirty="0" smtClean="0">
                <a:solidFill>
                  <a:srgbClr val="FFFF00"/>
                </a:solidFill>
              </a:rPr>
              <a:t>measurement </a:t>
            </a:r>
            <a:r>
              <a:rPr lang="en-GB" sz="2800" dirty="0"/>
              <a:t>and </a:t>
            </a:r>
            <a:r>
              <a:rPr lang="en-GB" sz="2800" dirty="0">
                <a:solidFill>
                  <a:srgbClr val="FFFF00"/>
                </a:solidFill>
              </a:rPr>
              <a:t>u</a:t>
            </a:r>
            <a:r>
              <a:rPr lang="en-GB" sz="2800" dirty="0" smtClean="0">
                <a:solidFill>
                  <a:srgbClr val="FFFF00"/>
                </a:solidFill>
              </a:rPr>
              <a:t>nits </a:t>
            </a:r>
            <a:r>
              <a:rPr lang="en-GB" sz="2800" dirty="0">
                <a:solidFill>
                  <a:srgbClr val="FFFF00"/>
                </a:solidFill>
              </a:rPr>
              <a:t>of </a:t>
            </a:r>
            <a:r>
              <a:rPr lang="en-GB" sz="2800" dirty="0" smtClean="0">
                <a:solidFill>
                  <a:srgbClr val="FFFF00"/>
                </a:solidFill>
              </a:rPr>
              <a:t>analysis</a:t>
            </a:r>
            <a:r>
              <a:rPr lang="en-GB" sz="2800" dirty="0"/>
              <a:t>, i.e. defining how the variables will be measured, observed,  or formed</a:t>
            </a:r>
          </a:p>
          <a:p>
            <a:r>
              <a:rPr lang="en-GB" sz="2800" dirty="0"/>
              <a:t>All the variables must be measured for the same units of analysis, especially when evaluating a hypothesis</a:t>
            </a:r>
          </a:p>
          <a:p>
            <a:r>
              <a:rPr lang="en-GB" sz="2800" dirty="0"/>
              <a:t>Deciding on which research design will be used to collect the </a:t>
            </a:r>
            <a:r>
              <a:rPr lang="en-GB" sz="2800" dirty="0" smtClean="0"/>
              <a:t>data</a:t>
            </a:r>
            <a:endParaRPr lang="en-GB" sz="2800" dirty="0"/>
          </a:p>
        </p:txBody>
      </p:sp>
    </p:spTree>
    <p:extLst>
      <p:ext uri="{BB962C8B-B14F-4D97-AF65-F5344CB8AC3E}">
        <p14:creationId xmlns:p14="http://schemas.microsoft.com/office/powerpoint/2010/main" val="150402312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smtClean="0"/>
              <a:t>Operationalization and Basic </a:t>
            </a:r>
            <a:br>
              <a:rPr lang="en-US" sz="3600" dirty="0" smtClean="0"/>
            </a:br>
            <a:r>
              <a:rPr lang="en-US" sz="3600" dirty="0" smtClean="0"/>
              <a:t>Design Considerations</a:t>
            </a:r>
            <a:endParaRPr lang="en-US" sz="3600" dirty="0"/>
          </a:p>
        </p:txBody>
      </p:sp>
      <p:sp>
        <p:nvSpPr>
          <p:cNvPr id="3" name="Content Placeholder 2"/>
          <p:cNvSpPr>
            <a:spLocks noGrp="1"/>
          </p:cNvSpPr>
          <p:nvPr>
            <p:ph idx="1"/>
          </p:nvPr>
        </p:nvSpPr>
        <p:spPr/>
        <p:txBody>
          <a:bodyPr>
            <a:normAutofit/>
          </a:bodyPr>
          <a:lstStyle/>
          <a:p>
            <a:r>
              <a:rPr lang="en-US" sz="2800" dirty="0" smtClean="0"/>
              <a:t>Can we develop baseline measures on traffic accidents before the road realignment program starts?</a:t>
            </a:r>
          </a:p>
          <a:p>
            <a:r>
              <a:rPr lang="en-US" sz="2800" dirty="0" smtClean="0"/>
              <a:t>Can we create a panel study/longitudinal data file with repeated measures over time?</a:t>
            </a:r>
          </a:p>
          <a:p>
            <a:r>
              <a:rPr lang="en-US" sz="2800" dirty="0" smtClean="0"/>
              <a:t>Can we develop an appropriate control group(s)?</a:t>
            </a:r>
          </a:p>
          <a:p>
            <a:r>
              <a:rPr lang="en-US" sz="2800" dirty="0" smtClean="0"/>
              <a:t>How many different units of analysis can we use?</a:t>
            </a:r>
            <a:endParaRPr lang="en-US" sz="2800" dirty="0"/>
          </a:p>
        </p:txBody>
      </p:sp>
    </p:spTree>
    <p:extLst>
      <p:ext uri="{BB962C8B-B14F-4D97-AF65-F5344CB8AC3E}">
        <p14:creationId xmlns:p14="http://schemas.microsoft.com/office/powerpoint/2010/main" val="96256572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99592" y="188640"/>
            <a:ext cx="8244408" cy="1143000"/>
          </a:xfrm>
        </p:spPr>
        <p:txBody>
          <a:bodyPr>
            <a:noAutofit/>
          </a:bodyPr>
          <a:lstStyle/>
          <a:p>
            <a:pPr algn="l" eaLnBrk="1" hangingPunct="1"/>
            <a:r>
              <a:rPr lang="en-US" altLang="en-US" sz="3600" b="1" dirty="0" smtClean="0"/>
              <a:t>Measurement</a:t>
            </a:r>
          </a:p>
        </p:txBody>
      </p:sp>
      <p:sp>
        <p:nvSpPr>
          <p:cNvPr id="7171" name="Rectangle 3"/>
          <p:cNvSpPr>
            <a:spLocks noGrp="1" noChangeArrowheads="1"/>
          </p:cNvSpPr>
          <p:nvPr>
            <p:ph type="body" idx="1"/>
          </p:nvPr>
        </p:nvSpPr>
        <p:spPr>
          <a:xfrm>
            <a:off x="296714" y="1774150"/>
            <a:ext cx="8484880" cy="4495800"/>
          </a:xfrm>
        </p:spPr>
        <p:txBody>
          <a:bodyPr>
            <a:normAutofit/>
          </a:bodyPr>
          <a:lstStyle/>
          <a:p>
            <a:pPr eaLnBrk="1" hangingPunct="1">
              <a:buFont typeface="Symbol" pitchFamily="18" charset="2"/>
              <a:buNone/>
            </a:pPr>
            <a:r>
              <a:rPr lang="en-US" altLang="en-US" sz="2800" b="1" dirty="0" smtClean="0">
                <a:latin typeface="Arial" charset="0"/>
                <a:cs typeface="Arial" charset="0"/>
              </a:rPr>
              <a:t>	H: </a:t>
            </a:r>
            <a:r>
              <a:rPr lang="en-US" altLang="en-US" sz="2800" dirty="0" smtClean="0">
                <a:latin typeface="Arial" charset="0"/>
                <a:cs typeface="Arial" charset="0"/>
              </a:rPr>
              <a:t>Changing road configuration </a:t>
            </a:r>
            <a:r>
              <a:rPr lang="en-US" altLang="en-US" sz="2800" b="1" dirty="0" smtClean="0">
                <a:latin typeface="Arial" charset="0"/>
                <a:cs typeface="Arial" charset="0"/>
              </a:rPr>
              <a:t>will </a:t>
            </a:r>
            <a:r>
              <a:rPr lang="en-US" altLang="en-US" sz="2800" dirty="0" smtClean="0">
                <a:latin typeface="Arial" charset="0"/>
                <a:cs typeface="Arial" charset="0"/>
              </a:rPr>
              <a:t>reduce traffic accidents</a:t>
            </a:r>
            <a:r>
              <a:rPr lang="en-US" altLang="en-US" sz="2800" b="1" dirty="0" smtClean="0">
                <a:latin typeface="Arial" charset="0"/>
                <a:cs typeface="Arial" charset="0"/>
              </a:rPr>
              <a:t>.</a:t>
            </a:r>
          </a:p>
          <a:p>
            <a:pPr eaLnBrk="1" hangingPunct="1">
              <a:buFont typeface="Symbol" pitchFamily="18" charset="2"/>
              <a:buNone/>
            </a:pPr>
            <a:endParaRPr lang="en-US" altLang="en-US" sz="3600" b="1" dirty="0" smtClean="0">
              <a:solidFill>
                <a:schemeClr val="tx2"/>
              </a:solidFill>
              <a:latin typeface="Arial" charset="0"/>
            </a:endParaRPr>
          </a:p>
          <a:p>
            <a:pPr eaLnBrk="1" hangingPunct="1">
              <a:buFont typeface="Symbol" pitchFamily="18" charset="2"/>
              <a:buNone/>
            </a:pPr>
            <a:r>
              <a:rPr lang="en-US" altLang="en-US" sz="2800" b="1" dirty="0" smtClean="0">
                <a:latin typeface="Arial" charset="0"/>
              </a:rPr>
              <a:t>	How would we measure </a:t>
            </a:r>
            <a:r>
              <a:rPr lang="en-US" altLang="en-US" sz="2800" dirty="0" smtClean="0">
                <a:latin typeface="Arial" charset="0"/>
              </a:rPr>
              <a:t>X (road configuration) and Y (traffic accidents)</a:t>
            </a:r>
            <a:r>
              <a:rPr lang="en-US" altLang="en-US" sz="2800" b="1" dirty="0" smtClean="0">
                <a:latin typeface="Arial" charset="0"/>
              </a:rPr>
              <a:t>? </a:t>
            </a:r>
          </a:p>
          <a:p>
            <a:pPr eaLnBrk="1" hangingPunct="1">
              <a:buFont typeface="Symbol" pitchFamily="18" charset="2"/>
              <a:buNone/>
            </a:pPr>
            <a:r>
              <a:rPr lang="en-US" altLang="en-US" sz="2800" b="1" dirty="0" smtClean="0">
                <a:latin typeface="Arial" charset="0"/>
              </a:rPr>
              <a:t>	You must agree on the units. What is a common “unit of analysis” for road configuration and of traffic accidents?</a:t>
            </a:r>
          </a:p>
          <a:p>
            <a:pPr eaLnBrk="1" hangingPunct="1">
              <a:buFont typeface="Symbol" pitchFamily="18" charset="2"/>
              <a:buNone/>
            </a:pPr>
            <a:endParaRPr lang="en-US" altLang="en-US" b="1" dirty="0" smtClean="0">
              <a:solidFill>
                <a:schemeClr val="tx2"/>
              </a:solidFill>
              <a:latin typeface="Arial" charset="0"/>
            </a:endParaRPr>
          </a:p>
          <a:p>
            <a:pPr eaLnBrk="1" hangingPunct="1">
              <a:buFont typeface="Symbol" pitchFamily="18" charset="2"/>
              <a:buNone/>
            </a:pPr>
            <a:endParaRPr lang="en-US" altLang="en-US" b="1" dirty="0" smtClean="0">
              <a:solidFill>
                <a:schemeClr val="tx2"/>
              </a:solidFill>
              <a:latin typeface="Arial" charset="0"/>
            </a:endParaRPr>
          </a:p>
        </p:txBody>
      </p:sp>
    </p:spTree>
    <p:extLst>
      <p:ext uri="{BB962C8B-B14F-4D97-AF65-F5344CB8AC3E}">
        <p14:creationId xmlns:p14="http://schemas.microsoft.com/office/powerpoint/2010/main" val="172061181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Measurement</a:t>
            </a:r>
            <a:endParaRPr lang="en-US" sz="3600" dirty="0"/>
          </a:p>
        </p:txBody>
      </p:sp>
      <p:sp>
        <p:nvSpPr>
          <p:cNvPr id="3" name="Content Placeholder 2"/>
          <p:cNvSpPr>
            <a:spLocks noGrp="1"/>
          </p:cNvSpPr>
          <p:nvPr>
            <p:ph idx="1"/>
          </p:nvPr>
        </p:nvSpPr>
        <p:spPr/>
        <p:txBody>
          <a:bodyPr/>
          <a:lstStyle/>
          <a:p>
            <a:r>
              <a:rPr lang="en-US" altLang="en-US" dirty="0">
                <a:latin typeface="Arial" charset="0"/>
              </a:rPr>
              <a:t>For any measure, we can think about the observation consisting of a true score, plus some error</a:t>
            </a:r>
            <a:r>
              <a:rPr lang="en-US" altLang="en-US" dirty="0" smtClean="0">
                <a:latin typeface="Arial" charset="0"/>
              </a:rPr>
              <a:t>.</a:t>
            </a:r>
          </a:p>
          <a:p>
            <a:endParaRPr lang="en-US" altLang="en-US" dirty="0">
              <a:latin typeface="Arial" charset="0"/>
            </a:endParaRPr>
          </a:p>
          <a:p>
            <a:pPr marL="0" indent="0">
              <a:buNone/>
            </a:pPr>
            <a:r>
              <a:rPr lang="en-US" altLang="en-US" dirty="0" smtClean="0">
                <a:latin typeface="Arial" charset="0"/>
              </a:rPr>
              <a:t>	Observed Value = True Value  +  Error</a:t>
            </a:r>
            <a:endParaRPr lang="en-US" altLang="en-US" dirty="0">
              <a:latin typeface="Arial" charset="0"/>
            </a:endParaRPr>
          </a:p>
          <a:p>
            <a:endParaRPr lang="en-US" dirty="0"/>
          </a:p>
        </p:txBody>
      </p:sp>
    </p:spTree>
    <p:extLst>
      <p:ext uri="{BB962C8B-B14F-4D97-AF65-F5344CB8AC3E}">
        <p14:creationId xmlns:p14="http://schemas.microsoft.com/office/powerpoint/2010/main" val="243255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4000" dirty="0" smtClean="0"/>
              <a:t>Clicker Question 1 (again)</a:t>
            </a:r>
            <a:endParaRPr lang="en-US" sz="4000" dirty="0"/>
          </a:p>
        </p:txBody>
      </p:sp>
      <p:sp>
        <p:nvSpPr>
          <p:cNvPr id="3" name="Content Placeholder 2"/>
          <p:cNvSpPr>
            <a:spLocks noGrp="1"/>
          </p:cNvSpPr>
          <p:nvPr>
            <p:ph idx="1"/>
          </p:nvPr>
        </p:nvSpPr>
        <p:spPr>
          <a:xfrm>
            <a:off x="467544" y="1916832"/>
            <a:ext cx="8229600" cy="4572000"/>
          </a:xfrm>
        </p:spPr>
        <p:txBody>
          <a:bodyPr>
            <a:normAutofit fontScale="92500" lnSpcReduction="20000"/>
          </a:bodyPr>
          <a:lstStyle/>
          <a:p>
            <a:pPr>
              <a:buNone/>
            </a:pPr>
            <a:r>
              <a:rPr lang="en-US" sz="2800" dirty="0" smtClean="0">
                <a:solidFill>
                  <a:srgbClr val="FFFFFF"/>
                </a:solidFill>
              </a:rPr>
              <a:t>	A program that addresses traffic congestion in Doha should… (Click the ONE that </a:t>
            </a:r>
            <a:r>
              <a:rPr lang="en-US" sz="2800" dirty="0" smtClean="0">
                <a:solidFill>
                  <a:srgbClr val="FFFF00"/>
                </a:solidFill>
              </a:rPr>
              <a:t>YOU</a:t>
            </a:r>
            <a:r>
              <a:rPr lang="en-US" sz="2800" dirty="0" smtClean="0">
                <a:solidFill>
                  <a:srgbClr val="FFFFFF"/>
                </a:solidFill>
              </a:rPr>
              <a:t> think should be the goal.)</a:t>
            </a:r>
          </a:p>
          <a:p>
            <a:pPr marL="514350" indent="-514350">
              <a:buFont typeface="+mj-lt"/>
              <a:buAutoNum type="alphaLcParenR"/>
            </a:pPr>
            <a:r>
              <a:rPr lang="en-US" altLang="zh-TW" sz="2800" dirty="0">
                <a:solidFill>
                  <a:srgbClr val="FFFFFF"/>
                </a:solidFill>
              </a:rPr>
              <a:t>Reduce the number of traffic accidents, in order to improve the health and lower the mortality </a:t>
            </a:r>
            <a:r>
              <a:rPr lang="en-US" altLang="zh-TW" sz="2800" dirty="0" smtClean="0">
                <a:solidFill>
                  <a:srgbClr val="FFFFFF"/>
                </a:solidFill>
              </a:rPr>
              <a:t>rate.</a:t>
            </a:r>
            <a:endParaRPr lang="en-US" altLang="zh-TW" sz="2800" dirty="0">
              <a:solidFill>
                <a:srgbClr val="FFFFFF"/>
              </a:solidFill>
            </a:endParaRPr>
          </a:p>
          <a:p>
            <a:pPr marL="514350" indent="-514350">
              <a:buFont typeface="+mj-lt"/>
              <a:buAutoNum type="alphaLcParenR"/>
            </a:pPr>
            <a:r>
              <a:rPr lang="en-US" altLang="zh-TW" sz="2800" dirty="0">
                <a:solidFill>
                  <a:srgbClr val="FFFFFF"/>
                </a:solidFill>
              </a:rPr>
              <a:t>Reduce air pollution, caused by idling vehicles and under-utilization of carpools and mass transit.</a:t>
            </a:r>
          </a:p>
          <a:p>
            <a:pPr marL="514350" indent="-514350">
              <a:buFont typeface="+mj-lt"/>
              <a:buAutoNum type="alphaLcParenR"/>
            </a:pPr>
            <a:r>
              <a:rPr lang="en-US" altLang="zh-TW" sz="2800" dirty="0">
                <a:solidFill>
                  <a:srgbClr val="FFFFFF"/>
                </a:solidFill>
              </a:rPr>
              <a:t>Reduce travel times, in order to increase business productivity </a:t>
            </a:r>
            <a:r>
              <a:rPr lang="en-US" altLang="zh-TW" sz="2800" dirty="0" smtClean="0">
                <a:solidFill>
                  <a:srgbClr val="FFFFFF"/>
                </a:solidFill>
              </a:rPr>
              <a:t>and quality </a:t>
            </a:r>
            <a:r>
              <a:rPr lang="en-US" altLang="zh-TW" sz="2800" dirty="0">
                <a:solidFill>
                  <a:srgbClr val="FFFFFF"/>
                </a:solidFill>
              </a:rPr>
              <a:t>of life.  </a:t>
            </a:r>
            <a:endParaRPr lang="en-US" altLang="zh-TW" sz="2800" dirty="0" smtClean="0">
              <a:solidFill>
                <a:srgbClr val="FFFFFF"/>
              </a:solidFill>
            </a:endParaRPr>
          </a:p>
          <a:p>
            <a:pPr marL="514350" indent="-514350">
              <a:buFont typeface="+mj-lt"/>
              <a:buAutoNum type="alphaLcParenR"/>
            </a:pPr>
            <a:r>
              <a:rPr lang="en-US" altLang="zh-TW" sz="2800" dirty="0" smtClean="0">
                <a:solidFill>
                  <a:srgbClr val="FFFFFF"/>
                </a:solidFill>
              </a:rPr>
              <a:t>All of the above.</a:t>
            </a:r>
            <a:endParaRPr lang="en-US" altLang="zh-TW" sz="2800" dirty="0">
              <a:solidFill>
                <a:srgbClr val="FFFFFF"/>
              </a:solidFill>
            </a:endParaRPr>
          </a:p>
        </p:txBody>
      </p:sp>
    </p:spTree>
    <p:extLst>
      <p:ext uri="{BB962C8B-B14F-4D97-AF65-F5344CB8AC3E}">
        <p14:creationId xmlns:p14="http://schemas.microsoft.com/office/powerpoint/2010/main" val="418856627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Measurement Error</a:t>
            </a:r>
            <a:endParaRPr lang="en-US" sz="3600" dirty="0"/>
          </a:p>
        </p:txBody>
      </p:sp>
      <p:sp>
        <p:nvSpPr>
          <p:cNvPr id="3" name="Content Placeholder 2"/>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For any measure, we can think about the observation consisting of a true score, plus some </a:t>
            </a:r>
            <a:r>
              <a:rPr lang="en-US" altLang="en-US" dirty="0" smtClean="0">
                <a:latin typeface="Arial" panose="020B0604020202020204" pitchFamily="34" charset="0"/>
                <a:cs typeface="Arial" panose="020B0604020202020204" pitchFamily="34" charset="0"/>
              </a:rPr>
              <a:t>error.</a:t>
            </a:r>
          </a:p>
          <a:p>
            <a:r>
              <a:rPr lang="en-US" dirty="0" smtClean="0">
                <a:latin typeface="Arial" panose="020B0604020202020204" pitchFamily="34" charset="0"/>
                <a:cs typeface="Arial" panose="020B0604020202020204" pitchFamily="34" charset="0"/>
              </a:rPr>
              <a:t>Random </a:t>
            </a:r>
            <a:r>
              <a:rPr lang="en-US" dirty="0">
                <a:latin typeface="Arial" panose="020B0604020202020204" pitchFamily="34" charset="0"/>
                <a:cs typeface="Arial" panose="020B0604020202020204" pitchFamily="34" charset="0"/>
              </a:rPr>
              <a:t>errors are due to chance </a:t>
            </a:r>
            <a:r>
              <a:rPr lang="en-US" dirty="0" smtClean="0">
                <a:latin typeface="Arial" panose="020B0604020202020204" pitchFamily="34" charset="0"/>
                <a:cs typeface="Arial" panose="020B0604020202020204" pitchFamily="34" charset="0"/>
              </a:rPr>
              <a:t>fluctuations, and they average </a:t>
            </a:r>
            <a:r>
              <a:rPr lang="en-US" dirty="0">
                <a:latin typeface="Arial" panose="020B0604020202020204" pitchFamily="34" charset="0"/>
                <a:cs typeface="Arial" panose="020B0604020202020204" pitchFamily="34" charset="0"/>
              </a:rPr>
              <a:t>to </a:t>
            </a:r>
            <a:r>
              <a:rPr lang="en-US" dirty="0" smtClean="0">
                <a:latin typeface="Arial" panose="020B0604020202020204" pitchFamily="34" charset="0"/>
                <a:cs typeface="Arial" panose="020B0604020202020204" pitchFamily="34" charset="0"/>
              </a:rPr>
              <a:t>zero. In </a:t>
            </a:r>
            <a:r>
              <a:rPr lang="en-US" dirty="0">
                <a:latin typeface="Arial" panose="020B0604020202020204" pitchFamily="34" charset="0"/>
                <a:cs typeface="Arial" panose="020B0604020202020204" pitchFamily="34" charset="0"/>
              </a:rPr>
              <a:t>general, they contribute to </a:t>
            </a:r>
            <a:r>
              <a:rPr lang="en-US" dirty="0" smtClean="0">
                <a:latin typeface="Arial" panose="020B0604020202020204" pitchFamily="34" charset="0"/>
                <a:cs typeface="Arial" panose="020B0604020202020204" pitchFamily="34" charset="0"/>
              </a:rPr>
              <a:t>imprecision.</a:t>
            </a:r>
          </a:p>
          <a:p>
            <a:r>
              <a:rPr lang="en-US" dirty="0" smtClean="0">
                <a:latin typeface="Arial" panose="020B0604020202020204" pitchFamily="34" charset="0"/>
                <a:cs typeface="Arial" panose="020B0604020202020204" pitchFamily="34" charset="0"/>
              </a:rPr>
              <a:t>Systematic </a:t>
            </a:r>
            <a:r>
              <a:rPr lang="en-US" dirty="0">
                <a:latin typeface="Arial" panose="020B0604020202020204" pitchFamily="34" charset="0"/>
                <a:cs typeface="Arial" panose="020B0604020202020204" pitchFamily="34" charset="0"/>
              </a:rPr>
              <a:t>errors are not due to chance and they </a:t>
            </a:r>
            <a:r>
              <a:rPr lang="en-US" dirty="0" smtClean="0">
                <a:latin typeface="Arial" panose="020B0604020202020204" pitchFamily="34" charset="0"/>
                <a:cs typeface="Arial" panose="020B0604020202020204" pitchFamily="34" charset="0"/>
              </a:rPr>
              <a:t>have a </a:t>
            </a:r>
            <a:r>
              <a:rPr lang="en-US" dirty="0">
                <a:latin typeface="Arial" panose="020B0604020202020204" pitchFamily="34" charset="0"/>
                <a:cs typeface="Arial" panose="020B0604020202020204" pitchFamily="34" charset="0"/>
              </a:rPr>
              <a:t>direction or "</a:t>
            </a:r>
            <a:r>
              <a:rPr lang="en-US" dirty="0" smtClean="0">
                <a:latin typeface="Arial" panose="020B0604020202020204" pitchFamily="34" charset="0"/>
                <a:cs typeface="Arial" panose="020B0604020202020204" pitchFamily="34" charset="0"/>
              </a:rPr>
              <a:t>bias.” They </a:t>
            </a:r>
            <a:r>
              <a:rPr lang="en-US" dirty="0">
                <a:latin typeface="Arial" panose="020B0604020202020204" pitchFamily="34" charset="0"/>
                <a:cs typeface="Arial" panose="020B0604020202020204" pitchFamily="34" charset="0"/>
              </a:rPr>
              <a:t>can raise concerns about either </a:t>
            </a:r>
            <a:r>
              <a:rPr lang="en-US" dirty="0" smtClean="0">
                <a:latin typeface="Arial" panose="020B0604020202020204" pitchFamily="34" charset="0"/>
                <a:cs typeface="Arial" panose="020B0604020202020204" pitchFamily="34" charset="0"/>
              </a:rPr>
              <a:t>reliability </a:t>
            </a:r>
            <a:r>
              <a:rPr lang="en-US" dirty="0">
                <a:latin typeface="Arial" panose="020B0604020202020204" pitchFamily="34" charset="0"/>
                <a:cs typeface="Arial" panose="020B0604020202020204" pitchFamily="34" charset="0"/>
              </a:rPr>
              <a:t>or validity </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84707319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eaLnBrk="1" hangingPunct="1"/>
            <a:r>
              <a:rPr lang="en-US" altLang="en-US" b="1" dirty="0" smtClean="0"/>
              <a:t>Measurement Error</a:t>
            </a:r>
          </a:p>
        </p:txBody>
      </p:sp>
      <p:sp>
        <p:nvSpPr>
          <p:cNvPr id="6147" name="Rectangle 3"/>
          <p:cNvSpPr>
            <a:spLocks noGrp="1" noChangeArrowheads="1"/>
          </p:cNvSpPr>
          <p:nvPr>
            <p:ph type="body" idx="1"/>
          </p:nvPr>
        </p:nvSpPr>
        <p:spPr>
          <a:xfrm>
            <a:off x="421790" y="1713262"/>
            <a:ext cx="8265009" cy="1676400"/>
          </a:xfrm>
        </p:spPr>
        <p:txBody>
          <a:bodyPr>
            <a:normAutofit/>
          </a:bodyPr>
          <a:lstStyle/>
          <a:p>
            <a:pPr eaLnBrk="1" hangingPunct="1">
              <a:lnSpc>
                <a:spcPct val="90000"/>
              </a:lnSpc>
              <a:buFont typeface="Symbol" pitchFamily="18" charset="2"/>
              <a:buNone/>
            </a:pPr>
            <a:endParaRPr lang="en-US" altLang="en-US" sz="2800" b="1" dirty="0" smtClean="0">
              <a:solidFill>
                <a:schemeClr val="accent2"/>
              </a:solidFill>
              <a:latin typeface="Arial" charset="0"/>
            </a:endParaRPr>
          </a:p>
          <a:p>
            <a:pPr eaLnBrk="1" hangingPunct="1">
              <a:lnSpc>
                <a:spcPct val="90000"/>
              </a:lnSpc>
              <a:buFont typeface="Symbol" pitchFamily="18" charset="2"/>
              <a:buNone/>
            </a:pPr>
            <a:r>
              <a:rPr lang="en-US" altLang="en-US" sz="3600" b="1" dirty="0" smtClean="0">
                <a:solidFill>
                  <a:schemeClr val="tx2"/>
                </a:solidFill>
                <a:latin typeface="Arial" charset="0"/>
              </a:rPr>
              <a:t>	</a:t>
            </a:r>
            <a:r>
              <a:rPr lang="en-US" altLang="en-US" sz="3200" b="1" dirty="0" smtClean="0">
                <a:latin typeface="Arial" charset="0"/>
              </a:rPr>
              <a:t>Since the error can be either random or systematic or both:</a:t>
            </a:r>
          </a:p>
        </p:txBody>
      </p:sp>
      <p:sp>
        <p:nvSpPr>
          <p:cNvPr id="125956" name="AutoShape 4"/>
          <p:cNvSpPr>
            <a:spLocks/>
          </p:cNvSpPr>
          <p:nvPr/>
        </p:nvSpPr>
        <p:spPr bwMode="auto">
          <a:xfrm>
            <a:off x="4479428" y="3886200"/>
            <a:ext cx="76200" cy="914400"/>
          </a:xfrm>
          <a:prstGeom prst="leftBracket">
            <a:avLst>
              <a:gd name="adj" fmla="val 10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2"/>
                </a:solidFill>
                <a:latin typeface="Times New Roman" pitchFamily="18" charset="0"/>
                <a:cs typeface="Times New Roman" pitchFamily="18" charset="0"/>
              </a:defRPr>
            </a:lvl1pPr>
            <a:lvl2pPr marL="742950" indent="-285750" eaLnBrk="0" hangingPunct="0">
              <a:defRPr sz="2800">
                <a:solidFill>
                  <a:schemeClr val="tx2"/>
                </a:solidFill>
                <a:latin typeface="Times New Roman" pitchFamily="18" charset="0"/>
                <a:cs typeface="Times New Roman" pitchFamily="18" charset="0"/>
              </a:defRPr>
            </a:lvl2pPr>
            <a:lvl3pPr marL="1143000" indent="-228600" eaLnBrk="0" hangingPunct="0">
              <a:defRPr sz="2800">
                <a:solidFill>
                  <a:schemeClr val="tx2"/>
                </a:solidFill>
                <a:latin typeface="Times New Roman" pitchFamily="18" charset="0"/>
                <a:cs typeface="Times New Roman" pitchFamily="18" charset="0"/>
              </a:defRPr>
            </a:lvl3pPr>
            <a:lvl4pPr marL="1600200" indent="-228600" eaLnBrk="0" hangingPunct="0">
              <a:defRPr sz="2800">
                <a:solidFill>
                  <a:schemeClr val="tx2"/>
                </a:solidFill>
                <a:latin typeface="Times New Roman" pitchFamily="18" charset="0"/>
                <a:cs typeface="Times New Roman" pitchFamily="18" charset="0"/>
              </a:defRPr>
            </a:lvl4pPr>
            <a:lvl5pPr marL="2057400" indent="-228600" eaLnBrk="0" hangingPunct="0">
              <a:defRPr sz="2800">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9pPr>
          </a:lstStyle>
          <a:p>
            <a:pPr eaLnBrk="1" hangingPunct="1"/>
            <a:endParaRPr lang="en-US" altLang="en-US" u="sng" dirty="0">
              <a:solidFill>
                <a:schemeClr val="accent2"/>
              </a:solidFill>
            </a:endParaRPr>
          </a:p>
        </p:txBody>
      </p:sp>
      <p:sp>
        <p:nvSpPr>
          <p:cNvPr id="125957" name="AutoShape 5"/>
          <p:cNvSpPr>
            <a:spLocks/>
          </p:cNvSpPr>
          <p:nvPr/>
        </p:nvSpPr>
        <p:spPr bwMode="auto">
          <a:xfrm>
            <a:off x="8316416" y="3925888"/>
            <a:ext cx="76200" cy="914400"/>
          </a:xfrm>
          <a:prstGeom prst="rightBracket">
            <a:avLst>
              <a:gd name="adj" fmla="val 10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2"/>
                </a:solidFill>
                <a:latin typeface="Times New Roman" pitchFamily="18" charset="0"/>
                <a:cs typeface="Times New Roman" pitchFamily="18" charset="0"/>
              </a:defRPr>
            </a:lvl1pPr>
            <a:lvl2pPr marL="742950" indent="-285750" eaLnBrk="0" hangingPunct="0">
              <a:defRPr sz="2800">
                <a:solidFill>
                  <a:schemeClr val="tx2"/>
                </a:solidFill>
                <a:latin typeface="Times New Roman" pitchFamily="18" charset="0"/>
                <a:cs typeface="Times New Roman" pitchFamily="18" charset="0"/>
              </a:defRPr>
            </a:lvl2pPr>
            <a:lvl3pPr marL="1143000" indent="-228600" eaLnBrk="0" hangingPunct="0">
              <a:defRPr sz="2800">
                <a:solidFill>
                  <a:schemeClr val="tx2"/>
                </a:solidFill>
                <a:latin typeface="Times New Roman" pitchFamily="18" charset="0"/>
                <a:cs typeface="Times New Roman" pitchFamily="18" charset="0"/>
              </a:defRPr>
            </a:lvl3pPr>
            <a:lvl4pPr marL="1600200" indent="-228600" eaLnBrk="0" hangingPunct="0">
              <a:defRPr sz="2800">
                <a:solidFill>
                  <a:schemeClr val="tx2"/>
                </a:solidFill>
                <a:latin typeface="Times New Roman" pitchFamily="18" charset="0"/>
                <a:cs typeface="Times New Roman" pitchFamily="18" charset="0"/>
              </a:defRPr>
            </a:lvl4pPr>
            <a:lvl5pPr marL="2057400" indent="-228600" eaLnBrk="0" hangingPunct="0">
              <a:defRPr sz="2800">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9pPr>
          </a:lstStyle>
          <a:p>
            <a:pPr eaLnBrk="1" hangingPunct="1"/>
            <a:endParaRPr lang="en-US" altLang="en-US" u="sng" dirty="0">
              <a:solidFill>
                <a:schemeClr val="accent2"/>
              </a:solidFill>
            </a:endParaRPr>
          </a:p>
        </p:txBody>
      </p:sp>
      <p:sp>
        <p:nvSpPr>
          <p:cNvPr id="125958" name="Text Box 6"/>
          <p:cNvSpPr txBox="1">
            <a:spLocks noChangeArrowheads="1"/>
          </p:cNvSpPr>
          <p:nvPr/>
        </p:nvSpPr>
        <p:spPr bwMode="auto">
          <a:xfrm>
            <a:off x="440828" y="3864219"/>
            <a:ext cx="184116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800">
                <a:solidFill>
                  <a:schemeClr val="tx2"/>
                </a:solidFill>
                <a:latin typeface="Times New Roman" pitchFamily="18" charset="0"/>
                <a:cs typeface="Times New Roman" pitchFamily="18" charset="0"/>
              </a:defRPr>
            </a:lvl1pPr>
            <a:lvl2pPr marL="742950" indent="-285750" eaLnBrk="0" hangingPunct="0">
              <a:defRPr sz="2800">
                <a:solidFill>
                  <a:schemeClr val="tx2"/>
                </a:solidFill>
                <a:latin typeface="Times New Roman" pitchFamily="18" charset="0"/>
                <a:cs typeface="Times New Roman" pitchFamily="18" charset="0"/>
              </a:defRPr>
            </a:lvl2pPr>
            <a:lvl3pPr marL="1143000" indent="-228600" eaLnBrk="0" hangingPunct="0">
              <a:defRPr sz="2800">
                <a:solidFill>
                  <a:schemeClr val="tx2"/>
                </a:solidFill>
                <a:latin typeface="Times New Roman" pitchFamily="18" charset="0"/>
                <a:cs typeface="Times New Roman" pitchFamily="18" charset="0"/>
              </a:defRPr>
            </a:lvl3pPr>
            <a:lvl4pPr marL="1600200" indent="-228600" eaLnBrk="0" hangingPunct="0">
              <a:defRPr sz="2800">
                <a:solidFill>
                  <a:schemeClr val="tx2"/>
                </a:solidFill>
                <a:latin typeface="Times New Roman" pitchFamily="18" charset="0"/>
                <a:cs typeface="Times New Roman" pitchFamily="18" charset="0"/>
              </a:defRPr>
            </a:lvl4pPr>
            <a:lvl5pPr marL="2057400" indent="-228600" eaLnBrk="0" hangingPunct="0">
              <a:defRPr sz="2800">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9pPr>
          </a:lstStyle>
          <a:p>
            <a:pPr eaLnBrk="1" hangingPunct="1"/>
            <a:r>
              <a:rPr lang="en-US" altLang="en-US" b="1" dirty="0">
                <a:solidFill>
                  <a:schemeClr val="tx1"/>
                </a:solidFill>
                <a:latin typeface="Arial" charset="0"/>
                <a:cs typeface="Arial" charset="0"/>
              </a:rPr>
              <a:t>Observed </a:t>
            </a:r>
          </a:p>
          <a:p>
            <a:pPr eaLnBrk="1" hangingPunct="1"/>
            <a:r>
              <a:rPr lang="en-US" altLang="en-US" b="1" dirty="0" smtClean="0">
                <a:solidFill>
                  <a:schemeClr val="tx1"/>
                </a:solidFill>
                <a:latin typeface="Arial" charset="0"/>
                <a:cs typeface="Arial" charset="0"/>
              </a:rPr>
              <a:t>Value</a:t>
            </a:r>
            <a:endParaRPr lang="en-US" altLang="en-US" b="1" dirty="0">
              <a:solidFill>
                <a:schemeClr val="tx1"/>
              </a:solidFill>
              <a:latin typeface="Arial" charset="0"/>
              <a:cs typeface="Arial" charset="0"/>
            </a:endParaRPr>
          </a:p>
        </p:txBody>
      </p:sp>
      <p:sp>
        <p:nvSpPr>
          <p:cNvPr id="125959" name="Text Box 7"/>
          <p:cNvSpPr txBox="1">
            <a:spLocks noChangeArrowheads="1"/>
          </p:cNvSpPr>
          <p:nvPr/>
        </p:nvSpPr>
        <p:spPr bwMode="auto">
          <a:xfrm>
            <a:off x="2879228" y="3886200"/>
            <a:ext cx="112344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800">
                <a:solidFill>
                  <a:schemeClr val="tx2"/>
                </a:solidFill>
                <a:latin typeface="Times New Roman" pitchFamily="18" charset="0"/>
                <a:cs typeface="Times New Roman" pitchFamily="18" charset="0"/>
              </a:defRPr>
            </a:lvl1pPr>
            <a:lvl2pPr marL="742950" indent="-285750" eaLnBrk="0" hangingPunct="0">
              <a:defRPr sz="2800">
                <a:solidFill>
                  <a:schemeClr val="tx2"/>
                </a:solidFill>
                <a:latin typeface="Times New Roman" pitchFamily="18" charset="0"/>
                <a:cs typeface="Times New Roman" pitchFamily="18" charset="0"/>
              </a:defRPr>
            </a:lvl2pPr>
            <a:lvl3pPr marL="1143000" indent="-228600" eaLnBrk="0" hangingPunct="0">
              <a:defRPr sz="2800">
                <a:solidFill>
                  <a:schemeClr val="tx2"/>
                </a:solidFill>
                <a:latin typeface="Times New Roman" pitchFamily="18" charset="0"/>
                <a:cs typeface="Times New Roman" pitchFamily="18" charset="0"/>
              </a:defRPr>
            </a:lvl3pPr>
            <a:lvl4pPr marL="1600200" indent="-228600" eaLnBrk="0" hangingPunct="0">
              <a:defRPr sz="2800">
                <a:solidFill>
                  <a:schemeClr val="tx2"/>
                </a:solidFill>
                <a:latin typeface="Times New Roman" pitchFamily="18" charset="0"/>
                <a:cs typeface="Times New Roman" pitchFamily="18" charset="0"/>
              </a:defRPr>
            </a:lvl4pPr>
            <a:lvl5pPr marL="2057400" indent="-228600" eaLnBrk="0" hangingPunct="0">
              <a:defRPr sz="2800">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9pPr>
          </a:lstStyle>
          <a:p>
            <a:pPr eaLnBrk="1" hangingPunct="1"/>
            <a:r>
              <a:rPr lang="en-US" altLang="en-US" b="1" dirty="0">
                <a:solidFill>
                  <a:schemeClr val="tx1"/>
                </a:solidFill>
                <a:latin typeface="Arial" charset="0"/>
                <a:cs typeface="Arial" charset="0"/>
              </a:rPr>
              <a:t>True </a:t>
            </a:r>
          </a:p>
          <a:p>
            <a:pPr eaLnBrk="1" hangingPunct="1"/>
            <a:r>
              <a:rPr lang="en-US" altLang="en-US" b="1" dirty="0" smtClean="0">
                <a:solidFill>
                  <a:schemeClr val="tx1"/>
                </a:solidFill>
                <a:latin typeface="Arial" charset="0"/>
                <a:cs typeface="Arial" charset="0"/>
              </a:rPr>
              <a:t>Value</a:t>
            </a:r>
            <a:endParaRPr lang="en-US" altLang="en-US" b="1" dirty="0">
              <a:solidFill>
                <a:schemeClr val="tx1"/>
              </a:solidFill>
              <a:latin typeface="Arial" charset="0"/>
              <a:cs typeface="Arial" charset="0"/>
            </a:endParaRPr>
          </a:p>
        </p:txBody>
      </p:sp>
      <p:sp>
        <p:nvSpPr>
          <p:cNvPr id="125960" name="Text Box 8"/>
          <p:cNvSpPr txBox="1">
            <a:spLocks noChangeArrowheads="1"/>
          </p:cNvSpPr>
          <p:nvPr/>
        </p:nvSpPr>
        <p:spPr bwMode="auto">
          <a:xfrm>
            <a:off x="4022228" y="4114800"/>
            <a:ext cx="4159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800">
                <a:solidFill>
                  <a:schemeClr val="tx2"/>
                </a:solidFill>
                <a:latin typeface="Times New Roman" pitchFamily="18" charset="0"/>
                <a:cs typeface="Times New Roman" pitchFamily="18" charset="0"/>
              </a:defRPr>
            </a:lvl1pPr>
            <a:lvl2pPr marL="742950" indent="-285750" eaLnBrk="0" hangingPunct="0">
              <a:defRPr sz="2800">
                <a:solidFill>
                  <a:schemeClr val="tx2"/>
                </a:solidFill>
                <a:latin typeface="Times New Roman" pitchFamily="18" charset="0"/>
                <a:cs typeface="Times New Roman" pitchFamily="18" charset="0"/>
              </a:defRPr>
            </a:lvl2pPr>
            <a:lvl3pPr marL="1143000" indent="-228600" eaLnBrk="0" hangingPunct="0">
              <a:defRPr sz="2800">
                <a:solidFill>
                  <a:schemeClr val="tx2"/>
                </a:solidFill>
                <a:latin typeface="Times New Roman" pitchFamily="18" charset="0"/>
                <a:cs typeface="Times New Roman" pitchFamily="18" charset="0"/>
              </a:defRPr>
            </a:lvl3pPr>
            <a:lvl4pPr marL="1600200" indent="-228600" eaLnBrk="0" hangingPunct="0">
              <a:defRPr sz="2800">
                <a:solidFill>
                  <a:schemeClr val="tx2"/>
                </a:solidFill>
                <a:latin typeface="Times New Roman" pitchFamily="18" charset="0"/>
                <a:cs typeface="Times New Roman" pitchFamily="18" charset="0"/>
              </a:defRPr>
            </a:lvl4pPr>
            <a:lvl5pPr marL="2057400" indent="-228600" eaLnBrk="0" hangingPunct="0">
              <a:defRPr sz="2800">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9pPr>
          </a:lstStyle>
          <a:p>
            <a:pPr algn="l" eaLnBrk="1" hangingPunct="1"/>
            <a:r>
              <a:rPr lang="en-US" altLang="en-US" sz="3200" b="1" dirty="0">
                <a:solidFill>
                  <a:schemeClr val="tx1"/>
                </a:solidFill>
              </a:rPr>
              <a:t>+</a:t>
            </a:r>
          </a:p>
        </p:txBody>
      </p:sp>
      <p:sp>
        <p:nvSpPr>
          <p:cNvPr id="125961" name="Text Box 9"/>
          <p:cNvSpPr txBox="1">
            <a:spLocks noChangeArrowheads="1"/>
          </p:cNvSpPr>
          <p:nvPr/>
        </p:nvSpPr>
        <p:spPr bwMode="auto">
          <a:xfrm>
            <a:off x="4479428" y="3886200"/>
            <a:ext cx="16224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800">
                <a:solidFill>
                  <a:schemeClr val="tx2"/>
                </a:solidFill>
                <a:latin typeface="Times New Roman" pitchFamily="18" charset="0"/>
                <a:cs typeface="Times New Roman" pitchFamily="18" charset="0"/>
              </a:defRPr>
            </a:lvl1pPr>
            <a:lvl2pPr marL="742950" indent="-285750" eaLnBrk="0" hangingPunct="0">
              <a:defRPr sz="2800">
                <a:solidFill>
                  <a:schemeClr val="tx2"/>
                </a:solidFill>
                <a:latin typeface="Times New Roman" pitchFamily="18" charset="0"/>
                <a:cs typeface="Times New Roman" pitchFamily="18" charset="0"/>
              </a:defRPr>
            </a:lvl2pPr>
            <a:lvl3pPr marL="1143000" indent="-228600" eaLnBrk="0" hangingPunct="0">
              <a:defRPr sz="2800">
                <a:solidFill>
                  <a:schemeClr val="tx2"/>
                </a:solidFill>
                <a:latin typeface="Times New Roman" pitchFamily="18" charset="0"/>
                <a:cs typeface="Times New Roman" pitchFamily="18" charset="0"/>
              </a:defRPr>
            </a:lvl3pPr>
            <a:lvl4pPr marL="1600200" indent="-228600" eaLnBrk="0" hangingPunct="0">
              <a:defRPr sz="2800">
                <a:solidFill>
                  <a:schemeClr val="tx2"/>
                </a:solidFill>
                <a:latin typeface="Times New Roman" pitchFamily="18" charset="0"/>
                <a:cs typeface="Times New Roman" pitchFamily="18" charset="0"/>
              </a:defRPr>
            </a:lvl4pPr>
            <a:lvl5pPr marL="2057400" indent="-228600" eaLnBrk="0" hangingPunct="0">
              <a:defRPr sz="2800">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9pPr>
          </a:lstStyle>
          <a:p>
            <a:pPr eaLnBrk="1" hangingPunct="1"/>
            <a:r>
              <a:rPr lang="en-US" altLang="en-US" b="1" dirty="0">
                <a:solidFill>
                  <a:schemeClr val="tx1"/>
                </a:solidFill>
                <a:latin typeface="Arial" charset="0"/>
                <a:cs typeface="Arial" charset="0"/>
              </a:rPr>
              <a:t>Random</a:t>
            </a:r>
          </a:p>
          <a:p>
            <a:pPr eaLnBrk="1" hangingPunct="1"/>
            <a:r>
              <a:rPr lang="en-US" altLang="en-US" b="1" dirty="0">
                <a:solidFill>
                  <a:schemeClr val="tx1"/>
                </a:solidFill>
                <a:latin typeface="Arial" charset="0"/>
                <a:cs typeface="Arial" charset="0"/>
              </a:rPr>
              <a:t>Error</a:t>
            </a:r>
          </a:p>
        </p:txBody>
      </p:sp>
      <p:sp>
        <p:nvSpPr>
          <p:cNvPr id="125962" name="Text Box 10"/>
          <p:cNvSpPr txBox="1">
            <a:spLocks noChangeArrowheads="1"/>
          </p:cNvSpPr>
          <p:nvPr/>
        </p:nvSpPr>
        <p:spPr bwMode="auto">
          <a:xfrm>
            <a:off x="2329953" y="4057650"/>
            <a:ext cx="389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800">
                <a:solidFill>
                  <a:schemeClr val="tx2"/>
                </a:solidFill>
                <a:latin typeface="Times New Roman" pitchFamily="18" charset="0"/>
                <a:cs typeface="Times New Roman" pitchFamily="18" charset="0"/>
              </a:defRPr>
            </a:lvl1pPr>
            <a:lvl2pPr marL="742950" indent="-285750" eaLnBrk="0" hangingPunct="0">
              <a:defRPr sz="2800">
                <a:solidFill>
                  <a:schemeClr val="tx2"/>
                </a:solidFill>
                <a:latin typeface="Times New Roman" pitchFamily="18" charset="0"/>
                <a:cs typeface="Times New Roman" pitchFamily="18" charset="0"/>
              </a:defRPr>
            </a:lvl2pPr>
            <a:lvl3pPr marL="1143000" indent="-228600" eaLnBrk="0" hangingPunct="0">
              <a:defRPr sz="2800">
                <a:solidFill>
                  <a:schemeClr val="tx2"/>
                </a:solidFill>
                <a:latin typeface="Times New Roman" pitchFamily="18" charset="0"/>
                <a:cs typeface="Times New Roman" pitchFamily="18" charset="0"/>
              </a:defRPr>
            </a:lvl3pPr>
            <a:lvl4pPr marL="1600200" indent="-228600" eaLnBrk="0" hangingPunct="0">
              <a:defRPr sz="2800">
                <a:solidFill>
                  <a:schemeClr val="tx2"/>
                </a:solidFill>
                <a:latin typeface="Times New Roman" pitchFamily="18" charset="0"/>
                <a:cs typeface="Times New Roman" pitchFamily="18" charset="0"/>
              </a:defRPr>
            </a:lvl4pPr>
            <a:lvl5pPr marL="2057400" indent="-228600" eaLnBrk="0" hangingPunct="0">
              <a:defRPr sz="2800">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9pPr>
          </a:lstStyle>
          <a:p>
            <a:pPr algn="l" eaLnBrk="1" hangingPunct="1"/>
            <a:r>
              <a:rPr lang="en-US" altLang="en-US" b="1" dirty="0">
                <a:solidFill>
                  <a:schemeClr val="tx1"/>
                </a:solidFill>
              </a:rPr>
              <a:t>=</a:t>
            </a:r>
          </a:p>
        </p:txBody>
      </p:sp>
      <p:sp>
        <p:nvSpPr>
          <p:cNvPr id="125963" name="Text Box 11"/>
          <p:cNvSpPr txBox="1">
            <a:spLocks noChangeArrowheads="1"/>
          </p:cNvSpPr>
          <p:nvPr/>
        </p:nvSpPr>
        <p:spPr bwMode="auto">
          <a:xfrm>
            <a:off x="6232028" y="3886200"/>
            <a:ext cx="20843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800">
                <a:solidFill>
                  <a:schemeClr val="tx2"/>
                </a:solidFill>
                <a:latin typeface="Times New Roman" pitchFamily="18" charset="0"/>
                <a:cs typeface="Times New Roman" pitchFamily="18" charset="0"/>
              </a:defRPr>
            </a:lvl1pPr>
            <a:lvl2pPr marL="742950" indent="-285750" eaLnBrk="0" hangingPunct="0">
              <a:defRPr sz="2800">
                <a:solidFill>
                  <a:schemeClr val="tx2"/>
                </a:solidFill>
                <a:latin typeface="Times New Roman" pitchFamily="18" charset="0"/>
                <a:cs typeface="Times New Roman" pitchFamily="18" charset="0"/>
              </a:defRPr>
            </a:lvl2pPr>
            <a:lvl3pPr marL="1143000" indent="-228600" eaLnBrk="0" hangingPunct="0">
              <a:defRPr sz="2800">
                <a:solidFill>
                  <a:schemeClr val="tx2"/>
                </a:solidFill>
                <a:latin typeface="Times New Roman" pitchFamily="18" charset="0"/>
                <a:cs typeface="Times New Roman" pitchFamily="18" charset="0"/>
              </a:defRPr>
            </a:lvl3pPr>
            <a:lvl4pPr marL="1600200" indent="-228600" eaLnBrk="0" hangingPunct="0">
              <a:defRPr sz="2800">
                <a:solidFill>
                  <a:schemeClr val="tx2"/>
                </a:solidFill>
                <a:latin typeface="Times New Roman" pitchFamily="18" charset="0"/>
                <a:cs typeface="Times New Roman" pitchFamily="18" charset="0"/>
              </a:defRPr>
            </a:lvl4pPr>
            <a:lvl5pPr marL="2057400" indent="-228600" eaLnBrk="0" hangingPunct="0">
              <a:defRPr sz="2800">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9pPr>
          </a:lstStyle>
          <a:p>
            <a:pPr eaLnBrk="1" hangingPunct="1"/>
            <a:r>
              <a:rPr lang="en-US" altLang="en-US" b="1" dirty="0">
                <a:solidFill>
                  <a:schemeClr val="tx1"/>
                </a:solidFill>
                <a:latin typeface="Arial" charset="0"/>
                <a:cs typeface="Arial" charset="0"/>
              </a:rPr>
              <a:t>Systematic</a:t>
            </a:r>
          </a:p>
          <a:p>
            <a:pPr eaLnBrk="1" hangingPunct="1"/>
            <a:r>
              <a:rPr lang="en-US" altLang="en-US" b="1" dirty="0">
                <a:solidFill>
                  <a:schemeClr val="tx1"/>
                </a:solidFill>
                <a:latin typeface="Arial" charset="0"/>
                <a:cs typeface="Arial" charset="0"/>
              </a:rPr>
              <a:t>Error</a:t>
            </a:r>
          </a:p>
        </p:txBody>
      </p:sp>
      <p:sp>
        <p:nvSpPr>
          <p:cNvPr id="125964" name="Text Box 12"/>
          <p:cNvSpPr txBox="1">
            <a:spLocks noChangeArrowheads="1"/>
          </p:cNvSpPr>
          <p:nvPr/>
        </p:nvSpPr>
        <p:spPr bwMode="auto">
          <a:xfrm>
            <a:off x="5893890" y="4129881"/>
            <a:ext cx="4159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800">
                <a:solidFill>
                  <a:schemeClr val="tx2"/>
                </a:solidFill>
                <a:latin typeface="Times New Roman" pitchFamily="18" charset="0"/>
                <a:cs typeface="Times New Roman" pitchFamily="18" charset="0"/>
              </a:defRPr>
            </a:lvl1pPr>
            <a:lvl2pPr marL="742950" indent="-285750" eaLnBrk="0" hangingPunct="0">
              <a:defRPr sz="2800">
                <a:solidFill>
                  <a:schemeClr val="tx2"/>
                </a:solidFill>
                <a:latin typeface="Times New Roman" pitchFamily="18" charset="0"/>
                <a:cs typeface="Times New Roman" pitchFamily="18" charset="0"/>
              </a:defRPr>
            </a:lvl2pPr>
            <a:lvl3pPr marL="1143000" indent="-228600" eaLnBrk="0" hangingPunct="0">
              <a:defRPr sz="2800">
                <a:solidFill>
                  <a:schemeClr val="tx2"/>
                </a:solidFill>
                <a:latin typeface="Times New Roman" pitchFamily="18" charset="0"/>
                <a:cs typeface="Times New Roman" pitchFamily="18" charset="0"/>
              </a:defRPr>
            </a:lvl3pPr>
            <a:lvl4pPr marL="1600200" indent="-228600" eaLnBrk="0" hangingPunct="0">
              <a:defRPr sz="2800">
                <a:solidFill>
                  <a:schemeClr val="tx2"/>
                </a:solidFill>
                <a:latin typeface="Times New Roman" pitchFamily="18" charset="0"/>
                <a:cs typeface="Times New Roman" pitchFamily="18" charset="0"/>
              </a:defRPr>
            </a:lvl4pPr>
            <a:lvl5pPr marL="2057400" indent="-228600" eaLnBrk="0" hangingPunct="0">
              <a:defRPr sz="2800">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9pPr>
          </a:lstStyle>
          <a:p>
            <a:pPr algn="l" eaLnBrk="1" hangingPunct="1"/>
            <a:r>
              <a:rPr lang="en-US" altLang="en-US" sz="3200" b="1" dirty="0">
                <a:solidFill>
                  <a:schemeClr val="tx1"/>
                </a:solidFill>
              </a:rPr>
              <a:t>+</a:t>
            </a:r>
          </a:p>
        </p:txBody>
      </p:sp>
    </p:spTree>
    <p:extLst>
      <p:ext uri="{BB962C8B-B14F-4D97-AF65-F5344CB8AC3E}">
        <p14:creationId xmlns:p14="http://schemas.microsoft.com/office/powerpoint/2010/main" val="18275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59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59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595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596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595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596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2596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2596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259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6" grpId="0" animBg="1" autoUpdateAnimBg="0"/>
      <p:bldP spid="125957" grpId="0" animBg="1" autoUpdateAnimBg="0"/>
      <p:bldP spid="125958" grpId="0" autoUpdateAnimBg="0"/>
      <p:bldP spid="125959" grpId="0" autoUpdateAnimBg="0"/>
      <p:bldP spid="125960" grpId="0" autoUpdateAnimBg="0"/>
      <p:bldP spid="125961" grpId="0" autoUpdateAnimBg="0"/>
      <p:bldP spid="125962" grpId="0" autoUpdateAnimBg="0"/>
      <p:bldP spid="125963" grpId="0" autoUpdateAnimBg="0"/>
      <p:bldP spid="125964" grpId="0" autoUpdateAnimBg="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Reliability and Validity</a:t>
            </a:r>
            <a:endParaRPr lang="en-US" sz="4000" dirty="0"/>
          </a:p>
        </p:txBody>
      </p:sp>
      <p:sp>
        <p:nvSpPr>
          <p:cNvPr id="3" name="Content Placeholder 2"/>
          <p:cNvSpPr>
            <a:spLocks noGrp="1"/>
          </p:cNvSpPr>
          <p:nvPr>
            <p:ph idx="1"/>
          </p:nvPr>
        </p:nvSpPr>
        <p:spPr/>
        <p:txBody>
          <a:bodyPr/>
          <a:lstStyle/>
          <a:p>
            <a:pPr>
              <a:buFont typeface="Arial"/>
              <a:buChar char="•"/>
            </a:pPr>
            <a:r>
              <a:rPr lang="en-US" altLang="en-US" dirty="0" smtClean="0">
                <a:solidFill>
                  <a:srgbClr val="FFFF00"/>
                </a:solidFill>
                <a:latin typeface="Arial" charset="0"/>
              </a:rPr>
              <a:t>Reliability and validity r</a:t>
            </a:r>
            <a:r>
              <a:rPr lang="en-US" altLang="en-US" dirty="0" smtClean="0">
                <a:latin typeface="Arial" charset="0"/>
              </a:rPr>
              <a:t>efer to possible measurement errors</a:t>
            </a:r>
          </a:p>
          <a:p>
            <a:pPr lvl="1">
              <a:buFont typeface="Arial"/>
              <a:buChar char="•"/>
            </a:pPr>
            <a:r>
              <a:rPr lang="en-US" altLang="en-US" dirty="0" smtClean="0">
                <a:solidFill>
                  <a:srgbClr val="FFFF00"/>
                </a:solidFill>
                <a:latin typeface="Arial" charset="0"/>
              </a:rPr>
              <a:t>Reliability</a:t>
            </a:r>
            <a:r>
              <a:rPr lang="en-US" altLang="en-US" dirty="0" smtClean="0">
                <a:solidFill>
                  <a:schemeClr val="tx2"/>
                </a:solidFill>
                <a:latin typeface="Arial" charset="0"/>
              </a:rPr>
              <a:t> </a:t>
            </a:r>
            <a:r>
              <a:rPr lang="en-US" altLang="en-US" dirty="0">
                <a:latin typeface="Arial" charset="0"/>
              </a:rPr>
              <a:t>refers to how consistent or precise the measurement </a:t>
            </a:r>
            <a:r>
              <a:rPr lang="en-US" altLang="en-US" dirty="0" smtClean="0">
                <a:latin typeface="Arial" charset="0"/>
              </a:rPr>
              <a:t>is</a:t>
            </a:r>
          </a:p>
          <a:p>
            <a:pPr lvl="1">
              <a:buFont typeface="Arial"/>
              <a:buChar char="•"/>
            </a:pPr>
            <a:r>
              <a:rPr lang="en-US" altLang="en-US" dirty="0" smtClean="0">
                <a:solidFill>
                  <a:srgbClr val="FFFF00"/>
                </a:solidFill>
                <a:latin typeface="Arial" charset="0"/>
              </a:rPr>
              <a:t>Validity</a:t>
            </a:r>
            <a:r>
              <a:rPr lang="en-US" altLang="en-US" dirty="0" smtClean="0">
                <a:solidFill>
                  <a:schemeClr val="tx2"/>
                </a:solidFill>
                <a:latin typeface="Arial" charset="0"/>
              </a:rPr>
              <a:t> </a:t>
            </a:r>
            <a:r>
              <a:rPr lang="en-US" altLang="en-US" dirty="0">
                <a:latin typeface="Arial" charset="0"/>
              </a:rPr>
              <a:t>refers to whether we are measuring what we think we are (the concept)</a:t>
            </a:r>
          </a:p>
          <a:p>
            <a:endParaRPr lang="en-US" dirty="0"/>
          </a:p>
        </p:txBody>
      </p:sp>
    </p:spTree>
    <p:extLst>
      <p:ext uri="{BB962C8B-B14F-4D97-AF65-F5344CB8AC3E}">
        <p14:creationId xmlns:p14="http://schemas.microsoft.com/office/powerpoint/2010/main" val="1490436519"/>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p:txBody>
          <a:bodyPr>
            <a:normAutofit/>
          </a:bodyPr>
          <a:lstStyle/>
          <a:p>
            <a:pPr eaLnBrk="1" hangingPunct="1"/>
            <a:r>
              <a:rPr lang="en-US" altLang="en-US" sz="3900" b="1" dirty="0" smtClean="0">
                <a:latin typeface="Arial" charset="0"/>
                <a:cs typeface="Arial" charset="0"/>
              </a:rPr>
              <a:t>Reliable, Not Valid</a:t>
            </a:r>
          </a:p>
        </p:txBody>
      </p:sp>
      <p:sp>
        <p:nvSpPr>
          <p:cNvPr id="9219" name="Oval 1027"/>
          <p:cNvSpPr>
            <a:spLocks noChangeArrowheads="1"/>
          </p:cNvSpPr>
          <p:nvPr/>
        </p:nvSpPr>
        <p:spPr bwMode="auto">
          <a:xfrm>
            <a:off x="2895600" y="2667000"/>
            <a:ext cx="3352800" cy="3200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2"/>
                </a:solidFill>
                <a:latin typeface="Times New Roman" pitchFamily="18" charset="0"/>
                <a:cs typeface="Times New Roman" pitchFamily="18" charset="0"/>
              </a:defRPr>
            </a:lvl1pPr>
            <a:lvl2pPr marL="742950" indent="-285750" eaLnBrk="0" hangingPunct="0">
              <a:defRPr sz="2800">
                <a:solidFill>
                  <a:schemeClr val="tx2"/>
                </a:solidFill>
                <a:latin typeface="Times New Roman" pitchFamily="18" charset="0"/>
                <a:cs typeface="Times New Roman" pitchFamily="18" charset="0"/>
              </a:defRPr>
            </a:lvl2pPr>
            <a:lvl3pPr marL="1143000" indent="-228600" eaLnBrk="0" hangingPunct="0">
              <a:defRPr sz="2800">
                <a:solidFill>
                  <a:schemeClr val="tx2"/>
                </a:solidFill>
                <a:latin typeface="Times New Roman" pitchFamily="18" charset="0"/>
                <a:cs typeface="Times New Roman" pitchFamily="18" charset="0"/>
              </a:defRPr>
            </a:lvl3pPr>
            <a:lvl4pPr marL="1600200" indent="-228600" eaLnBrk="0" hangingPunct="0">
              <a:defRPr sz="2800">
                <a:solidFill>
                  <a:schemeClr val="tx2"/>
                </a:solidFill>
                <a:latin typeface="Times New Roman" pitchFamily="18" charset="0"/>
                <a:cs typeface="Times New Roman" pitchFamily="18" charset="0"/>
              </a:defRPr>
            </a:lvl4pPr>
            <a:lvl5pPr marL="2057400" indent="-228600" eaLnBrk="0" hangingPunct="0">
              <a:defRPr sz="2800">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9pPr>
          </a:lstStyle>
          <a:p>
            <a:pPr eaLnBrk="1" hangingPunct="1"/>
            <a:endParaRPr lang="en-US" altLang="en-US" dirty="0"/>
          </a:p>
        </p:txBody>
      </p:sp>
      <p:sp>
        <p:nvSpPr>
          <p:cNvPr id="9220" name="Oval 1028"/>
          <p:cNvSpPr>
            <a:spLocks noChangeArrowheads="1"/>
          </p:cNvSpPr>
          <p:nvPr/>
        </p:nvSpPr>
        <p:spPr bwMode="auto">
          <a:xfrm>
            <a:off x="3657600" y="3352800"/>
            <a:ext cx="1905000" cy="1905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2"/>
                </a:solidFill>
                <a:latin typeface="Times New Roman" pitchFamily="18" charset="0"/>
                <a:cs typeface="Times New Roman" pitchFamily="18" charset="0"/>
              </a:defRPr>
            </a:lvl1pPr>
            <a:lvl2pPr marL="742950" indent="-285750" eaLnBrk="0" hangingPunct="0">
              <a:defRPr sz="2800">
                <a:solidFill>
                  <a:schemeClr val="tx2"/>
                </a:solidFill>
                <a:latin typeface="Times New Roman" pitchFamily="18" charset="0"/>
                <a:cs typeface="Times New Roman" pitchFamily="18" charset="0"/>
              </a:defRPr>
            </a:lvl2pPr>
            <a:lvl3pPr marL="1143000" indent="-228600" eaLnBrk="0" hangingPunct="0">
              <a:defRPr sz="2800">
                <a:solidFill>
                  <a:schemeClr val="tx2"/>
                </a:solidFill>
                <a:latin typeface="Times New Roman" pitchFamily="18" charset="0"/>
                <a:cs typeface="Times New Roman" pitchFamily="18" charset="0"/>
              </a:defRPr>
            </a:lvl3pPr>
            <a:lvl4pPr marL="1600200" indent="-228600" eaLnBrk="0" hangingPunct="0">
              <a:defRPr sz="2800">
                <a:solidFill>
                  <a:schemeClr val="tx2"/>
                </a:solidFill>
                <a:latin typeface="Times New Roman" pitchFamily="18" charset="0"/>
                <a:cs typeface="Times New Roman" pitchFamily="18" charset="0"/>
              </a:defRPr>
            </a:lvl4pPr>
            <a:lvl5pPr marL="2057400" indent="-228600" eaLnBrk="0" hangingPunct="0">
              <a:defRPr sz="2800">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9pPr>
          </a:lstStyle>
          <a:p>
            <a:pPr eaLnBrk="1" hangingPunct="1"/>
            <a:endParaRPr lang="en-US" altLang="en-US" dirty="0"/>
          </a:p>
        </p:txBody>
      </p:sp>
      <p:sp>
        <p:nvSpPr>
          <p:cNvPr id="9221" name="Oval 1029"/>
          <p:cNvSpPr>
            <a:spLocks noChangeArrowheads="1"/>
          </p:cNvSpPr>
          <p:nvPr/>
        </p:nvSpPr>
        <p:spPr bwMode="auto">
          <a:xfrm>
            <a:off x="4343400" y="4038600"/>
            <a:ext cx="609600" cy="533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2"/>
                </a:solidFill>
                <a:latin typeface="Times New Roman" pitchFamily="18" charset="0"/>
                <a:cs typeface="Times New Roman" pitchFamily="18" charset="0"/>
              </a:defRPr>
            </a:lvl1pPr>
            <a:lvl2pPr marL="742950" indent="-285750" eaLnBrk="0" hangingPunct="0">
              <a:defRPr sz="2800">
                <a:solidFill>
                  <a:schemeClr val="tx2"/>
                </a:solidFill>
                <a:latin typeface="Times New Roman" pitchFamily="18" charset="0"/>
                <a:cs typeface="Times New Roman" pitchFamily="18" charset="0"/>
              </a:defRPr>
            </a:lvl2pPr>
            <a:lvl3pPr marL="1143000" indent="-228600" eaLnBrk="0" hangingPunct="0">
              <a:defRPr sz="2800">
                <a:solidFill>
                  <a:schemeClr val="tx2"/>
                </a:solidFill>
                <a:latin typeface="Times New Roman" pitchFamily="18" charset="0"/>
                <a:cs typeface="Times New Roman" pitchFamily="18" charset="0"/>
              </a:defRPr>
            </a:lvl3pPr>
            <a:lvl4pPr marL="1600200" indent="-228600" eaLnBrk="0" hangingPunct="0">
              <a:defRPr sz="2800">
                <a:solidFill>
                  <a:schemeClr val="tx2"/>
                </a:solidFill>
                <a:latin typeface="Times New Roman" pitchFamily="18" charset="0"/>
                <a:cs typeface="Times New Roman" pitchFamily="18" charset="0"/>
              </a:defRPr>
            </a:lvl4pPr>
            <a:lvl5pPr marL="2057400" indent="-228600" eaLnBrk="0" hangingPunct="0">
              <a:defRPr sz="2800">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9pPr>
          </a:lstStyle>
          <a:p>
            <a:pPr eaLnBrk="1" hangingPunct="1"/>
            <a:endParaRPr lang="en-US" altLang="en-US" dirty="0"/>
          </a:p>
        </p:txBody>
      </p:sp>
      <p:sp>
        <p:nvSpPr>
          <p:cNvPr id="165894" name="AutoShape 1030"/>
          <p:cNvSpPr>
            <a:spLocks noChangeArrowheads="1"/>
          </p:cNvSpPr>
          <p:nvPr/>
        </p:nvSpPr>
        <p:spPr bwMode="auto">
          <a:xfrm>
            <a:off x="2819400" y="2667000"/>
            <a:ext cx="228600" cy="228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dirty="0"/>
          </a:p>
        </p:txBody>
      </p:sp>
      <p:sp>
        <p:nvSpPr>
          <p:cNvPr id="165895" name="AutoShape 1031"/>
          <p:cNvSpPr>
            <a:spLocks noChangeArrowheads="1"/>
          </p:cNvSpPr>
          <p:nvPr/>
        </p:nvSpPr>
        <p:spPr bwMode="auto">
          <a:xfrm>
            <a:off x="2971800" y="2819400"/>
            <a:ext cx="228600" cy="228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dirty="0"/>
          </a:p>
        </p:txBody>
      </p:sp>
      <p:sp>
        <p:nvSpPr>
          <p:cNvPr id="165896" name="AutoShape 1032"/>
          <p:cNvSpPr>
            <a:spLocks noChangeArrowheads="1"/>
          </p:cNvSpPr>
          <p:nvPr/>
        </p:nvSpPr>
        <p:spPr bwMode="auto">
          <a:xfrm>
            <a:off x="3200400" y="2819400"/>
            <a:ext cx="228600" cy="228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dirty="0"/>
          </a:p>
        </p:txBody>
      </p:sp>
      <p:sp>
        <p:nvSpPr>
          <p:cNvPr id="165897" name="AutoShape 1033"/>
          <p:cNvSpPr>
            <a:spLocks noChangeArrowheads="1"/>
          </p:cNvSpPr>
          <p:nvPr/>
        </p:nvSpPr>
        <p:spPr bwMode="auto">
          <a:xfrm>
            <a:off x="2895600" y="2895600"/>
            <a:ext cx="228600" cy="228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dirty="0"/>
          </a:p>
        </p:txBody>
      </p:sp>
      <p:sp>
        <p:nvSpPr>
          <p:cNvPr id="165898" name="AutoShape 1034"/>
          <p:cNvSpPr>
            <a:spLocks noChangeArrowheads="1"/>
          </p:cNvSpPr>
          <p:nvPr/>
        </p:nvSpPr>
        <p:spPr bwMode="auto">
          <a:xfrm>
            <a:off x="3276600" y="2590800"/>
            <a:ext cx="228600" cy="228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dirty="0"/>
          </a:p>
        </p:txBody>
      </p:sp>
      <p:sp>
        <p:nvSpPr>
          <p:cNvPr id="165899" name="AutoShape 1035"/>
          <p:cNvSpPr>
            <a:spLocks noChangeArrowheads="1"/>
          </p:cNvSpPr>
          <p:nvPr/>
        </p:nvSpPr>
        <p:spPr bwMode="auto">
          <a:xfrm>
            <a:off x="2743200" y="2819400"/>
            <a:ext cx="228600" cy="228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dirty="0"/>
          </a:p>
        </p:txBody>
      </p:sp>
      <p:sp>
        <p:nvSpPr>
          <p:cNvPr id="165900" name="AutoShape 1036"/>
          <p:cNvSpPr>
            <a:spLocks noChangeArrowheads="1"/>
          </p:cNvSpPr>
          <p:nvPr/>
        </p:nvSpPr>
        <p:spPr bwMode="auto">
          <a:xfrm>
            <a:off x="3124200" y="2743200"/>
            <a:ext cx="228600" cy="228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dirty="0"/>
          </a:p>
        </p:txBody>
      </p:sp>
      <p:sp>
        <p:nvSpPr>
          <p:cNvPr id="165901" name="AutoShape 1037"/>
          <p:cNvSpPr>
            <a:spLocks noChangeArrowheads="1"/>
          </p:cNvSpPr>
          <p:nvPr/>
        </p:nvSpPr>
        <p:spPr bwMode="auto">
          <a:xfrm>
            <a:off x="3048000" y="2514600"/>
            <a:ext cx="228600" cy="228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dirty="0"/>
          </a:p>
        </p:txBody>
      </p:sp>
    </p:spTree>
    <p:extLst>
      <p:ext uri="{BB962C8B-B14F-4D97-AF65-F5344CB8AC3E}">
        <p14:creationId xmlns:p14="http://schemas.microsoft.com/office/powerpoint/2010/main" val="22165862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65894"/>
                                        </p:tgtEl>
                                        <p:attrNameLst>
                                          <p:attrName>style.visibility</p:attrName>
                                        </p:attrNameLst>
                                      </p:cBhvr>
                                      <p:to>
                                        <p:strVal val="visible"/>
                                      </p:to>
                                    </p:set>
                                    <p:anim calcmode="lin" valueType="num">
                                      <p:cBhvr>
                                        <p:cTn id="7" dur="1000" fill="hold"/>
                                        <p:tgtEl>
                                          <p:spTgt spid="165894"/>
                                        </p:tgtEl>
                                        <p:attrNameLst>
                                          <p:attrName>ppt_w</p:attrName>
                                        </p:attrNameLst>
                                      </p:cBhvr>
                                      <p:tavLst>
                                        <p:tav tm="0">
                                          <p:val>
                                            <p:fltVal val="0"/>
                                          </p:val>
                                        </p:tav>
                                        <p:tav tm="100000">
                                          <p:val>
                                            <p:strVal val="#ppt_w"/>
                                          </p:val>
                                        </p:tav>
                                      </p:tavLst>
                                    </p:anim>
                                    <p:anim calcmode="lin" valueType="num">
                                      <p:cBhvr>
                                        <p:cTn id="8" dur="1000" fill="hold"/>
                                        <p:tgtEl>
                                          <p:spTgt spid="165894"/>
                                        </p:tgtEl>
                                        <p:attrNameLst>
                                          <p:attrName>ppt_h</p:attrName>
                                        </p:attrNameLst>
                                      </p:cBhvr>
                                      <p:tavLst>
                                        <p:tav tm="0">
                                          <p:val>
                                            <p:fltVal val="0"/>
                                          </p:val>
                                        </p:tav>
                                        <p:tav tm="100000">
                                          <p:val>
                                            <p:strVal val="#ppt_h"/>
                                          </p:val>
                                        </p:tav>
                                      </p:tavLst>
                                    </p:anim>
                                    <p:anim calcmode="lin" valueType="num">
                                      <p:cBhvr>
                                        <p:cTn id="9" dur="1000" fill="hold"/>
                                        <p:tgtEl>
                                          <p:spTgt spid="16589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589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165895"/>
                                        </p:tgtEl>
                                        <p:attrNameLst>
                                          <p:attrName>style.visibility</p:attrName>
                                        </p:attrNameLst>
                                      </p:cBhvr>
                                      <p:to>
                                        <p:strVal val="visible"/>
                                      </p:to>
                                    </p:set>
                                    <p:anim calcmode="lin" valueType="num">
                                      <p:cBhvr>
                                        <p:cTn id="15" dur="1000" fill="hold"/>
                                        <p:tgtEl>
                                          <p:spTgt spid="165895"/>
                                        </p:tgtEl>
                                        <p:attrNameLst>
                                          <p:attrName>ppt_w</p:attrName>
                                        </p:attrNameLst>
                                      </p:cBhvr>
                                      <p:tavLst>
                                        <p:tav tm="0">
                                          <p:val>
                                            <p:fltVal val="0"/>
                                          </p:val>
                                        </p:tav>
                                        <p:tav tm="100000">
                                          <p:val>
                                            <p:strVal val="#ppt_w"/>
                                          </p:val>
                                        </p:tav>
                                      </p:tavLst>
                                    </p:anim>
                                    <p:anim calcmode="lin" valueType="num">
                                      <p:cBhvr>
                                        <p:cTn id="16" dur="1000" fill="hold"/>
                                        <p:tgtEl>
                                          <p:spTgt spid="165895"/>
                                        </p:tgtEl>
                                        <p:attrNameLst>
                                          <p:attrName>ppt_h</p:attrName>
                                        </p:attrNameLst>
                                      </p:cBhvr>
                                      <p:tavLst>
                                        <p:tav tm="0">
                                          <p:val>
                                            <p:fltVal val="0"/>
                                          </p:val>
                                        </p:tav>
                                        <p:tav tm="100000">
                                          <p:val>
                                            <p:strVal val="#ppt_h"/>
                                          </p:val>
                                        </p:tav>
                                      </p:tavLst>
                                    </p:anim>
                                    <p:anim calcmode="lin" valueType="num">
                                      <p:cBhvr>
                                        <p:cTn id="17" dur="1000" fill="hold"/>
                                        <p:tgtEl>
                                          <p:spTgt spid="16589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65895"/>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3"/>
                                            </p:cond>
                                          </p:stCondLst>
                                          <p:endCondLst>
                                            <p:cond evt="onStopAudio" delay="0">
                                              <p:tgtEl>
                                                <p:sldTgt/>
                                              </p:tgtEl>
                                            </p:cond>
                                          </p:endCondLst>
                                        </p:cTn>
                                        <p:tgtEl>
                                          <p:sndTgt r:embed="rId3"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165896"/>
                                        </p:tgtEl>
                                        <p:attrNameLst>
                                          <p:attrName>style.visibility</p:attrName>
                                        </p:attrNameLst>
                                      </p:cBhvr>
                                      <p:to>
                                        <p:strVal val="visible"/>
                                      </p:to>
                                    </p:set>
                                    <p:anim calcmode="lin" valueType="num">
                                      <p:cBhvr>
                                        <p:cTn id="23" dur="1000" fill="hold"/>
                                        <p:tgtEl>
                                          <p:spTgt spid="165896"/>
                                        </p:tgtEl>
                                        <p:attrNameLst>
                                          <p:attrName>ppt_w</p:attrName>
                                        </p:attrNameLst>
                                      </p:cBhvr>
                                      <p:tavLst>
                                        <p:tav tm="0">
                                          <p:val>
                                            <p:fltVal val="0"/>
                                          </p:val>
                                        </p:tav>
                                        <p:tav tm="100000">
                                          <p:val>
                                            <p:strVal val="#ppt_w"/>
                                          </p:val>
                                        </p:tav>
                                      </p:tavLst>
                                    </p:anim>
                                    <p:anim calcmode="lin" valueType="num">
                                      <p:cBhvr>
                                        <p:cTn id="24" dur="1000" fill="hold"/>
                                        <p:tgtEl>
                                          <p:spTgt spid="165896"/>
                                        </p:tgtEl>
                                        <p:attrNameLst>
                                          <p:attrName>ppt_h</p:attrName>
                                        </p:attrNameLst>
                                      </p:cBhvr>
                                      <p:tavLst>
                                        <p:tav tm="0">
                                          <p:val>
                                            <p:fltVal val="0"/>
                                          </p:val>
                                        </p:tav>
                                        <p:tav tm="100000">
                                          <p:val>
                                            <p:strVal val="#ppt_h"/>
                                          </p:val>
                                        </p:tav>
                                      </p:tavLst>
                                    </p:anim>
                                    <p:anim calcmode="lin" valueType="num">
                                      <p:cBhvr>
                                        <p:cTn id="25" dur="1000" fill="hold"/>
                                        <p:tgtEl>
                                          <p:spTgt spid="165896"/>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6589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1"/>
                                            </p:cond>
                                          </p:stCondLst>
                                          <p:endCondLst>
                                            <p:cond evt="onStopAudio" delay="0">
                                              <p:tgtEl>
                                                <p:sldTgt/>
                                              </p:tgtEl>
                                            </p:cond>
                                          </p:endCondLst>
                                        </p:cTn>
                                        <p:tgtEl>
                                          <p:sndTgt r:embed="rId3"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nodeType="clickEffect">
                                  <p:stCondLst>
                                    <p:cond delay="0"/>
                                  </p:stCondLst>
                                  <p:childTnLst>
                                    <p:set>
                                      <p:cBhvr>
                                        <p:cTn id="30" dur="1" fill="hold">
                                          <p:stCondLst>
                                            <p:cond delay="0"/>
                                          </p:stCondLst>
                                        </p:cTn>
                                        <p:tgtEl>
                                          <p:spTgt spid="165897"/>
                                        </p:tgtEl>
                                        <p:attrNameLst>
                                          <p:attrName>style.visibility</p:attrName>
                                        </p:attrNameLst>
                                      </p:cBhvr>
                                      <p:to>
                                        <p:strVal val="visible"/>
                                      </p:to>
                                    </p:set>
                                    <p:anim calcmode="lin" valueType="num">
                                      <p:cBhvr>
                                        <p:cTn id="31" dur="1000" fill="hold"/>
                                        <p:tgtEl>
                                          <p:spTgt spid="165897"/>
                                        </p:tgtEl>
                                        <p:attrNameLst>
                                          <p:attrName>ppt_w</p:attrName>
                                        </p:attrNameLst>
                                      </p:cBhvr>
                                      <p:tavLst>
                                        <p:tav tm="0">
                                          <p:val>
                                            <p:fltVal val="0"/>
                                          </p:val>
                                        </p:tav>
                                        <p:tav tm="100000">
                                          <p:val>
                                            <p:strVal val="#ppt_w"/>
                                          </p:val>
                                        </p:tav>
                                      </p:tavLst>
                                    </p:anim>
                                    <p:anim calcmode="lin" valueType="num">
                                      <p:cBhvr>
                                        <p:cTn id="32" dur="1000" fill="hold"/>
                                        <p:tgtEl>
                                          <p:spTgt spid="165897"/>
                                        </p:tgtEl>
                                        <p:attrNameLst>
                                          <p:attrName>ppt_h</p:attrName>
                                        </p:attrNameLst>
                                      </p:cBhvr>
                                      <p:tavLst>
                                        <p:tav tm="0">
                                          <p:val>
                                            <p:fltVal val="0"/>
                                          </p:val>
                                        </p:tav>
                                        <p:tav tm="100000">
                                          <p:val>
                                            <p:strVal val="#ppt_h"/>
                                          </p:val>
                                        </p:tav>
                                      </p:tavLst>
                                    </p:anim>
                                    <p:anim calcmode="lin" valueType="num">
                                      <p:cBhvr>
                                        <p:cTn id="33" dur="1000" fill="hold"/>
                                        <p:tgtEl>
                                          <p:spTgt spid="165897"/>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658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9"/>
                                            </p:cond>
                                          </p:stCondLst>
                                          <p:endCondLst>
                                            <p:cond evt="onStopAudio" delay="0">
                                              <p:tgtEl>
                                                <p:sldTgt/>
                                              </p:tgtEl>
                                            </p:cond>
                                          </p:endCondLst>
                                        </p:cTn>
                                        <p:tgtEl>
                                          <p:sndTgt r:embed="rId3"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nodeType="clickEffect">
                                  <p:stCondLst>
                                    <p:cond delay="0"/>
                                  </p:stCondLst>
                                  <p:childTnLst>
                                    <p:set>
                                      <p:cBhvr>
                                        <p:cTn id="38" dur="1" fill="hold">
                                          <p:stCondLst>
                                            <p:cond delay="0"/>
                                          </p:stCondLst>
                                        </p:cTn>
                                        <p:tgtEl>
                                          <p:spTgt spid="165898"/>
                                        </p:tgtEl>
                                        <p:attrNameLst>
                                          <p:attrName>style.visibility</p:attrName>
                                        </p:attrNameLst>
                                      </p:cBhvr>
                                      <p:to>
                                        <p:strVal val="visible"/>
                                      </p:to>
                                    </p:set>
                                    <p:anim calcmode="lin" valueType="num">
                                      <p:cBhvr>
                                        <p:cTn id="39" dur="1000" fill="hold"/>
                                        <p:tgtEl>
                                          <p:spTgt spid="165898"/>
                                        </p:tgtEl>
                                        <p:attrNameLst>
                                          <p:attrName>ppt_w</p:attrName>
                                        </p:attrNameLst>
                                      </p:cBhvr>
                                      <p:tavLst>
                                        <p:tav tm="0">
                                          <p:val>
                                            <p:fltVal val="0"/>
                                          </p:val>
                                        </p:tav>
                                        <p:tav tm="100000">
                                          <p:val>
                                            <p:strVal val="#ppt_w"/>
                                          </p:val>
                                        </p:tav>
                                      </p:tavLst>
                                    </p:anim>
                                    <p:anim calcmode="lin" valueType="num">
                                      <p:cBhvr>
                                        <p:cTn id="40" dur="1000" fill="hold"/>
                                        <p:tgtEl>
                                          <p:spTgt spid="165898"/>
                                        </p:tgtEl>
                                        <p:attrNameLst>
                                          <p:attrName>ppt_h</p:attrName>
                                        </p:attrNameLst>
                                      </p:cBhvr>
                                      <p:tavLst>
                                        <p:tav tm="0">
                                          <p:val>
                                            <p:fltVal val="0"/>
                                          </p:val>
                                        </p:tav>
                                        <p:tav tm="100000">
                                          <p:val>
                                            <p:strVal val="#ppt_h"/>
                                          </p:val>
                                        </p:tav>
                                      </p:tavLst>
                                    </p:anim>
                                    <p:anim calcmode="lin" valueType="num">
                                      <p:cBhvr>
                                        <p:cTn id="41" dur="1000" fill="hold"/>
                                        <p:tgtEl>
                                          <p:spTgt spid="165898"/>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6589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7"/>
                                            </p:cond>
                                          </p:stCondLst>
                                          <p:endCondLst>
                                            <p:cond evt="onStopAudio" delay="0">
                                              <p:tgtEl>
                                                <p:sldTgt/>
                                              </p:tgtEl>
                                            </p:cond>
                                          </p:endCondLst>
                                        </p:cTn>
                                        <p:tgtEl>
                                          <p:sndTgt r:embed="rId3"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nodeType="clickEffect">
                                  <p:stCondLst>
                                    <p:cond delay="0"/>
                                  </p:stCondLst>
                                  <p:childTnLst>
                                    <p:set>
                                      <p:cBhvr>
                                        <p:cTn id="46" dur="1" fill="hold">
                                          <p:stCondLst>
                                            <p:cond delay="0"/>
                                          </p:stCondLst>
                                        </p:cTn>
                                        <p:tgtEl>
                                          <p:spTgt spid="165899"/>
                                        </p:tgtEl>
                                        <p:attrNameLst>
                                          <p:attrName>style.visibility</p:attrName>
                                        </p:attrNameLst>
                                      </p:cBhvr>
                                      <p:to>
                                        <p:strVal val="visible"/>
                                      </p:to>
                                    </p:set>
                                    <p:anim calcmode="lin" valueType="num">
                                      <p:cBhvr>
                                        <p:cTn id="47" dur="1000" fill="hold"/>
                                        <p:tgtEl>
                                          <p:spTgt spid="165899"/>
                                        </p:tgtEl>
                                        <p:attrNameLst>
                                          <p:attrName>ppt_w</p:attrName>
                                        </p:attrNameLst>
                                      </p:cBhvr>
                                      <p:tavLst>
                                        <p:tav tm="0">
                                          <p:val>
                                            <p:fltVal val="0"/>
                                          </p:val>
                                        </p:tav>
                                        <p:tav tm="100000">
                                          <p:val>
                                            <p:strVal val="#ppt_w"/>
                                          </p:val>
                                        </p:tav>
                                      </p:tavLst>
                                    </p:anim>
                                    <p:anim calcmode="lin" valueType="num">
                                      <p:cBhvr>
                                        <p:cTn id="48" dur="1000" fill="hold"/>
                                        <p:tgtEl>
                                          <p:spTgt spid="165899"/>
                                        </p:tgtEl>
                                        <p:attrNameLst>
                                          <p:attrName>ppt_h</p:attrName>
                                        </p:attrNameLst>
                                      </p:cBhvr>
                                      <p:tavLst>
                                        <p:tav tm="0">
                                          <p:val>
                                            <p:fltVal val="0"/>
                                          </p:val>
                                        </p:tav>
                                        <p:tav tm="100000">
                                          <p:val>
                                            <p:strVal val="#ppt_h"/>
                                          </p:val>
                                        </p:tav>
                                      </p:tavLst>
                                    </p:anim>
                                    <p:anim calcmode="lin" valueType="num">
                                      <p:cBhvr>
                                        <p:cTn id="49" dur="1000" fill="hold"/>
                                        <p:tgtEl>
                                          <p:spTgt spid="165899"/>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65899"/>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45"/>
                                            </p:cond>
                                          </p:stCondLst>
                                          <p:endCondLst>
                                            <p:cond evt="onStopAudio" delay="0">
                                              <p:tgtEl>
                                                <p:sldTgt/>
                                              </p:tgtEl>
                                            </p:cond>
                                          </p:endCondLst>
                                        </p:cTn>
                                        <p:tgtEl>
                                          <p:sndTgt r:embed="rId3"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nodeType="clickEffect">
                                  <p:stCondLst>
                                    <p:cond delay="0"/>
                                  </p:stCondLst>
                                  <p:childTnLst>
                                    <p:set>
                                      <p:cBhvr>
                                        <p:cTn id="54" dur="1" fill="hold">
                                          <p:stCondLst>
                                            <p:cond delay="0"/>
                                          </p:stCondLst>
                                        </p:cTn>
                                        <p:tgtEl>
                                          <p:spTgt spid="165900"/>
                                        </p:tgtEl>
                                        <p:attrNameLst>
                                          <p:attrName>style.visibility</p:attrName>
                                        </p:attrNameLst>
                                      </p:cBhvr>
                                      <p:to>
                                        <p:strVal val="visible"/>
                                      </p:to>
                                    </p:set>
                                    <p:anim calcmode="lin" valueType="num">
                                      <p:cBhvr>
                                        <p:cTn id="55" dur="1000" fill="hold"/>
                                        <p:tgtEl>
                                          <p:spTgt spid="165900"/>
                                        </p:tgtEl>
                                        <p:attrNameLst>
                                          <p:attrName>ppt_w</p:attrName>
                                        </p:attrNameLst>
                                      </p:cBhvr>
                                      <p:tavLst>
                                        <p:tav tm="0">
                                          <p:val>
                                            <p:fltVal val="0"/>
                                          </p:val>
                                        </p:tav>
                                        <p:tav tm="100000">
                                          <p:val>
                                            <p:strVal val="#ppt_w"/>
                                          </p:val>
                                        </p:tav>
                                      </p:tavLst>
                                    </p:anim>
                                    <p:anim calcmode="lin" valueType="num">
                                      <p:cBhvr>
                                        <p:cTn id="56" dur="1000" fill="hold"/>
                                        <p:tgtEl>
                                          <p:spTgt spid="165900"/>
                                        </p:tgtEl>
                                        <p:attrNameLst>
                                          <p:attrName>ppt_h</p:attrName>
                                        </p:attrNameLst>
                                      </p:cBhvr>
                                      <p:tavLst>
                                        <p:tav tm="0">
                                          <p:val>
                                            <p:fltVal val="0"/>
                                          </p:val>
                                        </p:tav>
                                        <p:tav tm="100000">
                                          <p:val>
                                            <p:strVal val="#ppt_h"/>
                                          </p:val>
                                        </p:tav>
                                      </p:tavLst>
                                    </p:anim>
                                    <p:anim calcmode="lin" valueType="num">
                                      <p:cBhvr>
                                        <p:cTn id="57" dur="1000" fill="hold"/>
                                        <p:tgtEl>
                                          <p:spTgt spid="165900"/>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165900"/>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3"/>
                                            </p:cond>
                                          </p:stCondLst>
                                          <p:endCondLst>
                                            <p:cond evt="onStopAudio" delay="0">
                                              <p:tgtEl>
                                                <p:sldTgt/>
                                              </p:tgtEl>
                                            </p:cond>
                                          </p:endCondLst>
                                        </p:cTn>
                                        <p:tgtEl>
                                          <p:sndTgt r:embed="rId3"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nodeType="clickEffect">
                                  <p:stCondLst>
                                    <p:cond delay="0"/>
                                  </p:stCondLst>
                                  <p:childTnLst>
                                    <p:set>
                                      <p:cBhvr>
                                        <p:cTn id="62" dur="1" fill="hold">
                                          <p:stCondLst>
                                            <p:cond delay="0"/>
                                          </p:stCondLst>
                                        </p:cTn>
                                        <p:tgtEl>
                                          <p:spTgt spid="165901"/>
                                        </p:tgtEl>
                                        <p:attrNameLst>
                                          <p:attrName>style.visibility</p:attrName>
                                        </p:attrNameLst>
                                      </p:cBhvr>
                                      <p:to>
                                        <p:strVal val="visible"/>
                                      </p:to>
                                    </p:set>
                                    <p:anim calcmode="lin" valueType="num">
                                      <p:cBhvr>
                                        <p:cTn id="63" dur="1000" fill="hold"/>
                                        <p:tgtEl>
                                          <p:spTgt spid="165901"/>
                                        </p:tgtEl>
                                        <p:attrNameLst>
                                          <p:attrName>ppt_w</p:attrName>
                                        </p:attrNameLst>
                                      </p:cBhvr>
                                      <p:tavLst>
                                        <p:tav tm="0">
                                          <p:val>
                                            <p:fltVal val="0"/>
                                          </p:val>
                                        </p:tav>
                                        <p:tav tm="100000">
                                          <p:val>
                                            <p:strVal val="#ppt_w"/>
                                          </p:val>
                                        </p:tav>
                                      </p:tavLst>
                                    </p:anim>
                                    <p:anim calcmode="lin" valueType="num">
                                      <p:cBhvr>
                                        <p:cTn id="64" dur="1000" fill="hold"/>
                                        <p:tgtEl>
                                          <p:spTgt spid="165901"/>
                                        </p:tgtEl>
                                        <p:attrNameLst>
                                          <p:attrName>ppt_h</p:attrName>
                                        </p:attrNameLst>
                                      </p:cBhvr>
                                      <p:tavLst>
                                        <p:tav tm="0">
                                          <p:val>
                                            <p:fltVal val="0"/>
                                          </p:val>
                                        </p:tav>
                                        <p:tav tm="100000">
                                          <p:val>
                                            <p:strVal val="#ppt_h"/>
                                          </p:val>
                                        </p:tav>
                                      </p:tavLst>
                                    </p:anim>
                                    <p:anim calcmode="lin" valueType="num">
                                      <p:cBhvr>
                                        <p:cTn id="65" dur="1000" fill="hold"/>
                                        <p:tgtEl>
                                          <p:spTgt spid="165901"/>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165901"/>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61"/>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p:txBody>
          <a:bodyPr>
            <a:normAutofit/>
          </a:bodyPr>
          <a:lstStyle/>
          <a:p>
            <a:pPr eaLnBrk="1" hangingPunct="1"/>
            <a:r>
              <a:rPr lang="en-US" altLang="en-US" sz="3900" b="1" dirty="0" smtClean="0">
                <a:latin typeface="Arial" charset="0"/>
                <a:cs typeface="Arial" charset="0"/>
              </a:rPr>
              <a:t>Valid, Not Reliable</a:t>
            </a:r>
          </a:p>
        </p:txBody>
      </p:sp>
      <p:sp>
        <p:nvSpPr>
          <p:cNvPr id="10243" name="Oval 1027"/>
          <p:cNvSpPr>
            <a:spLocks noChangeArrowheads="1"/>
          </p:cNvSpPr>
          <p:nvPr/>
        </p:nvSpPr>
        <p:spPr bwMode="auto">
          <a:xfrm>
            <a:off x="2895600" y="2667000"/>
            <a:ext cx="3352800" cy="3200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2"/>
                </a:solidFill>
                <a:latin typeface="Times New Roman" pitchFamily="18" charset="0"/>
                <a:cs typeface="Times New Roman" pitchFamily="18" charset="0"/>
              </a:defRPr>
            </a:lvl1pPr>
            <a:lvl2pPr marL="742950" indent="-285750" eaLnBrk="0" hangingPunct="0">
              <a:defRPr sz="2800">
                <a:solidFill>
                  <a:schemeClr val="tx2"/>
                </a:solidFill>
                <a:latin typeface="Times New Roman" pitchFamily="18" charset="0"/>
                <a:cs typeface="Times New Roman" pitchFamily="18" charset="0"/>
              </a:defRPr>
            </a:lvl2pPr>
            <a:lvl3pPr marL="1143000" indent="-228600" eaLnBrk="0" hangingPunct="0">
              <a:defRPr sz="2800">
                <a:solidFill>
                  <a:schemeClr val="tx2"/>
                </a:solidFill>
                <a:latin typeface="Times New Roman" pitchFamily="18" charset="0"/>
                <a:cs typeface="Times New Roman" pitchFamily="18" charset="0"/>
              </a:defRPr>
            </a:lvl3pPr>
            <a:lvl4pPr marL="1600200" indent="-228600" eaLnBrk="0" hangingPunct="0">
              <a:defRPr sz="2800">
                <a:solidFill>
                  <a:schemeClr val="tx2"/>
                </a:solidFill>
                <a:latin typeface="Times New Roman" pitchFamily="18" charset="0"/>
                <a:cs typeface="Times New Roman" pitchFamily="18" charset="0"/>
              </a:defRPr>
            </a:lvl4pPr>
            <a:lvl5pPr marL="2057400" indent="-228600" eaLnBrk="0" hangingPunct="0">
              <a:defRPr sz="2800">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9pPr>
          </a:lstStyle>
          <a:p>
            <a:pPr eaLnBrk="1" hangingPunct="1"/>
            <a:endParaRPr lang="en-US" altLang="en-US" dirty="0"/>
          </a:p>
        </p:txBody>
      </p:sp>
      <p:sp>
        <p:nvSpPr>
          <p:cNvPr id="10244" name="Oval 1028"/>
          <p:cNvSpPr>
            <a:spLocks noChangeArrowheads="1"/>
          </p:cNvSpPr>
          <p:nvPr/>
        </p:nvSpPr>
        <p:spPr bwMode="auto">
          <a:xfrm>
            <a:off x="3657600" y="3352800"/>
            <a:ext cx="1905000" cy="1905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2"/>
                </a:solidFill>
                <a:latin typeface="Times New Roman" pitchFamily="18" charset="0"/>
                <a:cs typeface="Times New Roman" pitchFamily="18" charset="0"/>
              </a:defRPr>
            </a:lvl1pPr>
            <a:lvl2pPr marL="742950" indent="-285750" eaLnBrk="0" hangingPunct="0">
              <a:defRPr sz="2800">
                <a:solidFill>
                  <a:schemeClr val="tx2"/>
                </a:solidFill>
                <a:latin typeface="Times New Roman" pitchFamily="18" charset="0"/>
                <a:cs typeface="Times New Roman" pitchFamily="18" charset="0"/>
              </a:defRPr>
            </a:lvl2pPr>
            <a:lvl3pPr marL="1143000" indent="-228600" eaLnBrk="0" hangingPunct="0">
              <a:defRPr sz="2800">
                <a:solidFill>
                  <a:schemeClr val="tx2"/>
                </a:solidFill>
                <a:latin typeface="Times New Roman" pitchFamily="18" charset="0"/>
                <a:cs typeface="Times New Roman" pitchFamily="18" charset="0"/>
              </a:defRPr>
            </a:lvl3pPr>
            <a:lvl4pPr marL="1600200" indent="-228600" eaLnBrk="0" hangingPunct="0">
              <a:defRPr sz="2800">
                <a:solidFill>
                  <a:schemeClr val="tx2"/>
                </a:solidFill>
                <a:latin typeface="Times New Roman" pitchFamily="18" charset="0"/>
                <a:cs typeface="Times New Roman" pitchFamily="18" charset="0"/>
              </a:defRPr>
            </a:lvl4pPr>
            <a:lvl5pPr marL="2057400" indent="-228600" eaLnBrk="0" hangingPunct="0">
              <a:defRPr sz="2800">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9pPr>
          </a:lstStyle>
          <a:p>
            <a:pPr eaLnBrk="1" hangingPunct="1"/>
            <a:endParaRPr lang="en-US" altLang="en-US" dirty="0"/>
          </a:p>
        </p:txBody>
      </p:sp>
      <p:sp>
        <p:nvSpPr>
          <p:cNvPr id="10245" name="Oval 1029"/>
          <p:cNvSpPr>
            <a:spLocks noChangeArrowheads="1"/>
          </p:cNvSpPr>
          <p:nvPr/>
        </p:nvSpPr>
        <p:spPr bwMode="auto">
          <a:xfrm>
            <a:off x="4343400" y="4038600"/>
            <a:ext cx="609600" cy="533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2"/>
                </a:solidFill>
                <a:latin typeface="Times New Roman" pitchFamily="18" charset="0"/>
                <a:cs typeface="Times New Roman" pitchFamily="18" charset="0"/>
              </a:defRPr>
            </a:lvl1pPr>
            <a:lvl2pPr marL="742950" indent="-285750" eaLnBrk="0" hangingPunct="0">
              <a:defRPr sz="2800">
                <a:solidFill>
                  <a:schemeClr val="tx2"/>
                </a:solidFill>
                <a:latin typeface="Times New Roman" pitchFamily="18" charset="0"/>
                <a:cs typeface="Times New Roman" pitchFamily="18" charset="0"/>
              </a:defRPr>
            </a:lvl2pPr>
            <a:lvl3pPr marL="1143000" indent="-228600" eaLnBrk="0" hangingPunct="0">
              <a:defRPr sz="2800">
                <a:solidFill>
                  <a:schemeClr val="tx2"/>
                </a:solidFill>
                <a:latin typeface="Times New Roman" pitchFamily="18" charset="0"/>
                <a:cs typeface="Times New Roman" pitchFamily="18" charset="0"/>
              </a:defRPr>
            </a:lvl3pPr>
            <a:lvl4pPr marL="1600200" indent="-228600" eaLnBrk="0" hangingPunct="0">
              <a:defRPr sz="2800">
                <a:solidFill>
                  <a:schemeClr val="tx2"/>
                </a:solidFill>
                <a:latin typeface="Times New Roman" pitchFamily="18" charset="0"/>
                <a:cs typeface="Times New Roman" pitchFamily="18" charset="0"/>
              </a:defRPr>
            </a:lvl4pPr>
            <a:lvl5pPr marL="2057400" indent="-228600" eaLnBrk="0" hangingPunct="0">
              <a:defRPr sz="2800">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9pPr>
          </a:lstStyle>
          <a:p>
            <a:pPr eaLnBrk="1" hangingPunct="1"/>
            <a:endParaRPr lang="en-US" altLang="en-US" dirty="0"/>
          </a:p>
        </p:txBody>
      </p:sp>
      <p:sp>
        <p:nvSpPr>
          <p:cNvPr id="166918" name="AutoShape 1030"/>
          <p:cNvSpPr>
            <a:spLocks noChangeArrowheads="1"/>
          </p:cNvSpPr>
          <p:nvPr/>
        </p:nvSpPr>
        <p:spPr bwMode="auto">
          <a:xfrm>
            <a:off x="4191000" y="4724400"/>
            <a:ext cx="228600" cy="228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dirty="0"/>
          </a:p>
        </p:txBody>
      </p:sp>
      <p:sp>
        <p:nvSpPr>
          <p:cNvPr id="166919" name="AutoShape 1031"/>
          <p:cNvSpPr>
            <a:spLocks noChangeArrowheads="1"/>
          </p:cNvSpPr>
          <p:nvPr/>
        </p:nvSpPr>
        <p:spPr bwMode="auto">
          <a:xfrm>
            <a:off x="5181600" y="4267200"/>
            <a:ext cx="228600" cy="228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dirty="0"/>
          </a:p>
        </p:txBody>
      </p:sp>
      <p:sp>
        <p:nvSpPr>
          <p:cNvPr id="166920" name="AutoShape 1032"/>
          <p:cNvSpPr>
            <a:spLocks noChangeArrowheads="1"/>
          </p:cNvSpPr>
          <p:nvPr/>
        </p:nvSpPr>
        <p:spPr bwMode="auto">
          <a:xfrm>
            <a:off x="4343400" y="3733800"/>
            <a:ext cx="228600" cy="228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dirty="0"/>
          </a:p>
        </p:txBody>
      </p:sp>
      <p:sp>
        <p:nvSpPr>
          <p:cNvPr id="166921" name="AutoShape 1033"/>
          <p:cNvSpPr>
            <a:spLocks noChangeArrowheads="1"/>
          </p:cNvSpPr>
          <p:nvPr/>
        </p:nvSpPr>
        <p:spPr bwMode="auto">
          <a:xfrm>
            <a:off x="3581400" y="4800600"/>
            <a:ext cx="228600" cy="228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dirty="0"/>
          </a:p>
        </p:txBody>
      </p:sp>
      <p:sp>
        <p:nvSpPr>
          <p:cNvPr id="166922" name="AutoShape 1034"/>
          <p:cNvSpPr>
            <a:spLocks noChangeArrowheads="1"/>
          </p:cNvSpPr>
          <p:nvPr/>
        </p:nvSpPr>
        <p:spPr bwMode="auto">
          <a:xfrm>
            <a:off x="5181600" y="3124200"/>
            <a:ext cx="228600" cy="228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dirty="0"/>
          </a:p>
        </p:txBody>
      </p:sp>
      <p:sp>
        <p:nvSpPr>
          <p:cNvPr id="166923" name="AutoShape 1035"/>
          <p:cNvSpPr>
            <a:spLocks noChangeArrowheads="1"/>
          </p:cNvSpPr>
          <p:nvPr/>
        </p:nvSpPr>
        <p:spPr bwMode="auto">
          <a:xfrm>
            <a:off x="3276600" y="3352800"/>
            <a:ext cx="228600" cy="228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dirty="0"/>
          </a:p>
        </p:txBody>
      </p:sp>
      <p:sp>
        <p:nvSpPr>
          <p:cNvPr id="166924" name="AutoShape 1036"/>
          <p:cNvSpPr>
            <a:spLocks noChangeArrowheads="1"/>
          </p:cNvSpPr>
          <p:nvPr/>
        </p:nvSpPr>
        <p:spPr bwMode="auto">
          <a:xfrm>
            <a:off x="5105400" y="5181600"/>
            <a:ext cx="228600" cy="228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dirty="0"/>
          </a:p>
        </p:txBody>
      </p:sp>
      <p:sp>
        <p:nvSpPr>
          <p:cNvPr id="166925" name="AutoShape 1037"/>
          <p:cNvSpPr>
            <a:spLocks noChangeArrowheads="1"/>
          </p:cNvSpPr>
          <p:nvPr/>
        </p:nvSpPr>
        <p:spPr bwMode="auto">
          <a:xfrm>
            <a:off x="4267200" y="3124200"/>
            <a:ext cx="228600" cy="228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dirty="0"/>
          </a:p>
        </p:txBody>
      </p:sp>
    </p:spTree>
    <p:extLst>
      <p:ext uri="{BB962C8B-B14F-4D97-AF65-F5344CB8AC3E}">
        <p14:creationId xmlns:p14="http://schemas.microsoft.com/office/powerpoint/2010/main" val="42495672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66925"/>
                                        </p:tgtEl>
                                        <p:attrNameLst>
                                          <p:attrName>style.visibility</p:attrName>
                                        </p:attrNameLst>
                                      </p:cBhvr>
                                      <p:to>
                                        <p:strVal val="visible"/>
                                      </p:to>
                                    </p:set>
                                    <p:anim calcmode="lin" valueType="num">
                                      <p:cBhvr additive="base">
                                        <p:cTn id="7" dur="500" fill="hold"/>
                                        <p:tgtEl>
                                          <p:spTgt spid="166925"/>
                                        </p:tgtEl>
                                        <p:attrNameLst>
                                          <p:attrName>ppt_x</p:attrName>
                                        </p:attrNameLst>
                                      </p:cBhvr>
                                      <p:tavLst>
                                        <p:tav tm="0">
                                          <p:val>
                                            <p:strVal val="0-#ppt_w/2"/>
                                          </p:val>
                                        </p:tav>
                                        <p:tav tm="100000">
                                          <p:val>
                                            <p:strVal val="#ppt_x"/>
                                          </p:val>
                                        </p:tav>
                                      </p:tavLst>
                                    </p:anim>
                                    <p:anim calcmode="lin" valueType="num">
                                      <p:cBhvr additive="base">
                                        <p:cTn id="8" dur="500" fill="hold"/>
                                        <p:tgtEl>
                                          <p:spTgt spid="16692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voltag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66923"/>
                                        </p:tgtEl>
                                        <p:attrNameLst>
                                          <p:attrName>style.visibility</p:attrName>
                                        </p:attrNameLst>
                                      </p:cBhvr>
                                      <p:to>
                                        <p:strVal val="visible"/>
                                      </p:to>
                                    </p:set>
                                    <p:anim calcmode="lin" valueType="num">
                                      <p:cBhvr additive="base">
                                        <p:cTn id="13" dur="500" fill="hold"/>
                                        <p:tgtEl>
                                          <p:spTgt spid="166923"/>
                                        </p:tgtEl>
                                        <p:attrNameLst>
                                          <p:attrName>ppt_x</p:attrName>
                                        </p:attrNameLst>
                                      </p:cBhvr>
                                      <p:tavLst>
                                        <p:tav tm="0">
                                          <p:val>
                                            <p:strVal val="0-#ppt_w/2"/>
                                          </p:val>
                                        </p:tav>
                                        <p:tav tm="100000">
                                          <p:val>
                                            <p:strVal val="#ppt_x"/>
                                          </p:val>
                                        </p:tav>
                                      </p:tavLst>
                                    </p:anim>
                                    <p:anim calcmode="lin" valueType="num">
                                      <p:cBhvr additive="base">
                                        <p:cTn id="14" dur="500" fill="hold"/>
                                        <p:tgtEl>
                                          <p:spTgt spid="1669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voltag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66920"/>
                                        </p:tgtEl>
                                        <p:attrNameLst>
                                          <p:attrName>style.visibility</p:attrName>
                                        </p:attrNameLst>
                                      </p:cBhvr>
                                      <p:to>
                                        <p:strVal val="visible"/>
                                      </p:to>
                                    </p:set>
                                    <p:anim calcmode="lin" valueType="num">
                                      <p:cBhvr additive="base">
                                        <p:cTn id="19" dur="500" fill="hold"/>
                                        <p:tgtEl>
                                          <p:spTgt spid="166920"/>
                                        </p:tgtEl>
                                        <p:attrNameLst>
                                          <p:attrName>ppt_x</p:attrName>
                                        </p:attrNameLst>
                                      </p:cBhvr>
                                      <p:tavLst>
                                        <p:tav tm="0">
                                          <p:val>
                                            <p:strVal val="0-#ppt_w/2"/>
                                          </p:val>
                                        </p:tav>
                                        <p:tav tm="100000">
                                          <p:val>
                                            <p:strVal val="#ppt_x"/>
                                          </p:val>
                                        </p:tav>
                                      </p:tavLst>
                                    </p:anim>
                                    <p:anim calcmode="lin" valueType="num">
                                      <p:cBhvr additive="base">
                                        <p:cTn id="20" dur="500" fill="hold"/>
                                        <p:tgtEl>
                                          <p:spTgt spid="1669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voltag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66922"/>
                                        </p:tgtEl>
                                        <p:attrNameLst>
                                          <p:attrName>style.visibility</p:attrName>
                                        </p:attrNameLst>
                                      </p:cBhvr>
                                      <p:to>
                                        <p:strVal val="visible"/>
                                      </p:to>
                                    </p:set>
                                    <p:anim calcmode="lin" valueType="num">
                                      <p:cBhvr additive="base">
                                        <p:cTn id="25" dur="500" fill="hold"/>
                                        <p:tgtEl>
                                          <p:spTgt spid="166922"/>
                                        </p:tgtEl>
                                        <p:attrNameLst>
                                          <p:attrName>ppt_x</p:attrName>
                                        </p:attrNameLst>
                                      </p:cBhvr>
                                      <p:tavLst>
                                        <p:tav tm="0">
                                          <p:val>
                                            <p:strVal val="0-#ppt_w/2"/>
                                          </p:val>
                                        </p:tav>
                                        <p:tav tm="100000">
                                          <p:val>
                                            <p:strVal val="#ppt_x"/>
                                          </p:val>
                                        </p:tav>
                                      </p:tavLst>
                                    </p:anim>
                                    <p:anim calcmode="lin" valueType="num">
                                      <p:cBhvr additive="base">
                                        <p:cTn id="26" dur="500" fill="hold"/>
                                        <p:tgtEl>
                                          <p:spTgt spid="1669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voltag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66919"/>
                                        </p:tgtEl>
                                        <p:attrNameLst>
                                          <p:attrName>style.visibility</p:attrName>
                                        </p:attrNameLst>
                                      </p:cBhvr>
                                      <p:to>
                                        <p:strVal val="visible"/>
                                      </p:to>
                                    </p:set>
                                    <p:anim calcmode="lin" valueType="num">
                                      <p:cBhvr additive="base">
                                        <p:cTn id="31" dur="500" fill="hold"/>
                                        <p:tgtEl>
                                          <p:spTgt spid="166919"/>
                                        </p:tgtEl>
                                        <p:attrNameLst>
                                          <p:attrName>ppt_x</p:attrName>
                                        </p:attrNameLst>
                                      </p:cBhvr>
                                      <p:tavLst>
                                        <p:tav tm="0">
                                          <p:val>
                                            <p:strVal val="0-#ppt_w/2"/>
                                          </p:val>
                                        </p:tav>
                                        <p:tav tm="100000">
                                          <p:val>
                                            <p:strVal val="#ppt_x"/>
                                          </p:val>
                                        </p:tav>
                                      </p:tavLst>
                                    </p:anim>
                                    <p:anim calcmode="lin" valueType="num">
                                      <p:cBhvr additive="base">
                                        <p:cTn id="32" dur="500" fill="hold"/>
                                        <p:tgtEl>
                                          <p:spTgt spid="1669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voltag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66918"/>
                                        </p:tgtEl>
                                        <p:attrNameLst>
                                          <p:attrName>style.visibility</p:attrName>
                                        </p:attrNameLst>
                                      </p:cBhvr>
                                      <p:to>
                                        <p:strVal val="visible"/>
                                      </p:to>
                                    </p:set>
                                    <p:anim calcmode="lin" valueType="num">
                                      <p:cBhvr additive="base">
                                        <p:cTn id="37" dur="500" fill="hold"/>
                                        <p:tgtEl>
                                          <p:spTgt spid="166918"/>
                                        </p:tgtEl>
                                        <p:attrNameLst>
                                          <p:attrName>ppt_x</p:attrName>
                                        </p:attrNameLst>
                                      </p:cBhvr>
                                      <p:tavLst>
                                        <p:tav tm="0">
                                          <p:val>
                                            <p:strVal val="0-#ppt_w/2"/>
                                          </p:val>
                                        </p:tav>
                                        <p:tav tm="100000">
                                          <p:val>
                                            <p:strVal val="#ppt_x"/>
                                          </p:val>
                                        </p:tav>
                                      </p:tavLst>
                                    </p:anim>
                                    <p:anim calcmode="lin" valueType="num">
                                      <p:cBhvr additive="base">
                                        <p:cTn id="38" dur="500" fill="hold"/>
                                        <p:tgtEl>
                                          <p:spTgt spid="1669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voltag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66921"/>
                                        </p:tgtEl>
                                        <p:attrNameLst>
                                          <p:attrName>style.visibility</p:attrName>
                                        </p:attrNameLst>
                                      </p:cBhvr>
                                      <p:to>
                                        <p:strVal val="visible"/>
                                      </p:to>
                                    </p:set>
                                    <p:anim calcmode="lin" valueType="num">
                                      <p:cBhvr additive="base">
                                        <p:cTn id="43" dur="500" fill="hold"/>
                                        <p:tgtEl>
                                          <p:spTgt spid="166921"/>
                                        </p:tgtEl>
                                        <p:attrNameLst>
                                          <p:attrName>ppt_x</p:attrName>
                                        </p:attrNameLst>
                                      </p:cBhvr>
                                      <p:tavLst>
                                        <p:tav tm="0">
                                          <p:val>
                                            <p:strVal val="0-#ppt_w/2"/>
                                          </p:val>
                                        </p:tav>
                                        <p:tav tm="100000">
                                          <p:val>
                                            <p:strVal val="#ppt_x"/>
                                          </p:val>
                                        </p:tav>
                                      </p:tavLst>
                                    </p:anim>
                                    <p:anim calcmode="lin" valueType="num">
                                      <p:cBhvr additive="base">
                                        <p:cTn id="44" dur="500" fill="hold"/>
                                        <p:tgtEl>
                                          <p:spTgt spid="1669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voltage.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166924"/>
                                        </p:tgtEl>
                                        <p:attrNameLst>
                                          <p:attrName>style.visibility</p:attrName>
                                        </p:attrNameLst>
                                      </p:cBhvr>
                                      <p:to>
                                        <p:strVal val="visible"/>
                                      </p:to>
                                    </p:set>
                                    <p:anim calcmode="lin" valueType="num">
                                      <p:cBhvr additive="base">
                                        <p:cTn id="49" dur="500" fill="hold"/>
                                        <p:tgtEl>
                                          <p:spTgt spid="166924"/>
                                        </p:tgtEl>
                                        <p:attrNameLst>
                                          <p:attrName>ppt_x</p:attrName>
                                        </p:attrNameLst>
                                      </p:cBhvr>
                                      <p:tavLst>
                                        <p:tav tm="0">
                                          <p:val>
                                            <p:strVal val="0-#ppt_w/2"/>
                                          </p:val>
                                        </p:tav>
                                        <p:tav tm="100000">
                                          <p:val>
                                            <p:strVal val="#ppt_x"/>
                                          </p:val>
                                        </p:tav>
                                      </p:tavLst>
                                    </p:anim>
                                    <p:anim calcmode="lin" valueType="num">
                                      <p:cBhvr additive="base">
                                        <p:cTn id="50" dur="500" fill="hold"/>
                                        <p:tgtEl>
                                          <p:spTgt spid="16692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p:txBody>
          <a:bodyPr>
            <a:normAutofit/>
          </a:bodyPr>
          <a:lstStyle/>
          <a:p>
            <a:pPr eaLnBrk="1" hangingPunct="1"/>
            <a:r>
              <a:rPr lang="en-US" altLang="en-US" sz="3900" b="1" dirty="0" smtClean="0">
                <a:latin typeface="Arial" charset="0"/>
                <a:cs typeface="Arial" charset="0"/>
              </a:rPr>
              <a:t>Not Valid, Not Reliable</a:t>
            </a:r>
          </a:p>
        </p:txBody>
      </p:sp>
      <p:sp>
        <p:nvSpPr>
          <p:cNvPr id="11267" name="Oval 1027"/>
          <p:cNvSpPr>
            <a:spLocks noChangeArrowheads="1"/>
          </p:cNvSpPr>
          <p:nvPr/>
        </p:nvSpPr>
        <p:spPr bwMode="auto">
          <a:xfrm>
            <a:off x="2895600" y="2667000"/>
            <a:ext cx="3352800" cy="3200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2"/>
                </a:solidFill>
                <a:latin typeface="Times New Roman" pitchFamily="18" charset="0"/>
                <a:cs typeface="Times New Roman" pitchFamily="18" charset="0"/>
              </a:defRPr>
            </a:lvl1pPr>
            <a:lvl2pPr marL="742950" indent="-285750" eaLnBrk="0" hangingPunct="0">
              <a:defRPr sz="2800">
                <a:solidFill>
                  <a:schemeClr val="tx2"/>
                </a:solidFill>
                <a:latin typeface="Times New Roman" pitchFamily="18" charset="0"/>
                <a:cs typeface="Times New Roman" pitchFamily="18" charset="0"/>
              </a:defRPr>
            </a:lvl2pPr>
            <a:lvl3pPr marL="1143000" indent="-228600" eaLnBrk="0" hangingPunct="0">
              <a:defRPr sz="2800">
                <a:solidFill>
                  <a:schemeClr val="tx2"/>
                </a:solidFill>
                <a:latin typeface="Times New Roman" pitchFamily="18" charset="0"/>
                <a:cs typeface="Times New Roman" pitchFamily="18" charset="0"/>
              </a:defRPr>
            </a:lvl3pPr>
            <a:lvl4pPr marL="1600200" indent="-228600" eaLnBrk="0" hangingPunct="0">
              <a:defRPr sz="2800">
                <a:solidFill>
                  <a:schemeClr val="tx2"/>
                </a:solidFill>
                <a:latin typeface="Times New Roman" pitchFamily="18" charset="0"/>
                <a:cs typeface="Times New Roman" pitchFamily="18" charset="0"/>
              </a:defRPr>
            </a:lvl4pPr>
            <a:lvl5pPr marL="2057400" indent="-228600" eaLnBrk="0" hangingPunct="0">
              <a:defRPr sz="2800">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9pPr>
          </a:lstStyle>
          <a:p>
            <a:pPr eaLnBrk="1" hangingPunct="1"/>
            <a:endParaRPr lang="en-US" altLang="en-US" dirty="0"/>
          </a:p>
        </p:txBody>
      </p:sp>
      <p:sp>
        <p:nvSpPr>
          <p:cNvPr id="11268" name="Oval 1028"/>
          <p:cNvSpPr>
            <a:spLocks noChangeArrowheads="1"/>
          </p:cNvSpPr>
          <p:nvPr/>
        </p:nvSpPr>
        <p:spPr bwMode="auto">
          <a:xfrm>
            <a:off x="3657600" y="3352800"/>
            <a:ext cx="1905000" cy="1905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2"/>
                </a:solidFill>
                <a:latin typeface="Times New Roman" pitchFamily="18" charset="0"/>
                <a:cs typeface="Times New Roman" pitchFamily="18" charset="0"/>
              </a:defRPr>
            </a:lvl1pPr>
            <a:lvl2pPr marL="742950" indent="-285750" eaLnBrk="0" hangingPunct="0">
              <a:defRPr sz="2800">
                <a:solidFill>
                  <a:schemeClr val="tx2"/>
                </a:solidFill>
                <a:latin typeface="Times New Roman" pitchFamily="18" charset="0"/>
                <a:cs typeface="Times New Roman" pitchFamily="18" charset="0"/>
              </a:defRPr>
            </a:lvl2pPr>
            <a:lvl3pPr marL="1143000" indent="-228600" eaLnBrk="0" hangingPunct="0">
              <a:defRPr sz="2800">
                <a:solidFill>
                  <a:schemeClr val="tx2"/>
                </a:solidFill>
                <a:latin typeface="Times New Roman" pitchFamily="18" charset="0"/>
                <a:cs typeface="Times New Roman" pitchFamily="18" charset="0"/>
              </a:defRPr>
            </a:lvl3pPr>
            <a:lvl4pPr marL="1600200" indent="-228600" eaLnBrk="0" hangingPunct="0">
              <a:defRPr sz="2800">
                <a:solidFill>
                  <a:schemeClr val="tx2"/>
                </a:solidFill>
                <a:latin typeface="Times New Roman" pitchFamily="18" charset="0"/>
                <a:cs typeface="Times New Roman" pitchFamily="18" charset="0"/>
              </a:defRPr>
            </a:lvl4pPr>
            <a:lvl5pPr marL="2057400" indent="-228600" eaLnBrk="0" hangingPunct="0">
              <a:defRPr sz="2800">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9pPr>
          </a:lstStyle>
          <a:p>
            <a:pPr eaLnBrk="1" hangingPunct="1"/>
            <a:endParaRPr lang="en-US" altLang="en-US" dirty="0"/>
          </a:p>
        </p:txBody>
      </p:sp>
      <p:sp>
        <p:nvSpPr>
          <p:cNvPr id="11269" name="Oval 1029"/>
          <p:cNvSpPr>
            <a:spLocks noChangeArrowheads="1"/>
          </p:cNvSpPr>
          <p:nvPr/>
        </p:nvSpPr>
        <p:spPr bwMode="auto">
          <a:xfrm>
            <a:off x="4343400" y="4038600"/>
            <a:ext cx="609600" cy="533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2"/>
                </a:solidFill>
                <a:latin typeface="Times New Roman" pitchFamily="18" charset="0"/>
                <a:cs typeface="Times New Roman" pitchFamily="18" charset="0"/>
              </a:defRPr>
            </a:lvl1pPr>
            <a:lvl2pPr marL="742950" indent="-285750" eaLnBrk="0" hangingPunct="0">
              <a:defRPr sz="2800">
                <a:solidFill>
                  <a:schemeClr val="tx2"/>
                </a:solidFill>
                <a:latin typeface="Times New Roman" pitchFamily="18" charset="0"/>
                <a:cs typeface="Times New Roman" pitchFamily="18" charset="0"/>
              </a:defRPr>
            </a:lvl2pPr>
            <a:lvl3pPr marL="1143000" indent="-228600" eaLnBrk="0" hangingPunct="0">
              <a:defRPr sz="2800">
                <a:solidFill>
                  <a:schemeClr val="tx2"/>
                </a:solidFill>
                <a:latin typeface="Times New Roman" pitchFamily="18" charset="0"/>
                <a:cs typeface="Times New Roman" pitchFamily="18" charset="0"/>
              </a:defRPr>
            </a:lvl3pPr>
            <a:lvl4pPr marL="1600200" indent="-228600" eaLnBrk="0" hangingPunct="0">
              <a:defRPr sz="2800">
                <a:solidFill>
                  <a:schemeClr val="tx2"/>
                </a:solidFill>
                <a:latin typeface="Times New Roman" pitchFamily="18" charset="0"/>
                <a:cs typeface="Times New Roman" pitchFamily="18" charset="0"/>
              </a:defRPr>
            </a:lvl4pPr>
            <a:lvl5pPr marL="2057400" indent="-228600" eaLnBrk="0" hangingPunct="0">
              <a:defRPr sz="2800">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9pPr>
          </a:lstStyle>
          <a:p>
            <a:pPr eaLnBrk="1" hangingPunct="1"/>
            <a:endParaRPr lang="en-US" altLang="en-US" dirty="0"/>
          </a:p>
        </p:txBody>
      </p:sp>
      <p:sp>
        <p:nvSpPr>
          <p:cNvPr id="167942" name="AutoShape 1030"/>
          <p:cNvSpPr>
            <a:spLocks noChangeArrowheads="1"/>
          </p:cNvSpPr>
          <p:nvPr/>
        </p:nvSpPr>
        <p:spPr bwMode="auto">
          <a:xfrm>
            <a:off x="6324600" y="2667000"/>
            <a:ext cx="228600" cy="228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dirty="0"/>
          </a:p>
        </p:txBody>
      </p:sp>
      <p:sp>
        <p:nvSpPr>
          <p:cNvPr id="167943" name="AutoShape 1031"/>
          <p:cNvSpPr>
            <a:spLocks noChangeArrowheads="1"/>
          </p:cNvSpPr>
          <p:nvPr/>
        </p:nvSpPr>
        <p:spPr bwMode="auto">
          <a:xfrm>
            <a:off x="6553200" y="5638800"/>
            <a:ext cx="228600" cy="228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dirty="0"/>
          </a:p>
        </p:txBody>
      </p:sp>
      <p:sp>
        <p:nvSpPr>
          <p:cNvPr id="167944" name="AutoShape 1032"/>
          <p:cNvSpPr>
            <a:spLocks noChangeArrowheads="1"/>
          </p:cNvSpPr>
          <p:nvPr/>
        </p:nvSpPr>
        <p:spPr bwMode="auto">
          <a:xfrm>
            <a:off x="6934200" y="4343400"/>
            <a:ext cx="228600" cy="228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dirty="0"/>
          </a:p>
        </p:txBody>
      </p:sp>
      <p:sp>
        <p:nvSpPr>
          <p:cNvPr id="167945" name="AutoShape 1033"/>
          <p:cNvSpPr>
            <a:spLocks noChangeArrowheads="1"/>
          </p:cNvSpPr>
          <p:nvPr/>
        </p:nvSpPr>
        <p:spPr bwMode="auto">
          <a:xfrm>
            <a:off x="2514600" y="4191000"/>
            <a:ext cx="228600" cy="228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dirty="0"/>
          </a:p>
        </p:txBody>
      </p:sp>
      <p:sp>
        <p:nvSpPr>
          <p:cNvPr id="167946" name="AutoShape 1034"/>
          <p:cNvSpPr>
            <a:spLocks noChangeArrowheads="1"/>
          </p:cNvSpPr>
          <p:nvPr/>
        </p:nvSpPr>
        <p:spPr bwMode="auto">
          <a:xfrm>
            <a:off x="3124200" y="5943600"/>
            <a:ext cx="228600" cy="228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dirty="0"/>
          </a:p>
        </p:txBody>
      </p:sp>
      <p:sp>
        <p:nvSpPr>
          <p:cNvPr id="167947" name="AutoShape 1035"/>
          <p:cNvSpPr>
            <a:spLocks noChangeArrowheads="1"/>
          </p:cNvSpPr>
          <p:nvPr/>
        </p:nvSpPr>
        <p:spPr bwMode="auto">
          <a:xfrm>
            <a:off x="2819400" y="2819400"/>
            <a:ext cx="228600" cy="228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dirty="0"/>
          </a:p>
        </p:txBody>
      </p:sp>
      <p:sp>
        <p:nvSpPr>
          <p:cNvPr id="167948" name="AutoShape 1036"/>
          <p:cNvSpPr>
            <a:spLocks noChangeArrowheads="1"/>
          </p:cNvSpPr>
          <p:nvPr/>
        </p:nvSpPr>
        <p:spPr bwMode="auto">
          <a:xfrm>
            <a:off x="5257800" y="1981200"/>
            <a:ext cx="228600" cy="228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dirty="0"/>
          </a:p>
        </p:txBody>
      </p:sp>
      <p:sp>
        <p:nvSpPr>
          <p:cNvPr id="167949" name="AutoShape 1037"/>
          <p:cNvSpPr>
            <a:spLocks noChangeArrowheads="1"/>
          </p:cNvSpPr>
          <p:nvPr/>
        </p:nvSpPr>
        <p:spPr bwMode="auto">
          <a:xfrm>
            <a:off x="4038600" y="1905000"/>
            <a:ext cx="228600" cy="228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dirty="0"/>
          </a:p>
        </p:txBody>
      </p:sp>
    </p:spTree>
    <p:extLst>
      <p:ext uri="{BB962C8B-B14F-4D97-AF65-F5344CB8AC3E}">
        <p14:creationId xmlns:p14="http://schemas.microsoft.com/office/powerpoint/2010/main" val="1186475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67947"/>
                                        </p:tgtEl>
                                        <p:attrNameLst>
                                          <p:attrName>style.visibility</p:attrName>
                                        </p:attrNameLst>
                                      </p:cBhvr>
                                      <p:to>
                                        <p:strVal val="visible"/>
                                      </p:to>
                                    </p:set>
                                    <p:anim calcmode="lin" valueType="num">
                                      <p:cBhvr additive="base">
                                        <p:cTn id="7" dur="500" fill="hold"/>
                                        <p:tgtEl>
                                          <p:spTgt spid="167947"/>
                                        </p:tgtEl>
                                        <p:attrNameLst>
                                          <p:attrName>ppt_x</p:attrName>
                                        </p:attrNameLst>
                                      </p:cBhvr>
                                      <p:tavLst>
                                        <p:tav tm="0">
                                          <p:val>
                                            <p:strVal val="0-#ppt_w/2"/>
                                          </p:val>
                                        </p:tav>
                                        <p:tav tm="100000">
                                          <p:val>
                                            <p:strVal val="#ppt_x"/>
                                          </p:val>
                                        </p:tav>
                                      </p:tavLst>
                                    </p:anim>
                                    <p:anim calcmode="lin" valueType="num">
                                      <p:cBhvr additive="base">
                                        <p:cTn id="8" dur="500" fill="hold"/>
                                        <p:tgtEl>
                                          <p:spTgt spid="16794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67945"/>
                                        </p:tgtEl>
                                        <p:attrNameLst>
                                          <p:attrName>style.visibility</p:attrName>
                                        </p:attrNameLst>
                                      </p:cBhvr>
                                      <p:to>
                                        <p:strVal val="visible"/>
                                      </p:to>
                                    </p:set>
                                    <p:anim calcmode="lin" valueType="num">
                                      <p:cBhvr additive="base">
                                        <p:cTn id="13" dur="500" fill="hold"/>
                                        <p:tgtEl>
                                          <p:spTgt spid="167945"/>
                                        </p:tgtEl>
                                        <p:attrNameLst>
                                          <p:attrName>ppt_x</p:attrName>
                                        </p:attrNameLst>
                                      </p:cBhvr>
                                      <p:tavLst>
                                        <p:tav tm="0">
                                          <p:val>
                                            <p:strVal val="0-#ppt_w/2"/>
                                          </p:val>
                                        </p:tav>
                                        <p:tav tm="100000">
                                          <p:val>
                                            <p:strVal val="#ppt_x"/>
                                          </p:val>
                                        </p:tav>
                                      </p:tavLst>
                                    </p:anim>
                                    <p:anim calcmode="lin" valueType="num">
                                      <p:cBhvr additive="base">
                                        <p:cTn id="14" dur="500" fill="hold"/>
                                        <p:tgtEl>
                                          <p:spTgt spid="16794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67946"/>
                                        </p:tgtEl>
                                        <p:attrNameLst>
                                          <p:attrName>style.visibility</p:attrName>
                                        </p:attrNameLst>
                                      </p:cBhvr>
                                      <p:to>
                                        <p:strVal val="visible"/>
                                      </p:to>
                                    </p:set>
                                    <p:anim calcmode="lin" valueType="num">
                                      <p:cBhvr additive="base">
                                        <p:cTn id="19" dur="500" fill="hold"/>
                                        <p:tgtEl>
                                          <p:spTgt spid="167946"/>
                                        </p:tgtEl>
                                        <p:attrNameLst>
                                          <p:attrName>ppt_x</p:attrName>
                                        </p:attrNameLst>
                                      </p:cBhvr>
                                      <p:tavLst>
                                        <p:tav tm="0">
                                          <p:val>
                                            <p:strVal val="0-#ppt_w/2"/>
                                          </p:val>
                                        </p:tav>
                                        <p:tav tm="100000">
                                          <p:val>
                                            <p:strVal val="#ppt_x"/>
                                          </p:val>
                                        </p:tav>
                                      </p:tavLst>
                                    </p:anim>
                                    <p:anim calcmode="lin" valueType="num">
                                      <p:cBhvr additive="base">
                                        <p:cTn id="20" dur="500" fill="hold"/>
                                        <p:tgtEl>
                                          <p:spTgt spid="16794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67949"/>
                                        </p:tgtEl>
                                        <p:attrNameLst>
                                          <p:attrName>style.visibility</p:attrName>
                                        </p:attrNameLst>
                                      </p:cBhvr>
                                      <p:to>
                                        <p:strVal val="visible"/>
                                      </p:to>
                                    </p:set>
                                    <p:anim calcmode="lin" valueType="num">
                                      <p:cBhvr additive="base">
                                        <p:cTn id="25" dur="500" fill="hold"/>
                                        <p:tgtEl>
                                          <p:spTgt spid="167949"/>
                                        </p:tgtEl>
                                        <p:attrNameLst>
                                          <p:attrName>ppt_x</p:attrName>
                                        </p:attrNameLst>
                                      </p:cBhvr>
                                      <p:tavLst>
                                        <p:tav tm="0">
                                          <p:val>
                                            <p:strVal val="0-#ppt_w/2"/>
                                          </p:val>
                                        </p:tav>
                                        <p:tav tm="100000">
                                          <p:val>
                                            <p:strVal val="#ppt_x"/>
                                          </p:val>
                                        </p:tav>
                                      </p:tavLst>
                                    </p:anim>
                                    <p:anim calcmode="lin" valueType="num">
                                      <p:cBhvr additive="base">
                                        <p:cTn id="26" dur="500" fill="hold"/>
                                        <p:tgtEl>
                                          <p:spTgt spid="16794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67948"/>
                                        </p:tgtEl>
                                        <p:attrNameLst>
                                          <p:attrName>style.visibility</p:attrName>
                                        </p:attrNameLst>
                                      </p:cBhvr>
                                      <p:to>
                                        <p:strVal val="visible"/>
                                      </p:to>
                                    </p:set>
                                    <p:anim calcmode="lin" valueType="num">
                                      <p:cBhvr additive="base">
                                        <p:cTn id="31" dur="500" fill="hold"/>
                                        <p:tgtEl>
                                          <p:spTgt spid="167948"/>
                                        </p:tgtEl>
                                        <p:attrNameLst>
                                          <p:attrName>ppt_x</p:attrName>
                                        </p:attrNameLst>
                                      </p:cBhvr>
                                      <p:tavLst>
                                        <p:tav tm="0">
                                          <p:val>
                                            <p:strVal val="0-#ppt_w/2"/>
                                          </p:val>
                                        </p:tav>
                                        <p:tav tm="100000">
                                          <p:val>
                                            <p:strVal val="#ppt_x"/>
                                          </p:val>
                                        </p:tav>
                                      </p:tavLst>
                                    </p:anim>
                                    <p:anim calcmode="lin" valueType="num">
                                      <p:cBhvr additive="base">
                                        <p:cTn id="32" dur="500" fill="hold"/>
                                        <p:tgtEl>
                                          <p:spTgt spid="1679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67944"/>
                                        </p:tgtEl>
                                        <p:attrNameLst>
                                          <p:attrName>style.visibility</p:attrName>
                                        </p:attrNameLst>
                                      </p:cBhvr>
                                      <p:to>
                                        <p:strVal val="visible"/>
                                      </p:to>
                                    </p:set>
                                    <p:anim calcmode="lin" valueType="num">
                                      <p:cBhvr additive="base">
                                        <p:cTn id="37" dur="500" fill="hold"/>
                                        <p:tgtEl>
                                          <p:spTgt spid="167944"/>
                                        </p:tgtEl>
                                        <p:attrNameLst>
                                          <p:attrName>ppt_x</p:attrName>
                                        </p:attrNameLst>
                                      </p:cBhvr>
                                      <p:tavLst>
                                        <p:tav tm="0">
                                          <p:val>
                                            <p:strVal val="0-#ppt_w/2"/>
                                          </p:val>
                                        </p:tav>
                                        <p:tav tm="100000">
                                          <p:val>
                                            <p:strVal val="#ppt_x"/>
                                          </p:val>
                                        </p:tav>
                                      </p:tavLst>
                                    </p:anim>
                                    <p:anim calcmode="lin" valueType="num">
                                      <p:cBhvr additive="base">
                                        <p:cTn id="38" dur="500" fill="hold"/>
                                        <p:tgtEl>
                                          <p:spTgt spid="16794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67943"/>
                                        </p:tgtEl>
                                        <p:attrNameLst>
                                          <p:attrName>style.visibility</p:attrName>
                                        </p:attrNameLst>
                                      </p:cBhvr>
                                      <p:to>
                                        <p:strVal val="visible"/>
                                      </p:to>
                                    </p:set>
                                    <p:anim calcmode="lin" valueType="num">
                                      <p:cBhvr additive="base">
                                        <p:cTn id="43" dur="500" fill="hold"/>
                                        <p:tgtEl>
                                          <p:spTgt spid="167943"/>
                                        </p:tgtEl>
                                        <p:attrNameLst>
                                          <p:attrName>ppt_x</p:attrName>
                                        </p:attrNameLst>
                                      </p:cBhvr>
                                      <p:tavLst>
                                        <p:tav tm="0">
                                          <p:val>
                                            <p:strVal val="0-#ppt_w/2"/>
                                          </p:val>
                                        </p:tav>
                                        <p:tav tm="100000">
                                          <p:val>
                                            <p:strVal val="#ppt_x"/>
                                          </p:val>
                                        </p:tav>
                                      </p:tavLst>
                                    </p:anim>
                                    <p:anim calcmode="lin" valueType="num">
                                      <p:cBhvr additive="base">
                                        <p:cTn id="44" dur="500" fill="hold"/>
                                        <p:tgtEl>
                                          <p:spTgt spid="16794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167942"/>
                                        </p:tgtEl>
                                        <p:attrNameLst>
                                          <p:attrName>style.visibility</p:attrName>
                                        </p:attrNameLst>
                                      </p:cBhvr>
                                      <p:to>
                                        <p:strVal val="visible"/>
                                      </p:to>
                                    </p:set>
                                    <p:anim calcmode="lin" valueType="num">
                                      <p:cBhvr additive="base">
                                        <p:cTn id="49" dur="500" fill="hold"/>
                                        <p:tgtEl>
                                          <p:spTgt spid="167942"/>
                                        </p:tgtEl>
                                        <p:attrNameLst>
                                          <p:attrName>ppt_x</p:attrName>
                                        </p:attrNameLst>
                                      </p:cBhvr>
                                      <p:tavLst>
                                        <p:tav tm="0">
                                          <p:val>
                                            <p:strVal val="0-#ppt_w/2"/>
                                          </p:val>
                                        </p:tav>
                                        <p:tav tm="100000">
                                          <p:val>
                                            <p:strVal val="#ppt_x"/>
                                          </p:val>
                                        </p:tav>
                                      </p:tavLst>
                                    </p:anim>
                                    <p:anim calcmode="lin" valueType="num">
                                      <p:cBhvr additive="base">
                                        <p:cTn id="50" dur="500" fill="hold"/>
                                        <p:tgtEl>
                                          <p:spTgt spid="16794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r>
              <a:rPr lang="en-US" altLang="en-US" sz="3900" b="1" dirty="0" smtClean="0">
                <a:latin typeface="Arial" charset="0"/>
                <a:cs typeface="Arial" charset="0"/>
              </a:rPr>
              <a:t>Valid and Reliable</a:t>
            </a:r>
          </a:p>
        </p:txBody>
      </p:sp>
      <p:sp>
        <p:nvSpPr>
          <p:cNvPr id="12291" name="Oval 3"/>
          <p:cNvSpPr>
            <a:spLocks noChangeArrowheads="1"/>
          </p:cNvSpPr>
          <p:nvPr/>
        </p:nvSpPr>
        <p:spPr bwMode="auto">
          <a:xfrm>
            <a:off x="2895600" y="2667000"/>
            <a:ext cx="3352800" cy="3200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2"/>
                </a:solidFill>
                <a:latin typeface="Times New Roman" pitchFamily="18" charset="0"/>
                <a:cs typeface="Times New Roman" pitchFamily="18" charset="0"/>
              </a:defRPr>
            </a:lvl1pPr>
            <a:lvl2pPr marL="742950" indent="-285750" eaLnBrk="0" hangingPunct="0">
              <a:defRPr sz="2800">
                <a:solidFill>
                  <a:schemeClr val="tx2"/>
                </a:solidFill>
                <a:latin typeface="Times New Roman" pitchFamily="18" charset="0"/>
                <a:cs typeface="Times New Roman" pitchFamily="18" charset="0"/>
              </a:defRPr>
            </a:lvl2pPr>
            <a:lvl3pPr marL="1143000" indent="-228600" eaLnBrk="0" hangingPunct="0">
              <a:defRPr sz="2800">
                <a:solidFill>
                  <a:schemeClr val="tx2"/>
                </a:solidFill>
                <a:latin typeface="Times New Roman" pitchFamily="18" charset="0"/>
                <a:cs typeface="Times New Roman" pitchFamily="18" charset="0"/>
              </a:defRPr>
            </a:lvl3pPr>
            <a:lvl4pPr marL="1600200" indent="-228600" eaLnBrk="0" hangingPunct="0">
              <a:defRPr sz="2800">
                <a:solidFill>
                  <a:schemeClr val="tx2"/>
                </a:solidFill>
                <a:latin typeface="Times New Roman" pitchFamily="18" charset="0"/>
                <a:cs typeface="Times New Roman" pitchFamily="18" charset="0"/>
              </a:defRPr>
            </a:lvl4pPr>
            <a:lvl5pPr marL="2057400" indent="-228600" eaLnBrk="0" hangingPunct="0">
              <a:defRPr sz="2800">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9pPr>
          </a:lstStyle>
          <a:p>
            <a:pPr eaLnBrk="1" hangingPunct="1"/>
            <a:endParaRPr lang="en-US" altLang="en-US" dirty="0"/>
          </a:p>
        </p:txBody>
      </p:sp>
      <p:sp>
        <p:nvSpPr>
          <p:cNvPr id="12292" name="Oval 4"/>
          <p:cNvSpPr>
            <a:spLocks noChangeArrowheads="1"/>
          </p:cNvSpPr>
          <p:nvPr/>
        </p:nvSpPr>
        <p:spPr bwMode="auto">
          <a:xfrm>
            <a:off x="3657600" y="3352800"/>
            <a:ext cx="1905000" cy="1905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2"/>
                </a:solidFill>
                <a:latin typeface="Times New Roman" pitchFamily="18" charset="0"/>
                <a:cs typeface="Times New Roman" pitchFamily="18" charset="0"/>
              </a:defRPr>
            </a:lvl1pPr>
            <a:lvl2pPr marL="742950" indent="-285750" eaLnBrk="0" hangingPunct="0">
              <a:defRPr sz="2800">
                <a:solidFill>
                  <a:schemeClr val="tx2"/>
                </a:solidFill>
                <a:latin typeface="Times New Roman" pitchFamily="18" charset="0"/>
                <a:cs typeface="Times New Roman" pitchFamily="18" charset="0"/>
              </a:defRPr>
            </a:lvl2pPr>
            <a:lvl3pPr marL="1143000" indent="-228600" eaLnBrk="0" hangingPunct="0">
              <a:defRPr sz="2800">
                <a:solidFill>
                  <a:schemeClr val="tx2"/>
                </a:solidFill>
                <a:latin typeface="Times New Roman" pitchFamily="18" charset="0"/>
                <a:cs typeface="Times New Roman" pitchFamily="18" charset="0"/>
              </a:defRPr>
            </a:lvl3pPr>
            <a:lvl4pPr marL="1600200" indent="-228600" eaLnBrk="0" hangingPunct="0">
              <a:defRPr sz="2800">
                <a:solidFill>
                  <a:schemeClr val="tx2"/>
                </a:solidFill>
                <a:latin typeface="Times New Roman" pitchFamily="18" charset="0"/>
                <a:cs typeface="Times New Roman" pitchFamily="18" charset="0"/>
              </a:defRPr>
            </a:lvl4pPr>
            <a:lvl5pPr marL="2057400" indent="-228600" eaLnBrk="0" hangingPunct="0">
              <a:defRPr sz="2800">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9pPr>
          </a:lstStyle>
          <a:p>
            <a:pPr eaLnBrk="1" hangingPunct="1"/>
            <a:endParaRPr lang="en-US" altLang="en-US" dirty="0"/>
          </a:p>
        </p:txBody>
      </p:sp>
      <p:sp>
        <p:nvSpPr>
          <p:cNvPr id="12293" name="Oval 5"/>
          <p:cNvSpPr>
            <a:spLocks noChangeArrowheads="1"/>
          </p:cNvSpPr>
          <p:nvPr/>
        </p:nvSpPr>
        <p:spPr bwMode="auto">
          <a:xfrm>
            <a:off x="4343400" y="4038600"/>
            <a:ext cx="609600" cy="533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2"/>
                </a:solidFill>
                <a:latin typeface="Times New Roman" pitchFamily="18" charset="0"/>
                <a:cs typeface="Times New Roman" pitchFamily="18" charset="0"/>
              </a:defRPr>
            </a:lvl1pPr>
            <a:lvl2pPr marL="742950" indent="-285750" eaLnBrk="0" hangingPunct="0">
              <a:defRPr sz="2800">
                <a:solidFill>
                  <a:schemeClr val="tx2"/>
                </a:solidFill>
                <a:latin typeface="Times New Roman" pitchFamily="18" charset="0"/>
                <a:cs typeface="Times New Roman" pitchFamily="18" charset="0"/>
              </a:defRPr>
            </a:lvl2pPr>
            <a:lvl3pPr marL="1143000" indent="-228600" eaLnBrk="0" hangingPunct="0">
              <a:defRPr sz="2800">
                <a:solidFill>
                  <a:schemeClr val="tx2"/>
                </a:solidFill>
                <a:latin typeface="Times New Roman" pitchFamily="18" charset="0"/>
                <a:cs typeface="Times New Roman" pitchFamily="18" charset="0"/>
              </a:defRPr>
            </a:lvl3pPr>
            <a:lvl4pPr marL="1600200" indent="-228600" eaLnBrk="0" hangingPunct="0">
              <a:defRPr sz="2800">
                <a:solidFill>
                  <a:schemeClr val="tx2"/>
                </a:solidFill>
                <a:latin typeface="Times New Roman" pitchFamily="18" charset="0"/>
                <a:cs typeface="Times New Roman" pitchFamily="18" charset="0"/>
              </a:defRPr>
            </a:lvl4pPr>
            <a:lvl5pPr marL="2057400" indent="-228600" eaLnBrk="0" hangingPunct="0">
              <a:defRPr sz="2800">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9pPr>
          </a:lstStyle>
          <a:p>
            <a:pPr eaLnBrk="1" hangingPunct="1"/>
            <a:endParaRPr lang="en-US" altLang="en-US" dirty="0"/>
          </a:p>
        </p:txBody>
      </p:sp>
      <p:sp>
        <p:nvSpPr>
          <p:cNvPr id="168966" name="AutoShape 6"/>
          <p:cNvSpPr>
            <a:spLocks noChangeArrowheads="1"/>
          </p:cNvSpPr>
          <p:nvPr/>
        </p:nvSpPr>
        <p:spPr bwMode="auto">
          <a:xfrm>
            <a:off x="4343400" y="4267200"/>
            <a:ext cx="228600" cy="228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dirty="0"/>
          </a:p>
        </p:txBody>
      </p:sp>
      <p:sp>
        <p:nvSpPr>
          <p:cNvPr id="168967" name="AutoShape 7"/>
          <p:cNvSpPr>
            <a:spLocks noChangeArrowheads="1"/>
          </p:cNvSpPr>
          <p:nvPr/>
        </p:nvSpPr>
        <p:spPr bwMode="auto">
          <a:xfrm>
            <a:off x="4343400" y="4114800"/>
            <a:ext cx="228600" cy="228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dirty="0"/>
          </a:p>
        </p:txBody>
      </p:sp>
      <p:sp>
        <p:nvSpPr>
          <p:cNvPr id="168968" name="AutoShape 8"/>
          <p:cNvSpPr>
            <a:spLocks noChangeArrowheads="1"/>
          </p:cNvSpPr>
          <p:nvPr/>
        </p:nvSpPr>
        <p:spPr bwMode="auto">
          <a:xfrm>
            <a:off x="4495800" y="4267200"/>
            <a:ext cx="228600" cy="228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dirty="0"/>
          </a:p>
        </p:txBody>
      </p:sp>
      <p:sp>
        <p:nvSpPr>
          <p:cNvPr id="168969" name="AutoShape 9"/>
          <p:cNvSpPr>
            <a:spLocks noChangeArrowheads="1"/>
          </p:cNvSpPr>
          <p:nvPr/>
        </p:nvSpPr>
        <p:spPr bwMode="auto">
          <a:xfrm>
            <a:off x="4724400" y="4267200"/>
            <a:ext cx="228600" cy="228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dirty="0"/>
          </a:p>
        </p:txBody>
      </p:sp>
      <p:sp>
        <p:nvSpPr>
          <p:cNvPr id="168970" name="AutoShape 10"/>
          <p:cNvSpPr>
            <a:spLocks noChangeArrowheads="1"/>
          </p:cNvSpPr>
          <p:nvPr/>
        </p:nvSpPr>
        <p:spPr bwMode="auto">
          <a:xfrm>
            <a:off x="4419600" y="4343400"/>
            <a:ext cx="228600" cy="228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dirty="0"/>
          </a:p>
        </p:txBody>
      </p:sp>
      <p:sp>
        <p:nvSpPr>
          <p:cNvPr id="168971" name="AutoShape 11"/>
          <p:cNvSpPr>
            <a:spLocks noChangeArrowheads="1"/>
          </p:cNvSpPr>
          <p:nvPr/>
        </p:nvSpPr>
        <p:spPr bwMode="auto">
          <a:xfrm>
            <a:off x="4800600" y="4038600"/>
            <a:ext cx="228600" cy="228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dirty="0"/>
          </a:p>
        </p:txBody>
      </p:sp>
      <p:sp>
        <p:nvSpPr>
          <p:cNvPr id="168972" name="AutoShape 12"/>
          <p:cNvSpPr>
            <a:spLocks noChangeArrowheads="1"/>
          </p:cNvSpPr>
          <p:nvPr/>
        </p:nvSpPr>
        <p:spPr bwMode="auto">
          <a:xfrm>
            <a:off x="4267200" y="4267200"/>
            <a:ext cx="228600" cy="228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dirty="0"/>
          </a:p>
        </p:txBody>
      </p:sp>
      <p:sp>
        <p:nvSpPr>
          <p:cNvPr id="168973" name="AutoShape 13"/>
          <p:cNvSpPr>
            <a:spLocks noChangeArrowheads="1"/>
          </p:cNvSpPr>
          <p:nvPr/>
        </p:nvSpPr>
        <p:spPr bwMode="auto">
          <a:xfrm>
            <a:off x="4648200" y="4191000"/>
            <a:ext cx="228600" cy="228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dirty="0"/>
          </a:p>
        </p:txBody>
      </p:sp>
      <p:sp>
        <p:nvSpPr>
          <p:cNvPr id="168974" name="AutoShape 14"/>
          <p:cNvSpPr>
            <a:spLocks noChangeArrowheads="1"/>
          </p:cNvSpPr>
          <p:nvPr/>
        </p:nvSpPr>
        <p:spPr bwMode="auto">
          <a:xfrm>
            <a:off x="4572000" y="3962400"/>
            <a:ext cx="228600" cy="228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dirty="0"/>
          </a:p>
        </p:txBody>
      </p:sp>
    </p:spTree>
    <p:extLst>
      <p:ext uri="{BB962C8B-B14F-4D97-AF65-F5344CB8AC3E}">
        <p14:creationId xmlns:p14="http://schemas.microsoft.com/office/powerpoint/2010/main" val="41091966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68966"/>
                                        </p:tgtEl>
                                        <p:attrNameLst>
                                          <p:attrName>style.visibility</p:attrName>
                                        </p:attrNameLst>
                                      </p:cBhvr>
                                      <p:to>
                                        <p:strVal val="visible"/>
                                      </p:to>
                                    </p:set>
                                    <p:anim calcmode="lin" valueType="num">
                                      <p:cBhvr additive="base">
                                        <p:cTn id="7" dur="500" fill="hold"/>
                                        <p:tgtEl>
                                          <p:spTgt spid="168966"/>
                                        </p:tgtEl>
                                        <p:attrNameLst>
                                          <p:attrName>ppt_x</p:attrName>
                                        </p:attrNameLst>
                                      </p:cBhvr>
                                      <p:tavLst>
                                        <p:tav tm="0">
                                          <p:val>
                                            <p:strVal val="0-#ppt_w/2"/>
                                          </p:val>
                                        </p:tav>
                                        <p:tav tm="100000">
                                          <p:val>
                                            <p:strVal val="#ppt_x"/>
                                          </p:val>
                                        </p:tav>
                                      </p:tavLst>
                                    </p:anim>
                                    <p:anim calcmode="lin" valueType="num">
                                      <p:cBhvr additive="base">
                                        <p:cTn id="8" dur="500" fill="hold"/>
                                        <p:tgtEl>
                                          <p:spTgt spid="16896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68967"/>
                                        </p:tgtEl>
                                        <p:attrNameLst>
                                          <p:attrName>style.visibility</p:attrName>
                                        </p:attrNameLst>
                                      </p:cBhvr>
                                      <p:to>
                                        <p:strVal val="visible"/>
                                      </p:to>
                                    </p:set>
                                    <p:anim calcmode="lin" valueType="num">
                                      <p:cBhvr additive="base">
                                        <p:cTn id="13" dur="500" fill="hold"/>
                                        <p:tgtEl>
                                          <p:spTgt spid="168967"/>
                                        </p:tgtEl>
                                        <p:attrNameLst>
                                          <p:attrName>ppt_x</p:attrName>
                                        </p:attrNameLst>
                                      </p:cBhvr>
                                      <p:tavLst>
                                        <p:tav tm="0">
                                          <p:val>
                                            <p:strVal val="0-#ppt_w/2"/>
                                          </p:val>
                                        </p:tav>
                                        <p:tav tm="100000">
                                          <p:val>
                                            <p:strVal val="#ppt_x"/>
                                          </p:val>
                                        </p:tav>
                                      </p:tavLst>
                                    </p:anim>
                                    <p:anim calcmode="lin" valueType="num">
                                      <p:cBhvr additive="base">
                                        <p:cTn id="14" dur="500" fill="hold"/>
                                        <p:tgtEl>
                                          <p:spTgt spid="16896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laser.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68968"/>
                                        </p:tgtEl>
                                        <p:attrNameLst>
                                          <p:attrName>style.visibility</p:attrName>
                                        </p:attrNameLst>
                                      </p:cBhvr>
                                      <p:to>
                                        <p:strVal val="visible"/>
                                      </p:to>
                                    </p:set>
                                    <p:anim calcmode="lin" valueType="num">
                                      <p:cBhvr additive="base">
                                        <p:cTn id="19" dur="500" fill="hold"/>
                                        <p:tgtEl>
                                          <p:spTgt spid="168968"/>
                                        </p:tgtEl>
                                        <p:attrNameLst>
                                          <p:attrName>ppt_x</p:attrName>
                                        </p:attrNameLst>
                                      </p:cBhvr>
                                      <p:tavLst>
                                        <p:tav tm="0">
                                          <p:val>
                                            <p:strVal val="0-#ppt_w/2"/>
                                          </p:val>
                                        </p:tav>
                                        <p:tav tm="100000">
                                          <p:val>
                                            <p:strVal val="#ppt_x"/>
                                          </p:val>
                                        </p:tav>
                                      </p:tavLst>
                                    </p:anim>
                                    <p:anim calcmode="lin" valueType="num">
                                      <p:cBhvr additive="base">
                                        <p:cTn id="20" dur="500" fill="hold"/>
                                        <p:tgtEl>
                                          <p:spTgt spid="16896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laser.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68969"/>
                                        </p:tgtEl>
                                        <p:attrNameLst>
                                          <p:attrName>style.visibility</p:attrName>
                                        </p:attrNameLst>
                                      </p:cBhvr>
                                      <p:to>
                                        <p:strVal val="visible"/>
                                      </p:to>
                                    </p:set>
                                    <p:anim calcmode="lin" valueType="num">
                                      <p:cBhvr additive="base">
                                        <p:cTn id="25" dur="500" fill="hold"/>
                                        <p:tgtEl>
                                          <p:spTgt spid="168969"/>
                                        </p:tgtEl>
                                        <p:attrNameLst>
                                          <p:attrName>ppt_x</p:attrName>
                                        </p:attrNameLst>
                                      </p:cBhvr>
                                      <p:tavLst>
                                        <p:tav tm="0">
                                          <p:val>
                                            <p:strVal val="0-#ppt_w/2"/>
                                          </p:val>
                                        </p:tav>
                                        <p:tav tm="100000">
                                          <p:val>
                                            <p:strVal val="#ppt_x"/>
                                          </p:val>
                                        </p:tav>
                                      </p:tavLst>
                                    </p:anim>
                                    <p:anim calcmode="lin" valueType="num">
                                      <p:cBhvr additive="base">
                                        <p:cTn id="26" dur="500" fill="hold"/>
                                        <p:tgtEl>
                                          <p:spTgt spid="1689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laser.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68970"/>
                                        </p:tgtEl>
                                        <p:attrNameLst>
                                          <p:attrName>style.visibility</p:attrName>
                                        </p:attrNameLst>
                                      </p:cBhvr>
                                      <p:to>
                                        <p:strVal val="visible"/>
                                      </p:to>
                                    </p:set>
                                    <p:anim calcmode="lin" valueType="num">
                                      <p:cBhvr additive="base">
                                        <p:cTn id="31" dur="500" fill="hold"/>
                                        <p:tgtEl>
                                          <p:spTgt spid="168970"/>
                                        </p:tgtEl>
                                        <p:attrNameLst>
                                          <p:attrName>ppt_x</p:attrName>
                                        </p:attrNameLst>
                                      </p:cBhvr>
                                      <p:tavLst>
                                        <p:tav tm="0">
                                          <p:val>
                                            <p:strVal val="0-#ppt_w/2"/>
                                          </p:val>
                                        </p:tav>
                                        <p:tav tm="100000">
                                          <p:val>
                                            <p:strVal val="#ppt_x"/>
                                          </p:val>
                                        </p:tav>
                                      </p:tavLst>
                                    </p:anim>
                                    <p:anim calcmode="lin" valueType="num">
                                      <p:cBhvr additive="base">
                                        <p:cTn id="32" dur="500" fill="hold"/>
                                        <p:tgtEl>
                                          <p:spTgt spid="1689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laser.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68971"/>
                                        </p:tgtEl>
                                        <p:attrNameLst>
                                          <p:attrName>style.visibility</p:attrName>
                                        </p:attrNameLst>
                                      </p:cBhvr>
                                      <p:to>
                                        <p:strVal val="visible"/>
                                      </p:to>
                                    </p:set>
                                    <p:anim calcmode="lin" valueType="num">
                                      <p:cBhvr additive="base">
                                        <p:cTn id="37" dur="500" fill="hold"/>
                                        <p:tgtEl>
                                          <p:spTgt spid="168971"/>
                                        </p:tgtEl>
                                        <p:attrNameLst>
                                          <p:attrName>ppt_x</p:attrName>
                                        </p:attrNameLst>
                                      </p:cBhvr>
                                      <p:tavLst>
                                        <p:tav tm="0">
                                          <p:val>
                                            <p:strVal val="0-#ppt_w/2"/>
                                          </p:val>
                                        </p:tav>
                                        <p:tav tm="100000">
                                          <p:val>
                                            <p:strVal val="#ppt_x"/>
                                          </p:val>
                                        </p:tav>
                                      </p:tavLst>
                                    </p:anim>
                                    <p:anim calcmode="lin" valueType="num">
                                      <p:cBhvr additive="base">
                                        <p:cTn id="38" dur="500" fill="hold"/>
                                        <p:tgtEl>
                                          <p:spTgt spid="1689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laser.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68972"/>
                                        </p:tgtEl>
                                        <p:attrNameLst>
                                          <p:attrName>style.visibility</p:attrName>
                                        </p:attrNameLst>
                                      </p:cBhvr>
                                      <p:to>
                                        <p:strVal val="visible"/>
                                      </p:to>
                                    </p:set>
                                    <p:anim calcmode="lin" valueType="num">
                                      <p:cBhvr additive="base">
                                        <p:cTn id="43" dur="500" fill="hold"/>
                                        <p:tgtEl>
                                          <p:spTgt spid="168972"/>
                                        </p:tgtEl>
                                        <p:attrNameLst>
                                          <p:attrName>ppt_x</p:attrName>
                                        </p:attrNameLst>
                                      </p:cBhvr>
                                      <p:tavLst>
                                        <p:tav tm="0">
                                          <p:val>
                                            <p:strVal val="0-#ppt_w/2"/>
                                          </p:val>
                                        </p:tav>
                                        <p:tav tm="100000">
                                          <p:val>
                                            <p:strVal val="#ppt_x"/>
                                          </p:val>
                                        </p:tav>
                                      </p:tavLst>
                                    </p:anim>
                                    <p:anim calcmode="lin" valueType="num">
                                      <p:cBhvr additive="base">
                                        <p:cTn id="44" dur="500" fill="hold"/>
                                        <p:tgtEl>
                                          <p:spTgt spid="16897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laser.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168973"/>
                                        </p:tgtEl>
                                        <p:attrNameLst>
                                          <p:attrName>style.visibility</p:attrName>
                                        </p:attrNameLst>
                                      </p:cBhvr>
                                      <p:to>
                                        <p:strVal val="visible"/>
                                      </p:to>
                                    </p:set>
                                    <p:anim calcmode="lin" valueType="num">
                                      <p:cBhvr additive="base">
                                        <p:cTn id="49" dur="500" fill="hold"/>
                                        <p:tgtEl>
                                          <p:spTgt spid="168973"/>
                                        </p:tgtEl>
                                        <p:attrNameLst>
                                          <p:attrName>ppt_x</p:attrName>
                                        </p:attrNameLst>
                                      </p:cBhvr>
                                      <p:tavLst>
                                        <p:tav tm="0">
                                          <p:val>
                                            <p:strVal val="0-#ppt_w/2"/>
                                          </p:val>
                                        </p:tav>
                                        <p:tav tm="100000">
                                          <p:val>
                                            <p:strVal val="#ppt_x"/>
                                          </p:val>
                                        </p:tav>
                                      </p:tavLst>
                                    </p:anim>
                                    <p:anim calcmode="lin" valueType="num">
                                      <p:cBhvr additive="base">
                                        <p:cTn id="50" dur="500" fill="hold"/>
                                        <p:tgtEl>
                                          <p:spTgt spid="16897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laser.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168974"/>
                                        </p:tgtEl>
                                        <p:attrNameLst>
                                          <p:attrName>style.visibility</p:attrName>
                                        </p:attrNameLst>
                                      </p:cBhvr>
                                      <p:to>
                                        <p:strVal val="visible"/>
                                      </p:to>
                                    </p:set>
                                    <p:anim calcmode="lin" valueType="num">
                                      <p:cBhvr additive="base">
                                        <p:cTn id="55" dur="500" fill="hold"/>
                                        <p:tgtEl>
                                          <p:spTgt spid="168974"/>
                                        </p:tgtEl>
                                        <p:attrNameLst>
                                          <p:attrName>ppt_x</p:attrName>
                                        </p:attrNameLst>
                                      </p:cBhvr>
                                      <p:tavLst>
                                        <p:tav tm="0">
                                          <p:val>
                                            <p:strVal val="0-#ppt_w/2"/>
                                          </p:val>
                                        </p:tav>
                                        <p:tav tm="100000">
                                          <p:val>
                                            <p:strVal val="#ppt_x"/>
                                          </p:val>
                                        </p:tav>
                                      </p:tavLst>
                                    </p:anim>
                                    <p:anim calcmode="lin" valueType="num">
                                      <p:cBhvr additive="base">
                                        <p:cTn id="56" dur="500" fill="hold"/>
                                        <p:tgtEl>
                                          <p:spTgt spid="16897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Autofit/>
          </a:bodyPr>
          <a:lstStyle/>
          <a:p>
            <a:pPr eaLnBrk="1" hangingPunct="1"/>
            <a:r>
              <a:rPr lang="en-US" altLang="en-US" sz="3900" b="1" dirty="0" smtClean="0">
                <a:latin typeface="Arial" charset="0"/>
              </a:rPr>
              <a:t>Expected Observations with Repeated Measurement</a:t>
            </a:r>
          </a:p>
        </p:txBody>
      </p:sp>
      <p:sp>
        <p:nvSpPr>
          <p:cNvPr id="15363" name="Rectangle 4"/>
          <p:cNvSpPr>
            <a:spLocks noChangeArrowheads="1"/>
          </p:cNvSpPr>
          <p:nvPr/>
        </p:nvSpPr>
        <p:spPr bwMode="auto">
          <a:xfrm>
            <a:off x="3581400" y="2438400"/>
            <a:ext cx="4419600" cy="2438400"/>
          </a:xfrm>
          <a:prstGeom prst="rect">
            <a:avLst/>
          </a:prstGeom>
          <a:solidFill>
            <a:schemeClr val="tx1"/>
          </a:solidFill>
          <a:ln w="9525">
            <a:solidFill>
              <a:schemeClr val="tx1"/>
            </a:solidFill>
            <a:miter lim="800000"/>
            <a:headEnd/>
            <a:tailEnd/>
          </a:ln>
        </p:spPr>
        <p:txBody>
          <a:bodyPr wrap="none" anchor="ctr"/>
          <a:lstStyle>
            <a:lvl1pPr eaLnBrk="0" hangingPunct="0">
              <a:defRPr sz="2800">
                <a:solidFill>
                  <a:schemeClr val="tx2"/>
                </a:solidFill>
                <a:latin typeface="Times New Roman" pitchFamily="18" charset="0"/>
                <a:cs typeface="Times New Roman" pitchFamily="18" charset="0"/>
              </a:defRPr>
            </a:lvl1pPr>
            <a:lvl2pPr marL="742950" indent="-285750" eaLnBrk="0" hangingPunct="0">
              <a:defRPr sz="2800">
                <a:solidFill>
                  <a:schemeClr val="tx2"/>
                </a:solidFill>
                <a:latin typeface="Times New Roman" pitchFamily="18" charset="0"/>
                <a:cs typeface="Times New Roman" pitchFamily="18" charset="0"/>
              </a:defRPr>
            </a:lvl2pPr>
            <a:lvl3pPr marL="1143000" indent="-228600" eaLnBrk="0" hangingPunct="0">
              <a:defRPr sz="2800">
                <a:solidFill>
                  <a:schemeClr val="tx2"/>
                </a:solidFill>
                <a:latin typeface="Times New Roman" pitchFamily="18" charset="0"/>
                <a:cs typeface="Times New Roman" pitchFamily="18" charset="0"/>
              </a:defRPr>
            </a:lvl3pPr>
            <a:lvl4pPr marL="1600200" indent="-228600" eaLnBrk="0" hangingPunct="0">
              <a:defRPr sz="2800">
                <a:solidFill>
                  <a:schemeClr val="tx2"/>
                </a:solidFill>
                <a:latin typeface="Times New Roman" pitchFamily="18" charset="0"/>
                <a:cs typeface="Times New Roman" pitchFamily="18" charset="0"/>
              </a:defRPr>
            </a:lvl4pPr>
            <a:lvl5pPr marL="2057400" indent="-228600" eaLnBrk="0" hangingPunct="0">
              <a:defRPr sz="2800">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9pPr>
          </a:lstStyle>
          <a:p>
            <a:pPr eaLnBrk="1" hangingPunct="1"/>
            <a:endParaRPr lang="en-US" altLang="en-US" dirty="0"/>
          </a:p>
        </p:txBody>
      </p:sp>
      <p:sp>
        <p:nvSpPr>
          <p:cNvPr id="15364" name="Line 5"/>
          <p:cNvSpPr>
            <a:spLocks noChangeShapeType="1"/>
          </p:cNvSpPr>
          <p:nvPr/>
        </p:nvSpPr>
        <p:spPr bwMode="auto">
          <a:xfrm flipV="1">
            <a:off x="3581400" y="2438400"/>
            <a:ext cx="1588" cy="2438400"/>
          </a:xfrm>
          <a:prstGeom prst="line">
            <a:avLst/>
          </a:prstGeom>
          <a:noFill/>
          <a:ln w="5715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5365" name="Line 6"/>
          <p:cNvSpPr>
            <a:spLocks noChangeShapeType="1"/>
          </p:cNvSpPr>
          <p:nvPr/>
        </p:nvSpPr>
        <p:spPr bwMode="auto">
          <a:xfrm>
            <a:off x="3581400" y="4876800"/>
            <a:ext cx="4495800" cy="0"/>
          </a:xfrm>
          <a:prstGeom prst="line">
            <a:avLst/>
          </a:prstGeom>
          <a:noFill/>
          <a:ln w="5397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20840" name="AutoShape 8"/>
          <p:cNvSpPr>
            <a:spLocks noChangeArrowheads="1"/>
          </p:cNvSpPr>
          <p:nvPr/>
        </p:nvSpPr>
        <p:spPr bwMode="auto">
          <a:xfrm>
            <a:off x="4191000" y="4267200"/>
            <a:ext cx="304800" cy="228600"/>
          </a:xfrm>
          <a:prstGeom prst="star5">
            <a:avLst/>
          </a:prstGeom>
          <a:solidFill>
            <a:srgbClr val="FF0000"/>
          </a:solidFill>
          <a:ln w="9525">
            <a:solidFill>
              <a:srgbClr val="FF0000"/>
            </a:solidFill>
            <a:miter lim="800000"/>
            <a:headEnd/>
            <a:tailEnd/>
          </a:ln>
          <a:effectLst/>
        </p:spPr>
        <p:txBody>
          <a:bodyPr wrap="none" anchor="ctr"/>
          <a:lstStyle/>
          <a:p>
            <a:pPr>
              <a:defRPr/>
            </a:pPr>
            <a:endParaRPr lang="en-US" dirty="0"/>
          </a:p>
        </p:txBody>
      </p:sp>
      <p:sp>
        <p:nvSpPr>
          <p:cNvPr id="120842" name="AutoShape 10"/>
          <p:cNvSpPr>
            <a:spLocks noChangeArrowheads="1"/>
          </p:cNvSpPr>
          <p:nvPr/>
        </p:nvSpPr>
        <p:spPr bwMode="auto">
          <a:xfrm>
            <a:off x="5181600" y="3657600"/>
            <a:ext cx="304800" cy="228600"/>
          </a:xfrm>
          <a:prstGeom prst="star5">
            <a:avLst/>
          </a:prstGeom>
          <a:solidFill>
            <a:srgbClr val="FF0000"/>
          </a:solidFill>
          <a:ln w="9525">
            <a:solidFill>
              <a:schemeClr val="tx1"/>
            </a:solidFill>
            <a:miter lim="800000"/>
            <a:headEnd/>
            <a:tailEnd/>
          </a:ln>
          <a:effectLst/>
        </p:spPr>
        <p:txBody>
          <a:bodyPr wrap="none" anchor="ctr"/>
          <a:lstStyle/>
          <a:p>
            <a:pPr>
              <a:defRPr/>
            </a:pPr>
            <a:endParaRPr lang="en-US" dirty="0"/>
          </a:p>
        </p:txBody>
      </p:sp>
      <p:sp>
        <p:nvSpPr>
          <p:cNvPr id="120843" name="AutoShape 11"/>
          <p:cNvSpPr>
            <a:spLocks noChangeArrowheads="1"/>
          </p:cNvSpPr>
          <p:nvPr/>
        </p:nvSpPr>
        <p:spPr bwMode="auto">
          <a:xfrm>
            <a:off x="5562600" y="3429000"/>
            <a:ext cx="304800" cy="228600"/>
          </a:xfrm>
          <a:prstGeom prst="star5">
            <a:avLst/>
          </a:prstGeom>
          <a:solidFill>
            <a:srgbClr val="FF0000"/>
          </a:solidFill>
          <a:ln w="9525">
            <a:solidFill>
              <a:schemeClr val="tx1"/>
            </a:solidFill>
            <a:miter lim="800000"/>
            <a:headEnd/>
            <a:tailEnd/>
          </a:ln>
          <a:effectLst/>
        </p:spPr>
        <p:txBody>
          <a:bodyPr wrap="none" anchor="ctr"/>
          <a:lstStyle/>
          <a:p>
            <a:pPr>
              <a:defRPr/>
            </a:pPr>
            <a:endParaRPr lang="en-US" dirty="0"/>
          </a:p>
        </p:txBody>
      </p:sp>
      <p:sp>
        <p:nvSpPr>
          <p:cNvPr id="120844" name="AutoShape 12"/>
          <p:cNvSpPr>
            <a:spLocks noChangeArrowheads="1"/>
          </p:cNvSpPr>
          <p:nvPr/>
        </p:nvSpPr>
        <p:spPr bwMode="auto">
          <a:xfrm>
            <a:off x="6019800" y="3124200"/>
            <a:ext cx="304800" cy="228600"/>
          </a:xfrm>
          <a:prstGeom prst="star5">
            <a:avLst/>
          </a:prstGeom>
          <a:solidFill>
            <a:srgbClr val="FF0000"/>
          </a:solidFill>
          <a:ln w="9525">
            <a:solidFill>
              <a:schemeClr val="tx1"/>
            </a:solidFill>
            <a:miter lim="800000"/>
            <a:headEnd/>
            <a:tailEnd/>
          </a:ln>
          <a:effectLst/>
        </p:spPr>
        <p:txBody>
          <a:bodyPr wrap="none" anchor="ctr"/>
          <a:lstStyle/>
          <a:p>
            <a:pPr>
              <a:defRPr/>
            </a:pPr>
            <a:endParaRPr lang="en-US" dirty="0"/>
          </a:p>
        </p:txBody>
      </p:sp>
      <p:sp>
        <p:nvSpPr>
          <p:cNvPr id="120845" name="AutoShape 13"/>
          <p:cNvSpPr>
            <a:spLocks noChangeArrowheads="1"/>
          </p:cNvSpPr>
          <p:nvPr/>
        </p:nvSpPr>
        <p:spPr bwMode="auto">
          <a:xfrm>
            <a:off x="6477000" y="2819400"/>
            <a:ext cx="304800" cy="228600"/>
          </a:xfrm>
          <a:prstGeom prst="star5">
            <a:avLst/>
          </a:prstGeom>
          <a:solidFill>
            <a:srgbClr val="FF0000"/>
          </a:solidFill>
          <a:ln w="9525">
            <a:solidFill>
              <a:schemeClr val="tx1"/>
            </a:solidFill>
            <a:miter lim="800000"/>
            <a:headEnd/>
            <a:tailEnd/>
          </a:ln>
          <a:effectLst/>
        </p:spPr>
        <p:txBody>
          <a:bodyPr wrap="none" anchor="ctr"/>
          <a:lstStyle/>
          <a:p>
            <a:pPr>
              <a:defRPr/>
            </a:pPr>
            <a:endParaRPr lang="en-US" dirty="0"/>
          </a:p>
        </p:txBody>
      </p:sp>
      <p:sp>
        <p:nvSpPr>
          <p:cNvPr id="120846" name="AutoShape 14"/>
          <p:cNvSpPr>
            <a:spLocks noChangeArrowheads="1"/>
          </p:cNvSpPr>
          <p:nvPr/>
        </p:nvSpPr>
        <p:spPr bwMode="auto">
          <a:xfrm>
            <a:off x="4648200" y="3962400"/>
            <a:ext cx="304800" cy="228600"/>
          </a:xfrm>
          <a:prstGeom prst="star5">
            <a:avLst/>
          </a:prstGeom>
          <a:solidFill>
            <a:srgbClr val="FF0000"/>
          </a:solidFill>
          <a:ln w="9525">
            <a:solidFill>
              <a:schemeClr val="tx1"/>
            </a:solidFill>
            <a:miter lim="800000"/>
            <a:headEnd/>
            <a:tailEnd/>
          </a:ln>
          <a:effectLst/>
        </p:spPr>
        <p:txBody>
          <a:bodyPr wrap="none" anchor="ctr"/>
          <a:lstStyle/>
          <a:p>
            <a:pPr>
              <a:defRPr/>
            </a:pPr>
            <a:endParaRPr lang="en-US" dirty="0"/>
          </a:p>
        </p:txBody>
      </p:sp>
      <p:sp>
        <p:nvSpPr>
          <p:cNvPr id="15372" name="Rectangle 15"/>
          <p:cNvSpPr>
            <a:spLocks noChangeArrowheads="1"/>
          </p:cNvSpPr>
          <p:nvPr/>
        </p:nvSpPr>
        <p:spPr bwMode="auto">
          <a:xfrm>
            <a:off x="1295400" y="3124200"/>
            <a:ext cx="198120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800">
                <a:solidFill>
                  <a:schemeClr val="tx2"/>
                </a:solidFill>
                <a:latin typeface="Times New Roman" pitchFamily="18" charset="0"/>
                <a:cs typeface="Times New Roman" pitchFamily="18" charset="0"/>
              </a:defRPr>
            </a:lvl1pPr>
            <a:lvl2pPr marL="742950" indent="-285750" eaLnBrk="0" hangingPunct="0">
              <a:defRPr sz="2800">
                <a:solidFill>
                  <a:schemeClr val="tx2"/>
                </a:solidFill>
                <a:latin typeface="Times New Roman" pitchFamily="18" charset="0"/>
                <a:cs typeface="Times New Roman" pitchFamily="18" charset="0"/>
              </a:defRPr>
            </a:lvl2pPr>
            <a:lvl3pPr marL="1143000" indent="-228600" eaLnBrk="0" hangingPunct="0">
              <a:defRPr sz="2800">
                <a:solidFill>
                  <a:schemeClr val="tx2"/>
                </a:solidFill>
                <a:latin typeface="Times New Roman" pitchFamily="18" charset="0"/>
                <a:cs typeface="Times New Roman" pitchFamily="18" charset="0"/>
              </a:defRPr>
            </a:lvl3pPr>
            <a:lvl4pPr marL="1600200" indent="-228600" eaLnBrk="0" hangingPunct="0">
              <a:defRPr sz="2800">
                <a:solidFill>
                  <a:schemeClr val="tx2"/>
                </a:solidFill>
                <a:latin typeface="Times New Roman" pitchFamily="18" charset="0"/>
                <a:cs typeface="Times New Roman" pitchFamily="18" charset="0"/>
              </a:defRPr>
            </a:lvl4pPr>
            <a:lvl5pPr marL="2057400" indent="-228600" eaLnBrk="0" hangingPunct="0">
              <a:defRPr sz="2800">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9pPr>
          </a:lstStyle>
          <a:p>
            <a:pPr eaLnBrk="1" hangingPunct="1">
              <a:lnSpc>
                <a:spcPct val="90000"/>
              </a:lnSpc>
              <a:spcBef>
                <a:spcPct val="50000"/>
              </a:spcBef>
              <a:buClr>
                <a:schemeClr val="tx2"/>
              </a:buClr>
              <a:buSzPct val="90000"/>
              <a:buFont typeface="Symbol" pitchFamily="18" charset="2"/>
              <a:buNone/>
            </a:pPr>
            <a:r>
              <a:rPr lang="en-US" altLang="en-US" sz="2000" b="1" dirty="0">
                <a:solidFill>
                  <a:schemeClr val="tx1"/>
                </a:solidFill>
                <a:latin typeface="Arial" charset="0"/>
              </a:rPr>
              <a:t>Second measurement</a:t>
            </a:r>
          </a:p>
          <a:p>
            <a:pPr eaLnBrk="1" hangingPunct="1">
              <a:lnSpc>
                <a:spcPct val="90000"/>
              </a:lnSpc>
              <a:spcBef>
                <a:spcPct val="50000"/>
              </a:spcBef>
              <a:buClr>
                <a:schemeClr val="tx2"/>
              </a:buClr>
              <a:buSzPct val="90000"/>
              <a:buFont typeface="Symbol" pitchFamily="18" charset="2"/>
              <a:buNone/>
            </a:pPr>
            <a:endParaRPr lang="en-US" altLang="en-US" sz="2000" b="1" dirty="0">
              <a:latin typeface="Arial" charset="0"/>
            </a:endParaRPr>
          </a:p>
        </p:txBody>
      </p:sp>
      <p:sp>
        <p:nvSpPr>
          <p:cNvPr id="15373" name="Rectangle 16"/>
          <p:cNvSpPr>
            <a:spLocks noChangeArrowheads="1"/>
          </p:cNvSpPr>
          <p:nvPr/>
        </p:nvSpPr>
        <p:spPr bwMode="auto">
          <a:xfrm>
            <a:off x="5029200" y="5029200"/>
            <a:ext cx="198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800">
                <a:solidFill>
                  <a:schemeClr val="tx2"/>
                </a:solidFill>
                <a:latin typeface="Times New Roman" pitchFamily="18" charset="0"/>
                <a:cs typeface="Times New Roman" pitchFamily="18" charset="0"/>
              </a:defRPr>
            </a:lvl1pPr>
            <a:lvl2pPr marL="742950" indent="-285750" eaLnBrk="0" hangingPunct="0">
              <a:defRPr sz="2800">
                <a:solidFill>
                  <a:schemeClr val="tx2"/>
                </a:solidFill>
                <a:latin typeface="Times New Roman" pitchFamily="18" charset="0"/>
                <a:cs typeface="Times New Roman" pitchFamily="18" charset="0"/>
              </a:defRPr>
            </a:lvl2pPr>
            <a:lvl3pPr marL="1143000" indent="-228600" eaLnBrk="0" hangingPunct="0">
              <a:defRPr sz="2800">
                <a:solidFill>
                  <a:schemeClr val="tx2"/>
                </a:solidFill>
                <a:latin typeface="Times New Roman" pitchFamily="18" charset="0"/>
                <a:cs typeface="Times New Roman" pitchFamily="18" charset="0"/>
              </a:defRPr>
            </a:lvl3pPr>
            <a:lvl4pPr marL="1600200" indent="-228600" eaLnBrk="0" hangingPunct="0">
              <a:defRPr sz="2800">
                <a:solidFill>
                  <a:schemeClr val="tx2"/>
                </a:solidFill>
                <a:latin typeface="Times New Roman" pitchFamily="18" charset="0"/>
                <a:cs typeface="Times New Roman" pitchFamily="18" charset="0"/>
              </a:defRPr>
            </a:lvl4pPr>
            <a:lvl5pPr marL="2057400" indent="-228600" eaLnBrk="0" hangingPunct="0">
              <a:defRPr sz="2800">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9pPr>
          </a:lstStyle>
          <a:p>
            <a:pPr eaLnBrk="1" hangingPunct="1">
              <a:lnSpc>
                <a:spcPct val="90000"/>
              </a:lnSpc>
              <a:spcBef>
                <a:spcPct val="50000"/>
              </a:spcBef>
              <a:buClr>
                <a:schemeClr val="tx2"/>
              </a:buClr>
              <a:buSzPct val="90000"/>
              <a:buFont typeface="Symbol" pitchFamily="18" charset="2"/>
              <a:buNone/>
            </a:pPr>
            <a:r>
              <a:rPr lang="en-US" altLang="en-US" sz="2000" b="1" dirty="0">
                <a:solidFill>
                  <a:schemeClr val="tx1"/>
                </a:solidFill>
                <a:latin typeface="Arial" charset="0"/>
              </a:rPr>
              <a:t>First measurement </a:t>
            </a:r>
          </a:p>
        </p:txBody>
      </p:sp>
      <p:sp>
        <p:nvSpPr>
          <p:cNvPr id="120850" name="AutoShape 18"/>
          <p:cNvSpPr>
            <a:spLocks noChangeArrowheads="1"/>
          </p:cNvSpPr>
          <p:nvPr/>
        </p:nvSpPr>
        <p:spPr bwMode="auto">
          <a:xfrm>
            <a:off x="3810000" y="4495800"/>
            <a:ext cx="304800" cy="228600"/>
          </a:xfrm>
          <a:prstGeom prst="star5">
            <a:avLst/>
          </a:prstGeom>
          <a:solidFill>
            <a:srgbClr val="FF0000"/>
          </a:solidFill>
          <a:ln w="9525">
            <a:solidFill>
              <a:schemeClr val="tx1"/>
            </a:solidFill>
            <a:miter lim="800000"/>
            <a:headEnd/>
            <a:tailEnd/>
          </a:ln>
          <a:effectLst/>
        </p:spPr>
        <p:txBody>
          <a:bodyPr wrap="none" anchor="ctr"/>
          <a:lstStyle/>
          <a:p>
            <a:pPr>
              <a:defRPr/>
            </a:pPr>
            <a:endParaRPr lang="en-US" dirty="0"/>
          </a:p>
        </p:txBody>
      </p:sp>
      <p:sp>
        <p:nvSpPr>
          <p:cNvPr id="15375" name="TextBox 14"/>
          <p:cNvSpPr txBox="1">
            <a:spLocks noChangeArrowheads="1"/>
          </p:cNvSpPr>
          <p:nvPr/>
        </p:nvSpPr>
        <p:spPr bwMode="auto">
          <a:xfrm>
            <a:off x="2667000" y="4876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2"/>
                </a:solidFill>
                <a:latin typeface="Times New Roman" pitchFamily="18" charset="0"/>
                <a:cs typeface="Times New Roman" pitchFamily="18" charset="0"/>
              </a:defRPr>
            </a:lvl1pPr>
            <a:lvl2pPr marL="742950" indent="-285750" eaLnBrk="0" hangingPunct="0">
              <a:defRPr sz="2800">
                <a:solidFill>
                  <a:schemeClr val="tx2"/>
                </a:solidFill>
                <a:latin typeface="Times New Roman" pitchFamily="18" charset="0"/>
                <a:cs typeface="Times New Roman" pitchFamily="18" charset="0"/>
              </a:defRPr>
            </a:lvl2pPr>
            <a:lvl3pPr marL="1143000" indent="-228600" eaLnBrk="0" hangingPunct="0">
              <a:defRPr sz="2800">
                <a:solidFill>
                  <a:schemeClr val="tx2"/>
                </a:solidFill>
                <a:latin typeface="Times New Roman" pitchFamily="18" charset="0"/>
                <a:cs typeface="Times New Roman" pitchFamily="18" charset="0"/>
              </a:defRPr>
            </a:lvl3pPr>
            <a:lvl4pPr marL="1600200" indent="-228600" eaLnBrk="0" hangingPunct="0">
              <a:defRPr sz="2800">
                <a:solidFill>
                  <a:schemeClr val="tx2"/>
                </a:solidFill>
                <a:latin typeface="Times New Roman" pitchFamily="18" charset="0"/>
                <a:cs typeface="Times New Roman" pitchFamily="18" charset="0"/>
              </a:defRPr>
            </a:lvl4pPr>
            <a:lvl5pPr marL="2057400" indent="-228600" eaLnBrk="0" hangingPunct="0">
              <a:defRPr sz="2800">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9pPr>
          </a:lstStyle>
          <a:p>
            <a:pPr eaLnBrk="1" hangingPunct="1"/>
            <a:r>
              <a:rPr lang="en-US" altLang="en-US" sz="1600" dirty="0">
                <a:solidFill>
                  <a:schemeClr val="tx1"/>
                </a:solidFill>
                <a:latin typeface="Arial" charset="0"/>
                <a:cs typeface="Arial" charset="0"/>
              </a:rPr>
              <a:t>Low</a:t>
            </a:r>
          </a:p>
        </p:txBody>
      </p:sp>
      <p:sp>
        <p:nvSpPr>
          <p:cNvPr id="15376" name="TextBox 15"/>
          <p:cNvSpPr txBox="1">
            <a:spLocks noChangeArrowheads="1"/>
          </p:cNvSpPr>
          <p:nvPr/>
        </p:nvSpPr>
        <p:spPr bwMode="auto">
          <a:xfrm>
            <a:off x="2743200" y="2438400"/>
            <a:ext cx="609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2"/>
                </a:solidFill>
                <a:latin typeface="Times New Roman" pitchFamily="18" charset="0"/>
                <a:cs typeface="Times New Roman" pitchFamily="18" charset="0"/>
              </a:defRPr>
            </a:lvl1pPr>
            <a:lvl2pPr marL="742950" indent="-285750" eaLnBrk="0" hangingPunct="0">
              <a:defRPr sz="2800">
                <a:solidFill>
                  <a:schemeClr val="tx2"/>
                </a:solidFill>
                <a:latin typeface="Times New Roman" pitchFamily="18" charset="0"/>
                <a:cs typeface="Times New Roman" pitchFamily="18" charset="0"/>
              </a:defRPr>
            </a:lvl2pPr>
            <a:lvl3pPr marL="1143000" indent="-228600" eaLnBrk="0" hangingPunct="0">
              <a:defRPr sz="2800">
                <a:solidFill>
                  <a:schemeClr val="tx2"/>
                </a:solidFill>
                <a:latin typeface="Times New Roman" pitchFamily="18" charset="0"/>
                <a:cs typeface="Times New Roman" pitchFamily="18" charset="0"/>
              </a:defRPr>
            </a:lvl3pPr>
            <a:lvl4pPr marL="1600200" indent="-228600" eaLnBrk="0" hangingPunct="0">
              <a:defRPr sz="2800">
                <a:solidFill>
                  <a:schemeClr val="tx2"/>
                </a:solidFill>
                <a:latin typeface="Times New Roman" pitchFamily="18" charset="0"/>
                <a:cs typeface="Times New Roman" pitchFamily="18" charset="0"/>
              </a:defRPr>
            </a:lvl4pPr>
            <a:lvl5pPr marL="2057400" indent="-228600" eaLnBrk="0" hangingPunct="0">
              <a:defRPr sz="2800">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9pPr>
          </a:lstStyle>
          <a:p>
            <a:pPr eaLnBrk="1" hangingPunct="1"/>
            <a:r>
              <a:rPr lang="en-US" altLang="en-US" sz="1600" dirty="0">
                <a:solidFill>
                  <a:schemeClr val="tx1"/>
                </a:solidFill>
                <a:latin typeface="Arial" charset="0"/>
                <a:cs typeface="Arial" charset="0"/>
              </a:rPr>
              <a:t>High</a:t>
            </a:r>
          </a:p>
        </p:txBody>
      </p:sp>
      <p:sp>
        <p:nvSpPr>
          <p:cNvPr id="15377" name="TextBox 16"/>
          <p:cNvSpPr txBox="1">
            <a:spLocks noChangeArrowheads="1"/>
          </p:cNvSpPr>
          <p:nvPr/>
        </p:nvSpPr>
        <p:spPr bwMode="auto">
          <a:xfrm>
            <a:off x="7467600" y="4953000"/>
            <a:ext cx="609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2"/>
                </a:solidFill>
                <a:latin typeface="Times New Roman" pitchFamily="18" charset="0"/>
                <a:cs typeface="Times New Roman" pitchFamily="18" charset="0"/>
              </a:defRPr>
            </a:lvl1pPr>
            <a:lvl2pPr marL="742950" indent="-285750" eaLnBrk="0" hangingPunct="0">
              <a:defRPr sz="2800">
                <a:solidFill>
                  <a:schemeClr val="tx2"/>
                </a:solidFill>
                <a:latin typeface="Times New Roman" pitchFamily="18" charset="0"/>
                <a:cs typeface="Times New Roman" pitchFamily="18" charset="0"/>
              </a:defRPr>
            </a:lvl2pPr>
            <a:lvl3pPr marL="1143000" indent="-228600" eaLnBrk="0" hangingPunct="0">
              <a:defRPr sz="2800">
                <a:solidFill>
                  <a:schemeClr val="tx2"/>
                </a:solidFill>
                <a:latin typeface="Times New Roman" pitchFamily="18" charset="0"/>
                <a:cs typeface="Times New Roman" pitchFamily="18" charset="0"/>
              </a:defRPr>
            </a:lvl3pPr>
            <a:lvl4pPr marL="1600200" indent="-228600" eaLnBrk="0" hangingPunct="0">
              <a:defRPr sz="2800">
                <a:solidFill>
                  <a:schemeClr val="tx2"/>
                </a:solidFill>
                <a:latin typeface="Times New Roman" pitchFamily="18" charset="0"/>
                <a:cs typeface="Times New Roman" pitchFamily="18" charset="0"/>
              </a:defRPr>
            </a:lvl4pPr>
            <a:lvl5pPr marL="2057400" indent="-228600" eaLnBrk="0" hangingPunct="0">
              <a:defRPr sz="2800">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9pPr>
          </a:lstStyle>
          <a:p>
            <a:pPr eaLnBrk="1" hangingPunct="1"/>
            <a:r>
              <a:rPr lang="en-US" altLang="en-US" sz="1600" dirty="0">
                <a:solidFill>
                  <a:schemeClr val="tx1"/>
                </a:solidFill>
                <a:latin typeface="Arial" charset="0"/>
                <a:cs typeface="Arial" charset="0"/>
              </a:rPr>
              <a:t>High</a:t>
            </a:r>
          </a:p>
        </p:txBody>
      </p:sp>
    </p:spTree>
    <p:extLst>
      <p:ext uri="{BB962C8B-B14F-4D97-AF65-F5344CB8AC3E}">
        <p14:creationId xmlns:p14="http://schemas.microsoft.com/office/powerpoint/2010/main" val="1222899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208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208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2084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2084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2084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2084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208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Autofit/>
          </a:bodyPr>
          <a:lstStyle/>
          <a:p>
            <a:pPr eaLnBrk="1" hangingPunct="1"/>
            <a:r>
              <a:rPr lang="en-US" altLang="en-US" sz="3900" b="1" dirty="0" smtClean="0">
                <a:latin typeface="Arial" charset="0"/>
              </a:rPr>
              <a:t>Repeated Measurement with Random Error</a:t>
            </a:r>
          </a:p>
        </p:txBody>
      </p:sp>
      <p:sp>
        <p:nvSpPr>
          <p:cNvPr id="22531" name="Rectangle 17"/>
          <p:cNvSpPr>
            <a:spLocks noChangeArrowheads="1"/>
          </p:cNvSpPr>
          <p:nvPr/>
        </p:nvSpPr>
        <p:spPr bwMode="auto">
          <a:xfrm>
            <a:off x="3581400" y="2438400"/>
            <a:ext cx="4419600" cy="2438400"/>
          </a:xfrm>
          <a:prstGeom prst="rect">
            <a:avLst/>
          </a:prstGeom>
          <a:solidFill>
            <a:schemeClr val="tx1"/>
          </a:solidFill>
          <a:ln w="9525">
            <a:solidFill>
              <a:schemeClr val="tx1"/>
            </a:solidFill>
            <a:miter lim="800000"/>
            <a:headEnd/>
            <a:tailEnd/>
          </a:ln>
        </p:spPr>
        <p:txBody>
          <a:bodyPr wrap="none" anchor="ctr"/>
          <a:lstStyle>
            <a:lvl1pPr eaLnBrk="0" hangingPunct="0">
              <a:defRPr sz="2800">
                <a:solidFill>
                  <a:schemeClr val="tx2"/>
                </a:solidFill>
                <a:latin typeface="Times New Roman" pitchFamily="18" charset="0"/>
                <a:cs typeface="Times New Roman" pitchFamily="18" charset="0"/>
              </a:defRPr>
            </a:lvl1pPr>
            <a:lvl2pPr marL="742950" indent="-285750" eaLnBrk="0" hangingPunct="0">
              <a:defRPr sz="2800">
                <a:solidFill>
                  <a:schemeClr val="tx2"/>
                </a:solidFill>
                <a:latin typeface="Times New Roman" pitchFamily="18" charset="0"/>
                <a:cs typeface="Times New Roman" pitchFamily="18" charset="0"/>
              </a:defRPr>
            </a:lvl2pPr>
            <a:lvl3pPr marL="1143000" indent="-228600" eaLnBrk="0" hangingPunct="0">
              <a:defRPr sz="2800">
                <a:solidFill>
                  <a:schemeClr val="tx2"/>
                </a:solidFill>
                <a:latin typeface="Times New Roman" pitchFamily="18" charset="0"/>
                <a:cs typeface="Times New Roman" pitchFamily="18" charset="0"/>
              </a:defRPr>
            </a:lvl3pPr>
            <a:lvl4pPr marL="1600200" indent="-228600" eaLnBrk="0" hangingPunct="0">
              <a:defRPr sz="2800">
                <a:solidFill>
                  <a:schemeClr val="tx2"/>
                </a:solidFill>
                <a:latin typeface="Times New Roman" pitchFamily="18" charset="0"/>
                <a:cs typeface="Times New Roman" pitchFamily="18" charset="0"/>
              </a:defRPr>
            </a:lvl4pPr>
            <a:lvl5pPr marL="2057400" indent="-228600" eaLnBrk="0" hangingPunct="0">
              <a:defRPr sz="2800">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9pPr>
          </a:lstStyle>
          <a:p>
            <a:pPr eaLnBrk="1" hangingPunct="1"/>
            <a:endParaRPr lang="en-US" altLang="en-US" dirty="0"/>
          </a:p>
        </p:txBody>
      </p:sp>
      <p:sp>
        <p:nvSpPr>
          <p:cNvPr id="22532" name="Line 18"/>
          <p:cNvSpPr>
            <a:spLocks noChangeShapeType="1"/>
          </p:cNvSpPr>
          <p:nvPr/>
        </p:nvSpPr>
        <p:spPr bwMode="auto">
          <a:xfrm flipV="1">
            <a:off x="3581400" y="2438400"/>
            <a:ext cx="1588" cy="2438400"/>
          </a:xfrm>
          <a:prstGeom prst="line">
            <a:avLst/>
          </a:prstGeom>
          <a:noFill/>
          <a:ln w="5715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2533" name="Line 19"/>
          <p:cNvSpPr>
            <a:spLocks noChangeShapeType="1"/>
          </p:cNvSpPr>
          <p:nvPr/>
        </p:nvSpPr>
        <p:spPr bwMode="auto">
          <a:xfrm>
            <a:off x="3581400" y="4876800"/>
            <a:ext cx="4495800" cy="0"/>
          </a:xfrm>
          <a:prstGeom prst="line">
            <a:avLst/>
          </a:prstGeom>
          <a:noFill/>
          <a:ln w="5397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2534" name="Line 20"/>
          <p:cNvSpPr>
            <a:spLocks noChangeShapeType="1"/>
          </p:cNvSpPr>
          <p:nvPr/>
        </p:nvSpPr>
        <p:spPr bwMode="auto">
          <a:xfrm flipV="1">
            <a:off x="3581400" y="2895600"/>
            <a:ext cx="3200400" cy="1981200"/>
          </a:xfrm>
          <a:prstGeom prst="line">
            <a:avLst/>
          </a:prstGeom>
          <a:noFill/>
          <a:ln w="57150">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9285" name="AutoShape 21"/>
          <p:cNvSpPr>
            <a:spLocks noChangeArrowheads="1"/>
          </p:cNvSpPr>
          <p:nvPr/>
        </p:nvSpPr>
        <p:spPr bwMode="auto">
          <a:xfrm>
            <a:off x="4343400" y="4495800"/>
            <a:ext cx="304800" cy="228600"/>
          </a:xfrm>
          <a:prstGeom prst="star5">
            <a:avLst/>
          </a:prstGeom>
          <a:solidFill>
            <a:srgbClr val="FF0000"/>
          </a:solidFill>
          <a:ln w="9525">
            <a:solidFill>
              <a:schemeClr val="tx1"/>
            </a:solidFill>
            <a:miter lim="800000"/>
            <a:headEnd/>
            <a:tailEnd/>
          </a:ln>
          <a:effectLst/>
        </p:spPr>
        <p:txBody>
          <a:bodyPr wrap="none" anchor="ctr"/>
          <a:lstStyle/>
          <a:p>
            <a:pPr>
              <a:defRPr/>
            </a:pPr>
            <a:endParaRPr lang="en-US" dirty="0"/>
          </a:p>
        </p:txBody>
      </p:sp>
      <p:sp>
        <p:nvSpPr>
          <p:cNvPr id="139286" name="AutoShape 22"/>
          <p:cNvSpPr>
            <a:spLocks noChangeArrowheads="1"/>
          </p:cNvSpPr>
          <p:nvPr/>
        </p:nvSpPr>
        <p:spPr bwMode="auto">
          <a:xfrm>
            <a:off x="5181600" y="3962400"/>
            <a:ext cx="304800" cy="228600"/>
          </a:xfrm>
          <a:prstGeom prst="star5">
            <a:avLst/>
          </a:prstGeom>
          <a:solidFill>
            <a:srgbClr val="FF0000"/>
          </a:solidFill>
          <a:ln w="9525">
            <a:solidFill>
              <a:schemeClr val="tx1"/>
            </a:solidFill>
            <a:miter lim="800000"/>
            <a:headEnd/>
            <a:tailEnd/>
          </a:ln>
          <a:effectLst/>
        </p:spPr>
        <p:txBody>
          <a:bodyPr wrap="none" anchor="ctr"/>
          <a:lstStyle/>
          <a:p>
            <a:pPr>
              <a:defRPr/>
            </a:pPr>
            <a:endParaRPr lang="en-US" dirty="0"/>
          </a:p>
        </p:txBody>
      </p:sp>
      <p:sp>
        <p:nvSpPr>
          <p:cNvPr id="139287" name="AutoShape 23"/>
          <p:cNvSpPr>
            <a:spLocks noChangeArrowheads="1"/>
          </p:cNvSpPr>
          <p:nvPr/>
        </p:nvSpPr>
        <p:spPr bwMode="auto">
          <a:xfrm>
            <a:off x="5410200" y="3429000"/>
            <a:ext cx="304800" cy="228600"/>
          </a:xfrm>
          <a:prstGeom prst="star5">
            <a:avLst/>
          </a:prstGeom>
          <a:solidFill>
            <a:srgbClr val="FF0000"/>
          </a:solidFill>
          <a:ln w="9525">
            <a:solidFill>
              <a:schemeClr val="tx1"/>
            </a:solidFill>
            <a:miter lim="800000"/>
            <a:headEnd/>
            <a:tailEnd/>
          </a:ln>
          <a:effectLst/>
        </p:spPr>
        <p:txBody>
          <a:bodyPr wrap="none" anchor="ctr"/>
          <a:lstStyle/>
          <a:p>
            <a:pPr>
              <a:defRPr/>
            </a:pPr>
            <a:endParaRPr lang="en-US" dirty="0"/>
          </a:p>
        </p:txBody>
      </p:sp>
      <p:sp>
        <p:nvSpPr>
          <p:cNvPr id="139288" name="AutoShape 24"/>
          <p:cNvSpPr>
            <a:spLocks noChangeArrowheads="1"/>
          </p:cNvSpPr>
          <p:nvPr/>
        </p:nvSpPr>
        <p:spPr bwMode="auto">
          <a:xfrm>
            <a:off x="6096000" y="3429000"/>
            <a:ext cx="304800" cy="228600"/>
          </a:xfrm>
          <a:prstGeom prst="star5">
            <a:avLst/>
          </a:prstGeom>
          <a:solidFill>
            <a:srgbClr val="FF0000"/>
          </a:solidFill>
          <a:ln w="9525">
            <a:solidFill>
              <a:schemeClr val="tx1"/>
            </a:solidFill>
            <a:miter lim="800000"/>
            <a:headEnd/>
            <a:tailEnd/>
          </a:ln>
          <a:effectLst/>
        </p:spPr>
        <p:txBody>
          <a:bodyPr wrap="none" anchor="ctr"/>
          <a:lstStyle/>
          <a:p>
            <a:pPr>
              <a:defRPr/>
            </a:pPr>
            <a:endParaRPr lang="en-US" dirty="0"/>
          </a:p>
        </p:txBody>
      </p:sp>
      <p:sp>
        <p:nvSpPr>
          <p:cNvPr id="139289" name="AutoShape 25"/>
          <p:cNvSpPr>
            <a:spLocks noChangeArrowheads="1"/>
          </p:cNvSpPr>
          <p:nvPr/>
        </p:nvSpPr>
        <p:spPr bwMode="auto">
          <a:xfrm>
            <a:off x="6324600" y="2743200"/>
            <a:ext cx="304800" cy="228600"/>
          </a:xfrm>
          <a:prstGeom prst="star5">
            <a:avLst/>
          </a:prstGeom>
          <a:solidFill>
            <a:srgbClr val="FF0000"/>
          </a:solidFill>
          <a:ln w="9525">
            <a:solidFill>
              <a:schemeClr val="tx1"/>
            </a:solidFill>
            <a:miter lim="800000"/>
            <a:headEnd/>
            <a:tailEnd/>
          </a:ln>
          <a:effectLst/>
        </p:spPr>
        <p:txBody>
          <a:bodyPr wrap="none" anchor="ctr"/>
          <a:lstStyle/>
          <a:p>
            <a:pPr>
              <a:defRPr/>
            </a:pPr>
            <a:endParaRPr lang="en-US" dirty="0"/>
          </a:p>
        </p:txBody>
      </p:sp>
      <p:sp>
        <p:nvSpPr>
          <p:cNvPr id="139290" name="AutoShape 26"/>
          <p:cNvSpPr>
            <a:spLocks noChangeArrowheads="1"/>
          </p:cNvSpPr>
          <p:nvPr/>
        </p:nvSpPr>
        <p:spPr bwMode="auto">
          <a:xfrm>
            <a:off x="4419600" y="3581400"/>
            <a:ext cx="304800" cy="228600"/>
          </a:xfrm>
          <a:prstGeom prst="star5">
            <a:avLst/>
          </a:prstGeom>
          <a:solidFill>
            <a:srgbClr val="FF0000"/>
          </a:solidFill>
          <a:ln w="9525">
            <a:solidFill>
              <a:schemeClr val="tx1"/>
            </a:solidFill>
            <a:miter lim="800000"/>
            <a:headEnd/>
            <a:tailEnd/>
          </a:ln>
          <a:effectLst/>
        </p:spPr>
        <p:txBody>
          <a:bodyPr wrap="none" anchor="ctr"/>
          <a:lstStyle/>
          <a:p>
            <a:pPr>
              <a:defRPr/>
            </a:pPr>
            <a:endParaRPr lang="en-US" dirty="0"/>
          </a:p>
        </p:txBody>
      </p:sp>
      <p:sp>
        <p:nvSpPr>
          <p:cNvPr id="22541" name="Rectangle 27"/>
          <p:cNvSpPr>
            <a:spLocks noChangeArrowheads="1"/>
          </p:cNvSpPr>
          <p:nvPr/>
        </p:nvSpPr>
        <p:spPr bwMode="auto">
          <a:xfrm>
            <a:off x="997527" y="3124200"/>
            <a:ext cx="2279073"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800">
                <a:solidFill>
                  <a:schemeClr val="tx2"/>
                </a:solidFill>
                <a:latin typeface="Times New Roman" pitchFamily="18" charset="0"/>
                <a:cs typeface="Times New Roman" pitchFamily="18" charset="0"/>
              </a:defRPr>
            </a:lvl1pPr>
            <a:lvl2pPr marL="742950" indent="-285750" eaLnBrk="0" hangingPunct="0">
              <a:defRPr sz="2800">
                <a:solidFill>
                  <a:schemeClr val="tx2"/>
                </a:solidFill>
                <a:latin typeface="Times New Roman" pitchFamily="18" charset="0"/>
                <a:cs typeface="Times New Roman" pitchFamily="18" charset="0"/>
              </a:defRPr>
            </a:lvl2pPr>
            <a:lvl3pPr marL="1143000" indent="-228600" eaLnBrk="0" hangingPunct="0">
              <a:defRPr sz="2800">
                <a:solidFill>
                  <a:schemeClr val="tx2"/>
                </a:solidFill>
                <a:latin typeface="Times New Roman" pitchFamily="18" charset="0"/>
                <a:cs typeface="Times New Roman" pitchFamily="18" charset="0"/>
              </a:defRPr>
            </a:lvl3pPr>
            <a:lvl4pPr marL="1600200" indent="-228600" eaLnBrk="0" hangingPunct="0">
              <a:defRPr sz="2800">
                <a:solidFill>
                  <a:schemeClr val="tx2"/>
                </a:solidFill>
                <a:latin typeface="Times New Roman" pitchFamily="18" charset="0"/>
                <a:cs typeface="Times New Roman" pitchFamily="18" charset="0"/>
              </a:defRPr>
            </a:lvl4pPr>
            <a:lvl5pPr marL="2057400" indent="-228600" eaLnBrk="0" hangingPunct="0">
              <a:defRPr sz="2800">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9pPr>
          </a:lstStyle>
          <a:p>
            <a:pPr eaLnBrk="1" hangingPunct="1">
              <a:lnSpc>
                <a:spcPct val="90000"/>
              </a:lnSpc>
              <a:spcBef>
                <a:spcPct val="50000"/>
              </a:spcBef>
              <a:buClr>
                <a:schemeClr val="tx2"/>
              </a:buClr>
              <a:buSzPct val="90000"/>
              <a:buFont typeface="Symbol" pitchFamily="18" charset="2"/>
              <a:buNone/>
            </a:pPr>
            <a:r>
              <a:rPr lang="en-US" altLang="en-US" sz="2000" b="1" dirty="0" smtClean="0">
                <a:solidFill>
                  <a:schemeClr val="tx1"/>
                </a:solidFill>
                <a:latin typeface="Arial" charset="0"/>
              </a:rPr>
              <a:t>Individual report</a:t>
            </a:r>
          </a:p>
          <a:p>
            <a:pPr eaLnBrk="1" hangingPunct="1">
              <a:lnSpc>
                <a:spcPct val="90000"/>
              </a:lnSpc>
              <a:spcBef>
                <a:spcPct val="50000"/>
              </a:spcBef>
              <a:buClr>
                <a:schemeClr val="tx2"/>
              </a:buClr>
              <a:buSzPct val="90000"/>
              <a:buFont typeface="Symbol" pitchFamily="18" charset="2"/>
              <a:buNone/>
            </a:pPr>
            <a:r>
              <a:rPr lang="en-US" altLang="en-US" sz="2000" b="1" dirty="0">
                <a:solidFill>
                  <a:schemeClr val="tx1"/>
                </a:solidFill>
                <a:latin typeface="Arial" charset="0"/>
              </a:rPr>
              <a:t>o</a:t>
            </a:r>
            <a:r>
              <a:rPr lang="en-US" altLang="en-US" sz="2000" b="1" dirty="0" smtClean="0">
                <a:solidFill>
                  <a:schemeClr val="tx1"/>
                </a:solidFill>
                <a:latin typeface="Arial" charset="0"/>
              </a:rPr>
              <a:t>f saving</a:t>
            </a:r>
            <a:endParaRPr lang="en-US" altLang="en-US" sz="2000" b="1" dirty="0">
              <a:solidFill>
                <a:schemeClr val="tx1"/>
              </a:solidFill>
              <a:latin typeface="Arial" charset="0"/>
            </a:endParaRPr>
          </a:p>
        </p:txBody>
      </p:sp>
      <p:sp>
        <p:nvSpPr>
          <p:cNvPr id="22542" name="Rectangle 28"/>
          <p:cNvSpPr>
            <a:spLocks noChangeArrowheads="1"/>
          </p:cNvSpPr>
          <p:nvPr/>
        </p:nvSpPr>
        <p:spPr bwMode="auto">
          <a:xfrm>
            <a:off x="4419600" y="5029200"/>
            <a:ext cx="2590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800">
                <a:solidFill>
                  <a:schemeClr val="tx2"/>
                </a:solidFill>
                <a:latin typeface="Times New Roman" pitchFamily="18" charset="0"/>
                <a:cs typeface="Times New Roman" pitchFamily="18" charset="0"/>
              </a:defRPr>
            </a:lvl1pPr>
            <a:lvl2pPr marL="742950" indent="-285750" eaLnBrk="0" hangingPunct="0">
              <a:defRPr sz="2800">
                <a:solidFill>
                  <a:schemeClr val="tx2"/>
                </a:solidFill>
                <a:latin typeface="Times New Roman" pitchFamily="18" charset="0"/>
                <a:cs typeface="Times New Roman" pitchFamily="18" charset="0"/>
              </a:defRPr>
            </a:lvl2pPr>
            <a:lvl3pPr marL="1143000" indent="-228600" eaLnBrk="0" hangingPunct="0">
              <a:defRPr sz="2800">
                <a:solidFill>
                  <a:schemeClr val="tx2"/>
                </a:solidFill>
                <a:latin typeface="Times New Roman" pitchFamily="18" charset="0"/>
                <a:cs typeface="Times New Roman" pitchFamily="18" charset="0"/>
              </a:defRPr>
            </a:lvl3pPr>
            <a:lvl4pPr marL="1600200" indent="-228600" eaLnBrk="0" hangingPunct="0">
              <a:defRPr sz="2800">
                <a:solidFill>
                  <a:schemeClr val="tx2"/>
                </a:solidFill>
                <a:latin typeface="Times New Roman" pitchFamily="18" charset="0"/>
                <a:cs typeface="Times New Roman" pitchFamily="18" charset="0"/>
              </a:defRPr>
            </a:lvl4pPr>
            <a:lvl5pPr marL="2057400" indent="-228600" eaLnBrk="0" hangingPunct="0">
              <a:defRPr sz="2800">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9pPr>
          </a:lstStyle>
          <a:p>
            <a:pPr eaLnBrk="1" hangingPunct="1">
              <a:lnSpc>
                <a:spcPct val="90000"/>
              </a:lnSpc>
              <a:spcBef>
                <a:spcPct val="50000"/>
              </a:spcBef>
              <a:buClr>
                <a:schemeClr val="tx2"/>
              </a:buClr>
              <a:buSzPct val="90000"/>
              <a:buFont typeface="Symbol" pitchFamily="18" charset="2"/>
              <a:buNone/>
            </a:pPr>
            <a:r>
              <a:rPr lang="en-US" altLang="en-US" sz="2000" b="1" dirty="0" smtClean="0">
                <a:solidFill>
                  <a:schemeClr val="tx1"/>
                </a:solidFill>
                <a:latin typeface="Arial" charset="0"/>
              </a:rPr>
              <a:t>Bank account transfers</a:t>
            </a:r>
            <a:endParaRPr lang="en-US" altLang="en-US" sz="2000" b="1" dirty="0">
              <a:solidFill>
                <a:schemeClr val="tx1"/>
              </a:solidFill>
              <a:latin typeface="Arial" charset="0"/>
            </a:endParaRPr>
          </a:p>
        </p:txBody>
      </p:sp>
      <p:sp>
        <p:nvSpPr>
          <p:cNvPr id="139293" name="AutoShape 29"/>
          <p:cNvSpPr>
            <a:spLocks noChangeArrowheads="1"/>
          </p:cNvSpPr>
          <p:nvPr/>
        </p:nvSpPr>
        <p:spPr bwMode="auto">
          <a:xfrm>
            <a:off x="3810000" y="4343400"/>
            <a:ext cx="304800" cy="228600"/>
          </a:xfrm>
          <a:prstGeom prst="star5">
            <a:avLst/>
          </a:prstGeom>
          <a:solidFill>
            <a:srgbClr val="FF0000"/>
          </a:solidFill>
          <a:ln w="9525">
            <a:solidFill>
              <a:schemeClr val="tx1"/>
            </a:solidFill>
            <a:miter lim="800000"/>
            <a:headEnd/>
            <a:tailEnd/>
          </a:ln>
          <a:effectLst/>
        </p:spPr>
        <p:txBody>
          <a:bodyPr wrap="none" anchor="ctr"/>
          <a:lstStyle/>
          <a:p>
            <a:pPr>
              <a:defRPr/>
            </a:pPr>
            <a:endParaRPr lang="en-US" dirty="0"/>
          </a:p>
        </p:txBody>
      </p:sp>
      <p:sp>
        <p:nvSpPr>
          <p:cNvPr id="139294" name="Line 30"/>
          <p:cNvSpPr>
            <a:spLocks noChangeShapeType="1"/>
          </p:cNvSpPr>
          <p:nvPr/>
        </p:nvSpPr>
        <p:spPr bwMode="auto">
          <a:xfrm>
            <a:off x="4572000" y="3733800"/>
            <a:ext cx="0" cy="533400"/>
          </a:xfrm>
          <a:prstGeom prst="line">
            <a:avLst/>
          </a:prstGeom>
          <a:noFill/>
          <a:ln w="12700" cap="sq">
            <a:solidFill>
              <a:schemeClr val="bg2"/>
            </a:solidFill>
            <a:round/>
            <a:headEnd/>
            <a:tailEnd/>
          </a:ln>
          <a:extLst>
            <a:ext uri="{909E8E84-426E-40DD-AFC4-6F175D3DCCD1}">
              <a14:hiddenFill xmlns:a14="http://schemas.microsoft.com/office/drawing/2010/main">
                <a:noFill/>
              </a14:hiddenFill>
            </a:ext>
          </a:extLst>
        </p:spPr>
        <p:txBody>
          <a:bodyPr wrap="none">
            <a:spAutoFit/>
          </a:bodyPr>
          <a:lstStyle/>
          <a:p>
            <a:endParaRPr lang="en-US" dirty="0"/>
          </a:p>
        </p:txBody>
      </p:sp>
      <p:sp>
        <p:nvSpPr>
          <p:cNvPr id="22545" name="AutoShape 34"/>
          <p:cNvSpPr>
            <a:spLocks/>
          </p:cNvSpPr>
          <p:nvPr/>
        </p:nvSpPr>
        <p:spPr bwMode="auto">
          <a:xfrm>
            <a:off x="3429000" y="3733800"/>
            <a:ext cx="152400" cy="533400"/>
          </a:xfrm>
          <a:prstGeom prst="leftBrace">
            <a:avLst>
              <a:gd name="adj1" fmla="val 29167"/>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round/>
                <a:headEnd/>
                <a:tailEnd/>
              </a14:hiddenLine>
            </a:ext>
          </a:extLst>
        </p:spPr>
        <p:txBody>
          <a:bodyPr wrap="none" anchor="ctr">
            <a:spAutoFit/>
          </a:bodyPr>
          <a:lstStyle>
            <a:lvl1pPr eaLnBrk="0" hangingPunct="0">
              <a:defRPr sz="2800">
                <a:solidFill>
                  <a:schemeClr val="tx2"/>
                </a:solidFill>
                <a:latin typeface="Times New Roman" pitchFamily="18" charset="0"/>
                <a:cs typeface="Times New Roman" pitchFamily="18" charset="0"/>
              </a:defRPr>
            </a:lvl1pPr>
            <a:lvl2pPr marL="742950" indent="-285750" eaLnBrk="0" hangingPunct="0">
              <a:defRPr sz="2800">
                <a:solidFill>
                  <a:schemeClr val="tx2"/>
                </a:solidFill>
                <a:latin typeface="Times New Roman" pitchFamily="18" charset="0"/>
                <a:cs typeface="Times New Roman" pitchFamily="18" charset="0"/>
              </a:defRPr>
            </a:lvl2pPr>
            <a:lvl3pPr marL="1143000" indent="-228600" eaLnBrk="0" hangingPunct="0">
              <a:defRPr sz="2800">
                <a:solidFill>
                  <a:schemeClr val="tx2"/>
                </a:solidFill>
                <a:latin typeface="Times New Roman" pitchFamily="18" charset="0"/>
                <a:cs typeface="Times New Roman" pitchFamily="18" charset="0"/>
              </a:defRPr>
            </a:lvl3pPr>
            <a:lvl4pPr marL="1600200" indent="-228600" eaLnBrk="0" hangingPunct="0">
              <a:defRPr sz="2800">
                <a:solidFill>
                  <a:schemeClr val="tx2"/>
                </a:solidFill>
                <a:latin typeface="Times New Roman" pitchFamily="18" charset="0"/>
                <a:cs typeface="Times New Roman" pitchFamily="18" charset="0"/>
              </a:defRPr>
            </a:lvl4pPr>
            <a:lvl5pPr marL="2057400" indent="-228600" eaLnBrk="0" hangingPunct="0">
              <a:defRPr sz="2800">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9pPr>
          </a:lstStyle>
          <a:p>
            <a:pPr eaLnBrk="1" hangingPunct="1"/>
            <a:endParaRPr lang="en-US" altLang="en-US" dirty="0"/>
          </a:p>
        </p:txBody>
      </p:sp>
      <p:sp>
        <p:nvSpPr>
          <p:cNvPr id="22546" name="Line 37"/>
          <p:cNvSpPr>
            <a:spLocks noChangeShapeType="1"/>
          </p:cNvSpPr>
          <p:nvPr/>
        </p:nvSpPr>
        <p:spPr bwMode="auto">
          <a:xfrm flipV="1">
            <a:off x="4495800" y="4343400"/>
            <a:ext cx="0" cy="228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2547" name="Line 38"/>
          <p:cNvSpPr>
            <a:spLocks noChangeShapeType="1"/>
          </p:cNvSpPr>
          <p:nvPr/>
        </p:nvSpPr>
        <p:spPr bwMode="auto">
          <a:xfrm flipV="1">
            <a:off x="5410200" y="3733800"/>
            <a:ext cx="0" cy="3048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2548" name="Line 39"/>
          <p:cNvSpPr>
            <a:spLocks noChangeShapeType="1"/>
          </p:cNvSpPr>
          <p:nvPr/>
        </p:nvSpPr>
        <p:spPr bwMode="auto">
          <a:xfrm flipV="1">
            <a:off x="6172200" y="3276600"/>
            <a:ext cx="0" cy="228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2549" name="Line 40"/>
          <p:cNvSpPr>
            <a:spLocks noChangeShapeType="1"/>
          </p:cNvSpPr>
          <p:nvPr/>
        </p:nvSpPr>
        <p:spPr bwMode="auto">
          <a:xfrm>
            <a:off x="6477000" y="2895600"/>
            <a:ext cx="0" cy="228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2550" name="Text Box 41"/>
          <p:cNvSpPr txBox="1">
            <a:spLocks noChangeArrowheads="1"/>
          </p:cNvSpPr>
          <p:nvPr/>
        </p:nvSpPr>
        <p:spPr bwMode="auto">
          <a:xfrm>
            <a:off x="266213" y="5991255"/>
            <a:ext cx="89163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800">
                <a:solidFill>
                  <a:schemeClr val="tx2"/>
                </a:solidFill>
                <a:latin typeface="Times New Roman" pitchFamily="18" charset="0"/>
                <a:cs typeface="Times New Roman" pitchFamily="18" charset="0"/>
              </a:defRPr>
            </a:lvl1pPr>
            <a:lvl2pPr marL="742950" indent="-285750" eaLnBrk="0" hangingPunct="0">
              <a:defRPr sz="2800">
                <a:solidFill>
                  <a:schemeClr val="tx2"/>
                </a:solidFill>
                <a:latin typeface="Times New Roman" pitchFamily="18" charset="0"/>
                <a:cs typeface="Times New Roman" pitchFamily="18" charset="0"/>
              </a:defRPr>
            </a:lvl2pPr>
            <a:lvl3pPr marL="1143000" indent="-228600" eaLnBrk="0" hangingPunct="0">
              <a:defRPr sz="2800">
                <a:solidFill>
                  <a:schemeClr val="tx2"/>
                </a:solidFill>
                <a:latin typeface="Times New Roman" pitchFamily="18" charset="0"/>
                <a:cs typeface="Times New Roman" pitchFamily="18" charset="0"/>
              </a:defRPr>
            </a:lvl3pPr>
            <a:lvl4pPr marL="1600200" indent="-228600" eaLnBrk="0" hangingPunct="0">
              <a:defRPr sz="2800">
                <a:solidFill>
                  <a:schemeClr val="tx2"/>
                </a:solidFill>
                <a:latin typeface="Times New Roman" pitchFamily="18" charset="0"/>
                <a:cs typeface="Times New Roman" pitchFamily="18" charset="0"/>
              </a:defRPr>
            </a:lvl4pPr>
            <a:lvl5pPr marL="2057400" indent="-228600" eaLnBrk="0" hangingPunct="0">
              <a:defRPr sz="2800">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9pPr>
          </a:lstStyle>
          <a:p>
            <a:pPr algn="l" eaLnBrk="1" hangingPunct="1">
              <a:spcBef>
                <a:spcPct val="50000"/>
              </a:spcBef>
            </a:pPr>
            <a:r>
              <a:rPr lang="en-US" altLang="en-US" sz="2000" b="1" dirty="0">
                <a:solidFill>
                  <a:schemeClr val="tx1"/>
                </a:solidFill>
                <a:latin typeface="Arial" charset="0"/>
              </a:rPr>
              <a:t>What  is the correlation summarizing this relationship likely to be?</a:t>
            </a:r>
          </a:p>
        </p:txBody>
      </p:sp>
      <p:sp>
        <p:nvSpPr>
          <p:cNvPr id="22551" name="TextBox 22"/>
          <p:cNvSpPr txBox="1">
            <a:spLocks noChangeArrowheads="1"/>
          </p:cNvSpPr>
          <p:nvPr/>
        </p:nvSpPr>
        <p:spPr bwMode="auto">
          <a:xfrm>
            <a:off x="2411760" y="2438400"/>
            <a:ext cx="9410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2"/>
                </a:solidFill>
                <a:latin typeface="Times New Roman" pitchFamily="18" charset="0"/>
                <a:cs typeface="Times New Roman" pitchFamily="18" charset="0"/>
              </a:defRPr>
            </a:lvl1pPr>
            <a:lvl2pPr marL="742950" indent="-285750" eaLnBrk="0" hangingPunct="0">
              <a:defRPr sz="2800">
                <a:solidFill>
                  <a:schemeClr val="tx2"/>
                </a:solidFill>
                <a:latin typeface="Times New Roman" pitchFamily="18" charset="0"/>
                <a:cs typeface="Times New Roman" pitchFamily="18" charset="0"/>
              </a:defRPr>
            </a:lvl2pPr>
            <a:lvl3pPr marL="1143000" indent="-228600" eaLnBrk="0" hangingPunct="0">
              <a:defRPr sz="2800">
                <a:solidFill>
                  <a:schemeClr val="tx2"/>
                </a:solidFill>
                <a:latin typeface="Times New Roman" pitchFamily="18" charset="0"/>
                <a:cs typeface="Times New Roman" pitchFamily="18" charset="0"/>
              </a:defRPr>
            </a:lvl3pPr>
            <a:lvl4pPr marL="1600200" indent="-228600" eaLnBrk="0" hangingPunct="0">
              <a:defRPr sz="2800">
                <a:solidFill>
                  <a:schemeClr val="tx2"/>
                </a:solidFill>
                <a:latin typeface="Times New Roman" pitchFamily="18" charset="0"/>
                <a:cs typeface="Times New Roman" pitchFamily="18" charset="0"/>
              </a:defRPr>
            </a:lvl4pPr>
            <a:lvl5pPr marL="2057400" indent="-228600" eaLnBrk="0" hangingPunct="0">
              <a:defRPr sz="2800">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9pPr>
          </a:lstStyle>
          <a:p>
            <a:pPr eaLnBrk="1" hangingPunct="1"/>
            <a:r>
              <a:rPr lang="en-US" altLang="en-US" sz="1600" b="1" dirty="0" smtClean="0">
                <a:solidFill>
                  <a:schemeClr val="tx1"/>
                </a:solidFill>
                <a:latin typeface="Arial" charset="0"/>
                <a:cs typeface="Arial" charset="0"/>
              </a:rPr>
              <a:t>200 QR</a:t>
            </a:r>
            <a:endParaRPr lang="en-US" altLang="en-US" sz="1600" b="1" dirty="0">
              <a:solidFill>
                <a:schemeClr val="tx1"/>
              </a:solidFill>
              <a:latin typeface="Arial" charset="0"/>
              <a:cs typeface="Arial" charset="0"/>
            </a:endParaRPr>
          </a:p>
        </p:txBody>
      </p:sp>
      <p:sp>
        <p:nvSpPr>
          <p:cNvPr id="22552" name="TextBox 23"/>
          <p:cNvSpPr txBox="1">
            <a:spLocks noChangeArrowheads="1"/>
          </p:cNvSpPr>
          <p:nvPr/>
        </p:nvSpPr>
        <p:spPr bwMode="auto">
          <a:xfrm>
            <a:off x="7308304" y="5029200"/>
            <a:ext cx="9212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2"/>
                </a:solidFill>
                <a:latin typeface="Times New Roman" pitchFamily="18" charset="0"/>
                <a:cs typeface="Times New Roman" pitchFamily="18" charset="0"/>
              </a:defRPr>
            </a:lvl1pPr>
            <a:lvl2pPr marL="742950" indent="-285750" eaLnBrk="0" hangingPunct="0">
              <a:defRPr sz="2800">
                <a:solidFill>
                  <a:schemeClr val="tx2"/>
                </a:solidFill>
                <a:latin typeface="Times New Roman" pitchFamily="18" charset="0"/>
                <a:cs typeface="Times New Roman" pitchFamily="18" charset="0"/>
              </a:defRPr>
            </a:lvl2pPr>
            <a:lvl3pPr marL="1143000" indent="-228600" eaLnBrk="0" hangingPunct="0">
              <a:defRPr sz="2800">
                <a:solidFill>
                  <a:schemeClr val="tx2"/>
                </a:solidFill>
                <a:latin typeface="Times New Roman" pitchFamily="18" charset="0"/>
                <a:cs typeface="Times New Roman" pitchFamily="18" charset="0"/>
              </a:defRPr>
            </a:lvl3pPr>
            <a:lvl4pPr marL="1600200" indent="-228600" eaLnBrk="0" hangingPunct="0">
              <a:defRPr sz="2800">
                <a:solidFill>
                  <a:schemeClr val="tx2"/>
                </a:solidFill>
                <a:latin typeface="Times New Roman" pitchFamily="18" charset="0"/>
                <a:cs typeface="Times New Roman" pitchFamily="18" charset="0"/>
              </a:defRPr>
            </a:lvl4pPr>
            <a:lvl5pPr marL="2057400" indent="-228600" eaLnBrk="0" hangingPunct="0">
              <a:defRPr sz="2800">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9pPr>
          </a:lstStyle>
          <a:p>
            <a:pPr eaLnBrk="1" hangingPunct="1"/>
            <a:r>
              <a:rPr lang="en-US" altLang="en-US" sz="1600" b="1" dirty="0" smtClean="0">
                <a:solidFill>
                  <a:schemeClr val="tx1"/>
                </a:solidFill>
                <a:latin typeface="Arial" charset="0"/>
                <a:cs typeface="Arial" charset="0"/>
              </a:rPr>
              <a:t>200 QR</a:t>
            </a:r>
            <a:endParaRPr lang="en-US" altLang="en-US" sz="1600" b="1" dirty="0">
              <a:solidFill>
                <a:schemeClr val="tx1"/>
              </a:solidFill>
              <a:latin typeface="Arial" charset="0"/>
              <a:cs typeface="Arial" charset="0"/>
            </a:endParaRPr>
          </a:p>
        </p:txBody>
      </p:sp>
      <p:sp>
        <p:nvSpPr>
          <p:cNvPr id="22553" name="TextBox 24"/>
          <p:cNvSpPr txBox="1">
            <a:spLocks noChangeArrowheads="1"/>
          </p:cNvSpPr>
          <p:nvPr/>
        </p:nvSpPr>
        <p:spPr bwMode="auto">
          <a:xfrm>
            <a:off x="2667000" y="4876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2"/>
                </a:solidFill>
                <a:latin typeface="Times New Roman" pitchFamily="18" charset="0"/>
                <a:cs typeface="Times New Roman" pitchFamily="18" charset="0"/>
              </a:defRPr>
            </a:lvl1pPr>
            <a:lvl2pPr marL="742950" indent="-285750" eaLnBrk="0" hangingPunct="0">
              <a:defRPr sz="2800">
                <a:solidFill>
                  <a:schemeClr val="tx2"/>
                </a:solidFill>
                <a:latin typeface="Times New Roman" pitchFamily="18" charset="0"/>
                <a:cs typeface="Times New Roman" pitchFamily="18" charset="0"/>
              </a:defRPr>
            </a:lvl2pPr>
            <a:lvl3pPr marL="1143000" indent="-228600" eaLnBrk="0" hangingPunct="0">
              <a:defRPr sz="2800">
                <a:solidFill>
                  <a:schemeClr val="tx2"/>
                </a:solidFill>
                <a:latin typeface="Times New Roman" pitchFamily="18" charset="0"/>
                <a:cs typeface="Times New Roman" pitchFamily="18" charset="0"/>
              </a:defRPr>
            </a:lvl3pPr>
            <a:lvl4pPr marL="1600200" indent="-228600" eaLnBrk="0" hangingPunct="0">
              <a:defRPr sz="2800">
                <a:solidFill>
                  <a:schemeClr val="tx2"/>
                </a:solidFill>
                <a:latin typeface="Times New Roman" pitchFamily="18" charset="0"/>
                <a:cs typeface="Times New Roman" pitchFamily="18" charset="0"/>
              </a:defRPr>
            </a:lvl4pPr>
            <a:lvl5pPr marL="2057400" indent="-228600" eaLnBrk="0" hangingPunct="0">
              <a:defRPr sz="2800">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9pPr>
          </a:lstStyle>
          <a:p>
            <a:pPr eaLnBrk="1" hangingPunct="1"/>
            <a:r>
              <a:rPr lang="en-US" altLang="en-US" sz="1600" b="1" dirty="0" smtClean="0">
                <a:solidFill>
                  <a:schemeClr val="tx1"/>
                </a:solidFill>
                <a:latin typeface="Arial" charset="0"/>
                <a:cs typeface="Arial" charset="0"/>
              </a:rPr>
              <a:t>0 QR</a:t>
            </a:r>
            <a:endParaRPr lang="en-US" altLang="en-US" sz="1600" b="1" dirty="0">
              <a:solidFill>
                <a:schemeClr val="tx1"/>
              </a:solidFill>
              <a:latin typeface="Arial" charset="0"/>
              <a:cs typeface="Arial" charset="0"/>
            </a:endParaRPr>
          </a:p>
        </p:txBody>
      </p:sp>
    </p:spTree>
    <p:extLst>
      <p:ext uri="{BB962C8B-B14F-4D97-AF65-F5344CB8AC3E}">
        <p14:creationId xmlns:p14="http://schemas.microsoft.com/office/powerpoint/2010/main" val="4107505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392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3928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3928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3928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3928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3929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3929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9294"/>
                                        </p:tgtEl>
                                        <p:attrNameLst>
                                          <p:attrName>style.visibility</p:attrName>
                                        </p:attrNameLst>
                                      </p:cBhvr>
                                      <p:to>
                                        <p:strVal val="visible"/>
                                      </p:to>
                                    </p:set>
                                    <p:anim calcmode="lin" valueType="num">
                                      <p:cBhvr additive="base">
                                        <p:cTn id="35" dur="500" fill="hold"/>
                                        <p:tgtEl>
                                          <p:spTgt spid="139294"/>
                                        </p:tgtEl>
                                        <p:attrNameLst>
                                          <p:attrName>ppt_x</p:attrName>
                                        </p:attrNameLst>
                                      </p:cBhvr>
                                      <p:tavLst>
                                        <p:tav tm="0">
                                          <p:val>
                                            <p:strVal val="#ppt_x"/>
                                          </p:val>
                                        </p:tav>
                                        <p:tav tm="100000">
                                          <p:val>
                                            <p:strVal val="#ppt_x"/>
                                          </p:val>
                                        </p:tav>
                                      </p:tavLst>
                                    </p:anim>
                                    <p:anim calcmode="lin" valueType="num">
                                      <p:cBhvr additive="base">
                                        <p:cTn id="36" dur="500" fill="hold"/>
                                        <p:tgtEl>
                                          <p:spTgt spid="1392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94"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Autofit/>
          </a:bodyPr>
          <a:lstStyle/>
          <a:p>
            <a:pPr eaLnBrk="1" hangingPunct="1"/>
            <a:r>
              <a:rPr lang="en-US" altLang="en-US" sz="3900" b="1" dirty="0" smtClean="0">
                <a:latin typeface="Arial" charset="0"/>
              </a:rPr>
              <a:t>Repeated Measurement with Systematic Error (Bias)</a:t>
            </a:r>
          </a:p>
        </p:txBody>
      </p:sp>
      <p:sp>
        <p:nvSpPr>
          <p:cNvPr id="23555" name="Rectangle 14"/>
          <p:cNvSpPr>
            <a:spLocks noChangeArrowheads="1"/>
          </p:cNvSpPr>
          <p:nvPr/>
        </p:nvSpPr>
        <p:spPr bwMode="auto">
          <a:xfrm>
            <a:off x="3581400" y="2438400"/>
            <a:ext cx="4419600" cy="2438400"/>
          </a:xfrm>
          <a:prstGeom prst="rect">
            <a:avLst/>
          </a:prstGeom>
          <a:solidFill>
            <a:schemeClr val="tx1"/>
          </a:solidFill>
          <a:ln w="9525">
            <a:solidFill>
              <a:schemeClr val="tx1"/>
            </a:solidFill>
            <a:miter lim="800000"/>
            <a:headEnd/>
            <a:tailEnd/>
          </a:ln>
        </p:spPr>
        <p:txBody>
          <a:bodyPr wrap="none" anchor="ctr"/>
          <a:lstStyle>
            <a:lvl1pPr eaLnBrk="0" hangingPunct="0">
              <a:defRPr sz="2800">
                <a:solidFill>
                  <a:schemeClr val="tx2"/>
                </a:solidFill>
                <a:latin typeface="Times New Roman" pitchFamily="18" charset="0"/>
                <a:cs typeface="Times New Roman" pitchFamily="18" charset="0"/>
              </a:defRPr>
            </a:lvl1pPr>
            <a:lvl2pPr marL="742950" indent="-285750" eaLnBrk="0" hangingPunct="0">
              <a:defRPr sz="2800">
                <a:solidFill>
                  <a:schemeClr val="tx2"/>
                </a:solidFill>
                <a:latin typeface="Times New Roman" pitchFamily="18" charset="0"/>
                <a:cs typeface="Times New Roman" pitchFamily="18" charset="0"/>
              </a:defRPr>
            </a:lvl2pPr>
            <a:lvl3pPr marL="1143000" indent="-228600" eaLnBrk="0" hangingPunct="0">
              <a:defRPr sz="2800">
                <a:solidFill>
                  <a:schemeClr val="tx2"/>
                </a:solidFill>
                <a:latin typeface="Times New Roman" pitchFamily="18" charset="0"/>
                <a:cs typeface="Times New Roman" pitchFamily="18" charset="0"/>
              </a:defRPr>
            </a:lvl3pPr>
            <a:lvl4pPr marL="1600200" indent="-228600" eaLnBrk="0" hangingPunct="0">
              <a:defRPr sz="2800">
                <a:solidFill>
                  <a:schemeClr val="tx2"/>
                </a:solidFill>
                <a:latin typeface="Times New Roman" pitchFamily="18" charset="0"/>
                <a:cs typeface="Times New Roman" pitchFamily="18" charset="0"/>
              </a:defRPr>
            </a:lvl4pPr>
            <a:lvl5pPr marL="2057400" indent="-228600" eaLnBrk="0" hangingPunct="0">
              <a:defRPr sz="2800">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9pPr>
          </a:lstStyle>
          <a:p>
            <a:pPr eaLnBrk="1" hangingPunct="1"/>
            <a:endParaRPr lang="en-US" altLang="en-US" dirty="0"/>
          </a:p>
        </p:txBody>
      </p:sp>
      <p:sp>
        <p:nvSpPr>
          <p:cNvPr id="23556" name="Line 15"/>
          <p:cNvSpPr>
            <a:spLocks noChangeShapeType="1"/>
          </p:cNvSpPr>
          <p:nvPr/>
        </p:nvSpPr>
        <p:spPr bwMode="auto">
          <a:xfrm flipV="1">
            <a:off x="3581400" y="2438400"/>
            <a:ext cx="1588" cy="2438400"/>
          </a:xfrm>
          <a:prstGeom prst="line">
            <a:avLst/>
          </a:prstGeom>
          <a:noFill/>
          <a:ln w="5715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3557" name="Line 16"/>
          <p:cNvSpPr>
            <a:spLocks noChangeShapeType="1"/>
          </p:cNvSpPr>
          <p:nvPr/>
        </p:nvSpPr>
        <p:spPr bwMode="auto">
          <a:xfrm>
            <a:off x="3581400" y="4876800"/>
            <a:ext cx="4495800" cy="0"/>
          </a:xfrm>
          <a:prstGeom prst="line">
            <a:avLst/>
          </a:prstGeom>
          <a:noFill/>
          <a:ln w="5397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3558" name="Line 17"/>
          <p:cNvSpPr>
            <a:spLocks noChangeShapeType="1"/>
          </p:cNvSpPr>
          <p:nvPr/>
        </p:nvSpPr>
        <p:spPr bwMode="auto">
          <a:xfrm flipV="1">
            <a:off x="3581400" y="2895600"/>
            <a:ext cx="3200400" cy="1981200"/>
          </a:xfrm>
          <a:prstGeom prst="line">
            <a:avLst/>
          </a:prstGeom>
          <a:noFill/>
          <a:ln w="57150">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0306" name="AutoShape 18"/>
          <p:cNvSpPr>
            <a:spLocks noChangeArrowheads="1"/>
          </p:cNvSpPr>
          <p:nvPr/>
        </p:nvSpPr>
        <p:spPr bwMode="auto">
          <a:xfrm>
            <a:off x="4094813" y="3648856"/>
            <a:ext cx="304800" cy="228600"/>
          </a:xfrm>
          <a:prstGeom prst="star5">
            <a:avLst/>
          </a:prstGeom>
          <a:solidFill>
            <a:srgbClr val="FF0000"/>
          </a:solidFill>
          <a:ln w="9525">
            <a:solidFill>
              <a:schemeClr val="tx1"/>
            </a:solidFill>
            <a:miter lim="800000"/>
            <a:headEnd/>
            <a:tailEnd/>
          </a:ln>
          <a:effectLst/>
        </p:spPr>
        <p:txBody>
          <a:bodyPr wrap="none" anchor="ctr"/>
          <a:lstStyle/>
          <a:p>
            <a:pPr>
              <a:defRPr/>
            </a:pPr>
            <a:endParaRPr lang="en-US" dirty="0"/>
          </a:p>
        </p:txBody>
      </p:sp>
      <p:sp>
        <p:nvSpPr>
          <p:cNvPr id="140307" name="AutoShape 19"/>
          <p:cNvSpPr>
            <a:spLocks noChangeArrowheads="1"/>
          </p:cNvSpPr>
          <p:nvPr/>
        </p:nvSpPr>
        <p:spPr bwMode="auto">
          <a:xfrm>
            <a:off x="5094782" y="3162300"/>
            <a:ext cx="304800" cy="228600"/>
          </a:xfrm>
          <a:prstGeom prst="star5">
            <a:avLst/>
          </a:prstGeom>
          <a:solidFill>
            <a:srgbClr val="FF0000"/>
          </a:solidFill>
          <a:ln w="9525">
            <a:solidFill>
              <a:schemeClr val="tx1"/>
            </a:solidFill>
            <a:miter lim="800000"/>
            <a:headEnd/>
            <a:tailEnd/>
          </a:ln>
          <a:effectLst/>
        </p:spPr>
        <p:txBody>
          <a:bodyPr wrap="none" anchor="ctr"/>
          <a:lstStyle/>
          <a:p>
            <a:pPr>
              <a:defRPr/>
            </a:pPr>
            <a:endParaRPr lang="en-US" dirty="0"/>
          </a:p>
        </p:txBody>
      </p:sp>
      <p:sp>
        <p:nvSpPr>
          <p:cNvPr id="140308" name="AutoShape 20"/>
          <p:cNvSpPr>
            <a:spLocks noChangeArrowheads="1"/>
          </p:cNvSpPr>
          <p:nvPr/>
        </p:nvSpPr>
        <p:spPr bwMode="auto">
          <a:xfrm>
            <a:off x="5486400" y="3048000"/>
            <a:ext cx="304800" cy="228600"/>
          </a:xfrm>
          <a:prstGeom prst="star5">
            <a:avLst/>
          </a:prstGeom>
          <a:solidFill>
            <a:srgbClr val="FF0000"/>
          </a:solidFill>
          <a:ln w="9525">
            <a:solidFill>
              <a:schemeClr val="tx1"/>
            </a:solidFill>
            <a:miter lim="800000"/>
            <a:headEnd/>
            <a:tailEnd/>
          </a:ln>
          <a:effectLst/>
        </p:spPr>
        <p:txBody>
          <a:bodyPr wrap="none" anchor="ctr"/>
          <a:lstStyle/>
          <a:p>
            <a:pPr>
              <a:defRPr/>
            </a:pPr>
            <a:endParaRPr lang="en-US" dirty="0"/>
          </a:p>
        </p:txBody>
      </p:sp>
      <p:sp>
        <p:nvSpPr>
          <p:cNvPr id="140309" name="AutoShape 21"/>
          <p:cNvSpPr>
            <a:spLocks noChangeArrowheads="1"/>
          </p:cNvSpPr>
          <p:nvPr/>
        </p:nvSpPr>
        <p:spPr bwMode="auto">
          <a:xfrm>
            <a:off x="5923613" y="2573923"/>
            <a:ext cx="304800" cy="228600"/>
          </a:xfrm>
          <a:prstGeom prst="star5">
            <a:avLst/>
          </a:prstGeom>
          <a:solidFill>
            <a:srgbClr val="FF0000"/>
          </a:solidFill>
          <a:ln w="9525">
            <a:solidFill>
              <a:schemeClr val="tx1"/>
            </a:solidFill>
            <a:miter lim="800000"/>
            <a:headEnd/>
            <a:tailEnd/>
          </a:ln>
          <a:effectLst/>
        </p:spPr>
        <p:txBody>
          <a:bodyPr wrap="none" anchor="ctr"/>
          <a:lstStyle/>
          <a:p>
            <a:pPr>
              <a:defRPr/>
            </a:pPr>
            <a:endParaRPr lang="en-US" dirty="0"/>
          </a:p>
        </p:txBody>
      </p:sp>
      <p:sp>
        <p:nvSpPr>
          <p:cNvPr id="140310" name="AutoShape 22"/>
          <p:cNvSpPr>
            <a:spLocks noChangeArrowheads="1"/>
          </p:cNvSpPr>
          <p:nvPr/>
        </p:nvSpPr>
        <p:spPr bwMode="auto">
          <a:xfrm>
            <a:off x="6477000" y="2573923"/>
            <a:ext cx="304800" cy="228600"/>
          </a:xfrm>
          <a:prstGeom prst="star5">
            <a:avLst/>
          </a:prstGeom>
          <a:solidFill>
            <a:srgbClr val="FF0000"/>
          </a:solidFill>
          <a:ln w="9525">
            <a:solidFill>
              <a:schemeClr val="tx1"/>
            </a:solidFill>
            <a:miter lim="800000"/>
            <a:headEnd/>
            <a:tailEnd/>
          </a:ln>
          <a:effectLst/>
        </p:spPr>
        <p:txBody>
          <a:bodyPr wrap="none" anchor="ctr"/>
          <a:lstStyle/>
          <a:p>
            <a:pPr>
              <a:defRPr/>
            </a:pPr>
            <a:endParaRPr lang="en-US" dirty="0"/>
          </a:p>
        </p:txBody>
      </p:sp>
      <p:sp>
        <p:nvSpPr>
          <p:cNvPr id="140311" name="AutoShape 23"/>
          <p:cNvSpPr>
            <a:spLocks noChangeArrowheads="1"/>
          </p:cNvSpPr>
          <p:nvPr/>
        </p:nvSpPr>
        <p:spPr bwMode="auto">
          <a:xfrm>
            <a:off x="4572000" y="3695700"/>
            <a:ext cx="304800" cy="228600"/>
          </a:xfrm>
          <a:prstGeom prst="star5">
            <a:avLst/>
          </a:prstGeom>
          <a:solidFill>
            <a:srgbClr val="FF0000"/>
          </a:solidFill>
          <a:ln w="9525">
            <a:solidFill>
              <a:schemeClr val="tx1"/>
            </a:solidFill>
            <a:miter lim="800000"/>
            <a:headEnd/>
            <a:tailEnd/>
          </a:ln>
          <a:effectLst/>
        </p:spPr>
        <p:txBody>
          <a:bodyPr wrap="none" anchor="ctr"/>
          <a:lstStyle/>
          <a:p>
            <a:pPr>
              <a:defRPr/>
            </a:pPr>
            <a:endParaRPr lang="en-US" dirty="0"/>
          </a:p>
        </p:txBody>
      </p:sp>
      <p:sp>
        <p:nvSpPr>
          <p:cNvPr id="140314" name="AutoShape 26"/>
          <p:cNvSpPr>
            <a:spLocks noChangeArrowheads="1"/>
          </p:cNvSpPr>
          <p:nvPr/>
        </p:nvSpPr>
        <p:spPr bwMode="auto">
          <a:xfrm>
            <a:off x="3733800" y="4114800"/>
            <a:ext cx="304800" cy="228600"/>
          </a:xfrm>
          <a:prstGeom prst="star5">
            <a:avLst/>
          </a:prstGeom>
          <a:solidFill>
            <a:srgbClr val="FF0000"/>
          </a:solidFill>
          <a:ln w="9525">
            <a:solidFill>
              <a:schemeClr val="tx1"/>
            </a:solidFill>
            <a:miter lim="800000"/>
            <a:headEnd/>
            <a:tailEnd/>
          </a:ln>
          <a:effectLst/>
        </p:spPr>
        <p:txBody>
          <a:bodyPr wrap="none" anchor="ctr"/>
          <a:lstStyle/>
          <a:p>
            <a:pPr>
              <a:defRPr/>
            </a:pPr>
            <a:endParaRPr lang="en-US" dirty="0"/>
          </a:p>
        </p:txBody>
      </p:sp>
      <p:sp>
        <p:nvSpPr>
          <p:cNvPr id="23569" name="Text Box 28"/>
          <p:cNvSpPr txBox="1">
            <a:spLocks noChangeArrowheads="1"/>
          </p:cNvSpPr>
          <p:nvPr/>
        </p:nvSpPr>
        <p:spPr bwMode="auto">
          <a:xfrm>
            <a:off x="3200400" y="4038600"/>
            <a:ext cx="248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spAutoFit/>
          </a:bodyPr>
          <a:lstStyle>
            <a:lvl1pPr eaLnBrk="0" hangingPunct="0">
              <a:defRPr sz="2800">
                <a:solidFill>
                  <a:schemeClr val="tx2"/>
                </a:solidFill>
                <a:latin typeface="Times New Roman" pitchFamily="18" charset="0"/>
                <a:cs typeface="Times New Roman" pitchFamily="18" charset="0"/>
              </a:defRPr>
            </a:lvl1pPr>
            <a:lvl2pPr marL="742950" indent="-285750" eaLnBrk="0" hangingPunct="0">
              <a:defRPr sz="2800">
                <a:solidFill>
                  <a:schemeClr val="tx2"/>
                </a:solidFill>
                <a:latin typeface="Times New Roman" pitchFamily="18" charset="0"/>
                <a:cs typeface="Times New Roman" pitchFamily="18" charset="0"/>
              </a:defRPr>
            </a:lvl2pPr>
            <a:lvl3pPr marL="1143000" indent="-228600" eaLnBrk="0" hangingPunct="0">
              <a:defRPr sz="2800">
                <a:solidFill>
                  <a:schemeClr val="tx2"/>
                </a:solidFill>
                <a:latin typeface="Times New Roman" pitchFamily="18" charset="0"/>
                <a:cs typeface="Times New Roman" pitchFamily="18" charset="0"/>
              </a:defRPr>
            </a:lvl3pPr>
            <a:lvl4pPr marL="1600200" indent="-228600" eaLnBrk="0" hangingPunct="0">
              <a:defRPr sz="2800">
                <a:solidFill>
                  <a:schemeClr val="tx2"/>
                </a:solidFill>
                <a:latin typeface="Times New Roman" pitchFamily="18" charset="0"/>
                <a:cs typeface="Times New Roman" pitchFamily="18" charset="0"/>
              </a:defRPr>
            </a:lvl4pPr>
            <a:lvl5pPr marL="2057400" indent="-228600" eaLnBrk="0" hangingPunct="0">
              <a:defRPr sz="2800">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9pPr>
          </a:lstStyle>
          <a:p>
            <a:pPr algn="l" eaLnBrk="1" hangingPunct="1"/>
            <a:r>
              <a:rPr lang="en-US" altLang="en-US" sz="2000" dirty="0" smtClean="0"/>
              <a:t> </a:t>
            </a:r>
            <a:endParaRPr lang="en-US" altLang="en-US" sz="2000" dirty="0"/>
          </a:p>
        </p:txBody>
      </p:sp>
      <p:sp>
        <p:nvSpPr>
          <p:cNvPr id="23" name="Rectangle 27"/>
          <p:cNvSpPr>
            <a:spLocks noChangeArrowheads="1"/>
          </p:cNvSpPr>
          <p:nvPr/>
        </p:nvSpPr>
        <p:spPr bwMode="auto">
          <a:xfrm>
            <a:off x="971600" y="3435981"/>
            <a:ext cx="22288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800">
                <a:solidFill>
                  <a:schemeClr val="tx2"/>
                </a:solidFill>
                <a:latin typeface="Times New Roman" pitchFamily="18" charset="0"/>
                <a:cs typeface="Times New Roman" pitchFamily="18" charset="0"/>
              </a:defRPr>
            </a:lvl1pPr>
            <a:lvl2pPr marL="742950" indent="-285750" eaLnBrk="0" hangingPunct="0">
              <a:defRPr sz="2800">
                <a:solidFill>
                  <a:schemeClr val="tx2"/>
                </a:solidFill>
                <a:latin typeface="Times New Roman" pitchFamily="18" charset="0"/>
                <a:cs typeface="Times New Roman" pitchFamily="18" charset="0"/>
              </a:defRPr>
            </a:lvl2pPr>
            <a:lvl3pPr marL="1143000" indent="-228600" eaLnBrk="0" hangingPunct="0">
              <a:defRPr sz="2800">
                <a:solidFill>
                  <a:schemeClr val="tx2"/>
                </a:solidFill>
                <a:latin typeface="Times New Roman" pitchFamily="18" charset="0"/>
                <a:cs typeface="Times New Roman" pitchFamily="18" charset="0"/>
              </a:defRPr>
            </a:lvl3pPr>
            <a:lvl4pPr marL="1600200" indent="-228600" eaLnBrk="0" hangingPunct="0">
              <a:defRPr sz="2800">
                <a:solidFill>
                  <a:schemeClr val="tx2"/>
                </a:solidFill>
                <a:latin typeface="Times New Roman" pitchFamily="18" charset="0"/>
                <a:cs typeface="Times New Roman" pitchFamily="18" charset="0"/>
              </a:defRPr>
            </a:lvl4pPr>
            <a:lvl5pPr marL="2057400" indent="-228600" eaLnBrk="0" hangingPunct="0">
              <a:defRPr sz="2800">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9pPr>
          </a:lstStyle>
          <a:p>
            <a:pPr eaLnBrk="1" hangingPunct="1">
              <a:lnSpc>
                <a:spcPct val="90000"/>
              </a:lnSpc>
              <a:spcBef>
                <a:spcPct val="50000"/>
              </a:spcBef>
              <a:buClr>
                <a:schemeClr val="tx2"/>
              </a:buClr>
              <a:buSzPct val="90000"/>
              <a:buFont typeface="Symbol" pitchFamily="18" charset="2"/>
              <a:buNone/>
            </a:pPr>
            <a:r>
              <a:rPr lang="en-US" altLang="en-US" sz="2000" b="1" dirty="0" smtClean="0">
                <a:solidFill>
                  <a:schemeClr val="tx1"/>
                </a:solidFill>
                <a:latin typeface="Arial" charset="0"/>
              </a:rPr>
              <a:t>Individual report</a:t>
            </a:r>
          </a:p>
          <a:p>
            <a:pPr eaLnBrk="1" hangingPunct="1">
              <a:lnSpc>
                <a:spcPct val="90000"/>
              </a:lnSpc>
              <a:spcBef>
                <a:spcPct val="50000"/>
              </a:spcBef>
              <a:buClr>
                <a:schemeClr val="tx2"/>
              </a:buClr>
              <a:buSzPct val="90000"/>
              <a:buFont typeface="Symbol" pitchFamily="18" charset="2"/>
              <a:buNone/>
            </a:pPr>
            <a:r>
              <a:rPr lang="en-US" altLang="en-US" sz="2000" b="1" dirty="0">
                <a:solidFill>
                  <a:schemeClr val="tx1"/>
                </a:solidFill>
                <a:latin typeface="Arial" charset="0"/>
              </a:rPr>
              <a:t>o</a:t>
            </a:r>
            <a:r>
              <a:rPr lang="en-US" altLang="en-US" sz="2000" b="1" dirty="0" smtClean="0">
                <a:solidFill>
                  <a:schemeClr val="tx1"/>
                </a:solidFill>
                <a:latin typeface="Arial" charset="0"/>
              </a:rPr>
              <a:t>f saving</a:t>
            </a:r>
            <a:endParaRPr lang="en-US" altLang="en-US" sz="2000" b="1" dirty="0">
              <a:solidFill>
                <a:schemeClr val="tx1"/>
              </a:solidFill>
              <a:latin typeface="Arial" charset="0"/>
            </a:endParaRPr>
          </a:p>
        </p:txBody>
      </p:sp>
      <p:sp>
        <p:nvSpPr>
          <p:cNvPr id="24" name="TextBox 24"/>
          <p:cNvSpPr txBox="1">
            <a:spLocks noChangeArrowheads="1"/>
          </p:cNvSpPr>
          <p:nvPr/>
        </p:nvSpPr>
        <p:spPr bwMode="auto">
          <a:xfrm>
            <a:off x="2795298" y="4876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2"/>
                </a:solidFill>
                <a:latin typeface="Times New Roman" pitchFamily="18" charset="0"/>
                <a:cs typeface="Times New Roman" pitchFamily="18" charset="0"/>
              </a:defRPr>
            </a:lvl1pPr>
            <a:lvl2pPr marL="742950" indent="-285750" eaLnBrk="0" hangingPunct="0">
              <a:defRPr sz="2800">
                <a:solidFill>
                  <a:schemeClr val="tx2"/>
                </a:solidFill>
                <a:latin typeface="Times New Roman" pitchFamily="18" charset="0"/>
                <a:cs typeface="Times New Roman" pitchFamily="18" charset="0"/>
              </a:defRPr>
            </a:lvl2pPr>
            <a:lvl3pPr marL="1143000" indent="-228600" eaLnBrk="0" hangingPunct="0">
              <a:defRPr sz="2800">
                <a:solidFill>
                  <a:schemeClr val="tx2"/>
                </a:solidFill>
                <a:latin typeface="Times New Roman" pitchFamily="18" charset="0"/>
                <a:cs typeface="Times New Roman" pitchFamily="18" charset="0"/>
              </a:defRPr>
            </a:lvl3pPr>
            <a:lvl4pPr marL="1600200" indent="-228600" eaLnBrk="0" hangingPunct="0">
              <a:defRPr sz="2800">
                <a:solidFill>
                  <a:schemeClr val="tx2"/>
                </a:solidFill>
                <a:latin typeface="Times New Roman" pitchFamily="18" charset="0"/>
                <a:cs typeface="Times New Roman" pitchFamily="18" charset="0"/>
              </a:defRPr>
            </a:lvl4pPr>
            <a:lvl5pPr marL="2057400" indent="-228600" eaLnBrk="0" hangingPunct="0">
              <a:defRPr sz="2800">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9pPr>
          </a:lstStyle>
          <a:p>
            <a:pPr eaLnBrk="1" hangingPunct="1"/>
            <a:r>
              <a:rPr lang="en-US" altLang="en-US" sz="1600" b="1" dirty="0" smtClean="0">
                <a:solidFill>
                  <a:schemeClr val="tx1"/>
                </a:solidFill>
                <a:latin typeface="Arial" charset="0"/>
                <a:cs typeface="Arial" charset="0"/>
              </a:rPr>
              <a:t>0 QR</a:t>
            </a:r>
            <a:endParaRPr lang="en-US" altLang="en-US" sz="1600" b="1" dirty="0">
              <a:solidFill>
                <a:schemeClr val="tx1"/>
              </a:solidFill>
              <a:latin typeface="Arial" charset="0"/>
              <a:cs typeface="Arial" charset="0"/>
            </a:endParaRPr>
          </a:p>
        </p:txBody>
      </p:sp>
      <p:sp>
        <p:nvSpPr>
          <p:cNvPr id="25" name="TextBox 22"/>
          <p:cNvSpPr txBox="1">
            <a:spLocks noChangeArrowheads="1"/>
          </p:cNvSpPr>
          <p:nvPr/>
        </p:nvSpPr>
        <p:spPr bwMode="auto">
          <a:xfrm>
            <a:off x="2577480" y="2404646"/>
            <a:ext cx="9410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2"/>
                </a:solidFill>
                <a:latin typeface="Times New Roman" pitchFamily="18" charset="0"/>
                <a:cs typeface="Times New Roman" pitchFamily="18" charset="0"/>
              </a:defRPr>
            </a:lvl1pPr>
            <a:lvl2pPr marL="742950" indent="-285750" eaLnBrk="0" hangingPunct="0">
              <a:defRPr sz="2800">
                <a:solidFill>
                  <a:schemeClr val="tx2"/>
                </a:solidFill>
                <a:latin typeface="Times New Roman" pitchFamily="18" charset="0"/>
                <a:cs typeface="Times New Roman" pitchFamily="18" charset="0"/>
              </a:defRPr>
            </a:lvl2pPr>
            <a:lvl3pPr marL="1143000" indent="-228600" eaLnBrk="0" hangingPunct="0">
              <a:defRPr sz="2800">
                <a:solidFill>
                  <a:schemeClr val="tx2"/>
                </a:solidFill>
                <a:latin typeface="Times New Roman" pitchFamily="18" charset="0"/>
                <a:cs typeface="Times New Roman" pitchFamily="18" charset="0"/>
              </a:defRPr>
            </a:lvl3pPr>
            <a:lvl4pPr marL="1600200" indent="-228600" eaLnBrk="0" hangingPunct="0">
              <a:defRPr sz="2800">
                <a:solidFill>
                  <a:schemeClr val="tx2"/>
                </a:solidFill>
                <a:latin typeface="Times New Roman" pitchFamily="18" charset="0"/>
                <a:cs typeface="Times New Roman" pitchFamily="18" charset="0"/>
              </a:defRPr>
            </a:lvl4pPr>
            <a:lvl5pPr marL="2057400" indent="-228600" eaLnBrk="0" hangingPunct="0">
              <a:defRPr sz="2800">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9pPr>
          </a:lstStyle>
          <a:p>
            <a:pPr eaLnBrk="1" hangingPunct="1"/>
            <a:r>
              <a:rPr lang="en-US" altLang="en-US" sz="1600" b="1" dirty="0" smtClean="0">
                <a:solidFill>
                  <a:schemeClr val="tx1"/>
                </a:solidFill>
                <a:latin typeface="Arial" charset="0"/>
                <a:cs typeface="Arial" charset="0"/>
              </a:rPr>
              <a:t>200 QR</a:t>
            </a:r>
            <a:endParaRPr lang="en-US" altLang="en-US" sz="1600" b="1" dirty="0">
              <a:solidFill>
                <a:schemeClr val="tx1"/>
              </a:solidFill>
              <a:latin typeface="Arial" charset="0"/>
              <a:cs typeface="Arial" charset="0"/>
            </a:endParaRPr>
          </a:p>
        </p:txBody>
      </p:sp>
      <p:sp>
        <p:nvSpPr>
          <p:cNvPr id="26" name="TextBox 23"/>
          <p:cNvSpPr txBox="1">
            <a:spLocks noChangeArrowheads="1"/>
          </p:cNvSpPr>
          <p:nvPr/>
        </p:nvSpPr>
        <p:spPr bwMode="auto">
          <a:xfrm>
            <a:off x="7308304" y="5029200"/>
            <a:ext cx="9212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2"/>
                </a:solidFill>
                <a:latin typeface="Times New Roman" pitchFamily="18" charset="0"/>
                <a:cs typeface="Times New Roman" pitchFamily="18" charset="0"/>
              </a:defRPr>
            </a:lvl1pPr>
            <a:lvl2pPr marL="742950" indent="-285750" eaLnBrk="0" hangingPunct="0">
              <a:defRPr sz="2800">
                <a:solidFill>
                  <a:schemeClr val="tx2"/>
                </a:solidFill>
                <a:latin typeface="Times New Roman" pitchFamily="18" charset="0"/>
                <a:cs typeface="Times New Roman" pitchFamily="18" charset="0"/>
              </a:defRPr>
            </a:lvl2pPr>
            <a:lvl3pPr marL="1143000" indent="-228600" eaLnBrk="0" hangingPunct="0">
              <a:defRPr sz="2800">
                <a:solidFill>
                  <a:schemeClr val="tx2"/>
                </a:solidFill>
                <a:latin typeface="Times New Roman" pitchFamily="18" charset="0"/>
                <a:cs typeface="Times New Roman" pitchFamily="18" charset="0"/>
              </a:defRPr>
            </a:lvl3pPr>
            <a:lvl4pPr marL="1600200" indent="-228600" eaLnBrk="0" hangingPunct="0">
              <a:defRPr sz="2800">
                <a:solidFill>
                  <a:schemeClr val="tx2"/>
                </a:solidFill>
                <a:latin typeface="Times New Roman" pitchFamily="18" charset="0"/>
                <a:cs typeface="Times New Roman" pitchFamily="18" charset="0"/>
              </a:defRPr>
            </a:lvl4pPr>
            <a:lvl5pPr marL="2057400" indent="-228600" eaLnBrk="0" hangingPunct="0">
              <a:defRPr sz="2800">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9pPr>
          </a:lstStyle>
          <a:p>
            <a:pPr eaLnBrk="1" hangingPunct="1"/>
            <a:r>
              <a:rPr lang="en-US" altLang="en-US" sz="1600" b="1" dirty="0" smtClean="0">
                <a:solidFill>
                  <a:schemeClr val="tx1"/>
                </a:solidFill>
                <a:latin typeface="Arial" charset="0"/>
                <a:cs typeface="Arial" charset="0"/>
              </a:rPr>
              <a:t>200 QR</a:t>
            </a:r>
            <a:endParaRPr lang="en-US" altLang="en-US" sz="1600" b="1" dirty="0">
              <a:solidFill>
                <a:schemeClr val="tx1"/>
              </a:solidFill>
              <a:latin typeface="Arial" charset="0"/>
              <a:cs typeface="Arial" charset="0"/>
            </a:endParaRPr>
          </a:p>
        </p:txBody>
      </p:sp>
      <p:sp>
        <p:nvSpPr>
          <p:cNvPr id="27" name="Rectangle 28"/>
          <p:cNvSpPr>
            <a:spLocks noChangeArrowheads="1"/>
          </p:cNvSpPr>
          <p:nvPr/>
        </p:nvSpPr>
        <p:spPr bwMode="auto">
          <a:xfrm>
            <a:off x="4419600" y="5029200"/>
            <a:ext cx="259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800">
                <a:solidFill>
                  <a:schemeClr val="tx2"/>
                </a:solidFill>
                <a:latin typeface="Times New Roman" pitchFamily="18" charset="0"/>
                <a:cs typeface="Times New Roman" pitchFamily="18" charset="0"/>
              </a:defRPr>
            </a:lvl1pPr>
            <a:lvl2pPr marL="742950" indent="-285750" eaLnBrk="0" hangingPunct="0">
              <a:defRPr sz="2800">
                <a:solidFill>
                  <a:schemeClr val="tx2"/>
                </a:solidFill>
                <a:latin typeface="Times New Roman" pitchFamily="18" charset="0"/>
                <a:cs typeface="Times New Roman" pitchFamily="18" charset="0"/>
              </a:defRPr>
            </a:lvl2pPr>
            <a:lvl3pPr marL="1143000" indent="-228600" eaLnBrk="0" hangingPunct="0">
              <a:defRPr sz="2800">
                <a:solidFill>
                  <a:schemeClr val="tx2"/>
                </a:solidFill>
                <a:latin typeface="Times New Roman" pitchFamily="18" charset="0"/>
                <a:cs typeface="Times New Roman" pitchFamily="18" charset="0"/>
              </a:defRPr>
            </a:lvl3pPr>
            <a:lvl4pPr marL="1600200" indent="-228600" eaLnBrk="0" hangingPunct="0">
              <a:defRPr sz="2800">
                <a:solidFill>
                  <a:schemeClr val="tx2"/>
                </a:solidFill>
                <a:latin typeface="Times New Roman" pitchFamily="18" charset="0"/>
                <a:cs typeface="Times New Roman" pitchFamily="18" charset="0"/>
              </a:defRPr>
            </a:lvl4pPr>
            <a:lvl5pPr marL="2057400" indent="-228600" eaLnBrk="0" hangingPunct="0">
              <a:defRPr sz="2800">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9pPr>
          </a:lstStyle>
          <a:p>
            <a:pPr eaLnBrk="1" hangingPunct="1">
              <a:lnSpc>
                <a:spcPct val="90000"/>
              </a:lnSpc>
              <a:spcBef>
                <a:spcPct val="50000"/>
              </a:spcBef>
              <a:buClr>
                <a:schemeClr val="tx2"/>
              </a:buClr>
              <a:buSzPct val="90000"/>
              <a:buFont typeface="Symbol" pitchFamily="18" charset="2"/>
              <a:buNone/>
            </a:pPr>
            <a:r>
              <a:rPr lang="en-US" altLang="en-US" sz="2000" b="1" dirty="0" smtClean="0">
                <a:solidFill>
                  <a:schemeClr val="tx1"/>
                </a:solidFill>
                <a:latin typeface="Arial" charset="0"/>
              </a:rPr>
              <a:t>Budget balance</a:t>
            </a:r>
            <a:endParaRPr lang="en-US" altLang="en-US" sz="2000" b="1" dirty="0">
              <a:solidFill>
                <a:schemeClr val="tx1"/>
              </a:solidFill>
              <a:latin typeface="Arial" charset="0"/>
            </a:endParaRPr>
          </a:p>
        </p:txBody>
      </p:sp>
      <p:sp>
        <p:nvSpPr>
          <p:cNvPr id="20" name="Text Box 41"/>
          <p:cNvSpPr txBox="1">
            <a:spLocks noChangeArrowheads="1"/>
          </p:cNvSpPr>
          <p:nvPr/>
        </p:nvSpPr>
        <p:spPr bwMode="auto">
          <a:xfrm>
            <a:off x="1143000" y="5791200"/>
            <a:ext cx="8001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chemeClr val="tx2"/>
                </a:solidFill>
                <a:latin typeface="Times New Roman" pitchFamily="18" charset="0"/>
                <a:cs typeface="Times New Roman" pitchFamily="18" charset="0"/>
              </a:defRPr>
            </a:lvl1pPr>
            <a:lvl2pPr marL="742950" indent="-285750" eaLnBrk="0" hangingPunct="0">
              <a:defRPr sz="2800">
                <a:solidFill>
                  <a:schemeClr val="tx2"/>
                </a:solidFill>
                <a:latin typeface="Times New Roman" pitchFamily="18" charset="0"/>
                <a:cs typeface="Times New Roman" pitchFamily="18" charset="0"/>
              </a:defRPr>
            </a:lvl2pPr>
            <a:lvl3pPr marL="1143000" indent="-228600" eaLnBrk="0" hangingPunct="0">
              <a:defRPr sz="2800">
                <a:solidFill>
                  <a:schemeClr val="tx2"/>
                </a:solidFill>
                <a:latin typeface="Times New Roman" pitchFamily="18" charset="0"/>
                <a:cs typeface="Times New Roman" pitchFamily="18" charset="0"/>
              </a:defRPr>
            </a:lvl3pPr>
            <a:lvl4pPr marL="1600200" indent="-228600" eaLnBrk="0" hangingPunct="0">
              <a:defRPr sz="2800">
                <a:solidFill>
                  <a:schemeClr val="tx2"/>
                </a:solidFill>
                <a:latin typeface="Times New Roman" pitchFamily="18" charset="0"/>
                <a:cs typeface="Times New Roman" pitchFamily="18" charset="0"/>
              </a:defRPr>
            </a:lvl4pPr>
            <a:lvl5pPr marL="2057400" indent="-228600" eaLnBrk="0" hangingPunct="0">
              <a:defRPr sz="2800">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800">
                <a:solidFill>
                  <a:schemeClr val="tx2"/>
                </a:solidFill>
                <a:latin typeface="Times New Roman" pitchFamily="18" charset="0"/>
                <a:cs typeface="Times New Roman" pitchFamily="18" charset="0"/>
              </a:defRPr>
            </a:lvl9pPr>
          </a:lstStyle>
          <a:p>
            <a:pPr algn="l" eaLnBrk="1" hangingPunct="1">
              <a:spcBef>
                <a:spcPct val="50000"/>
              </a:spcBef>
            </a:pPr>
            <a:r>
              <a:rPr lang="en-US" altLang="en-US" sz="2000" b="1" dirty="0">
                <a:solidFill>
                  <a:schemeClr val="tx1"/>
                </a:solidFill>
                <a:latin typeface="Arial" charset="0"/>
              </a:rPr>
              <a:t>What  </a:t>
            </a:r>
            <a:r>
              <a:rPr lang="en-US" altLang="en-US" sz="2000" b="1" dirty="0" smtClean="0">
                <a:solidFill>
                  <a:schemeClr val="tx1"/>
                </a:solidFill>
                <a:latin typeface="Arial" charset="0"/>
              </a:rPr>
              <a:t>are possible explanations for this observation?</a:t>
            </a:r>
            <a:endParaRPr lang="en-US" altLang="en-US" sz="2000" b="1" dirty="0">
              <a:solidFill>
                <a:schemeClr val="tx1"/>
              </a:solidFill>
              <a:latin typeface="Arial" charset="0"/>
            </a:endParaRPr>
          </a:p>
        </p:txBody>
      </p:sp>
    </p:spTree>
    <p:extLst>
      <p:ext uri="{BB962C8B-B14F-4D97-AF65-F5344CB8AC3E}">
        <p14:creationId xmlns:p14="http://schemas.microsoft.com/office/powerpoint/2010/main" val="38303590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403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4030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4030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4030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403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403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40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Targets</a:t>
            </a:r>
            <a:endParaRPr lang="en-US" dirty="0"/>
          </a:p>
        </p:txBody>
      </p:sp>
      <p:sp>
        <p:nvSpPr>
          <p:cNvPr id="3" name="Content Placeholder 2"/>
          <p:cNvSpPr>
            <a:spLocks noGrp="1"/>
          </p:cNvSpPr>
          <p:nvPr>
            <p:ph idx="1"/>
          </p:nvPr>
        </p:nvSpPr>
        <p:spPr/>
        <p:txBody>
          <a:bodyPr/>
          <a:lstStyle/>
          <a:p>
            <a:pPr marL="342900" lvl="1" indent="-342900">
              <a:buFontTx/>
              <a:buChar char="•"/>
            </a:pPr>
            <a:r>
              <a:rPr lang="en-US" sz="3600" dirty="0" smtClean="0"/>
              <a:t>Which individuals or groups is the policy designed to affect?  </a:t>
            </a:r>
          </a:p>
          <a:p>
            <a:pPr marL="342900" lvl="1" indent="-342900">
              <a:buFontTx/>
              <a:buChar char="•"/>
            </a:pPr>
            <a:r>
              <a:rPr lang="en-US" sz="3600" dirty="0" smtClean="0"/>
              <a:t>Who are the recipients of the program?</a:t>
            </a:r>
          </a:p>
          <a:p>
            <a:pPr marL="342900" lvl="1" indent="-342900">
              <a:buFontTx/>
              <a:buChar char="•"/>
            </a:pPr>
            <a:r>
              <a:rPr lang="en-US" sz="3600" dirty="0" smtClean="0"/>
              <a:t>How are they chosen?</a:t>
            </a:r>
          </a:p>
          <a:p>
            <a:pPr marL="342900" lvl="1" indent="-342900">
              <a:buFontTx/>
              <a:buChar char="•"/>
            </a:pPr>
            <a:r>
              <a:rPr lang="en-US" sz="3600" dirty="0" smtClean="0"/>
              <a:t>Who delivers the program? </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Autofit/>
          </a:bodyPr>
          <a:lstStyle/>
          <a:p>
            <a:pPr eaLnBrk="1" hangingPunct="1"/>
            <a:r>
              <a:rPr lang="en-US" altLang="en-US" sz="4000" dirty="0" smtClean="0"/>
              <a:t>Measurement  Strategy</a:t>
            </a:r>
            <a:br>
              <a:rPr lang="en-US" altLang="en-US" sz="4000" dirty="0" smtClean="0"/>
            </a:br>
            <a:r>
              <a:rPr lang="en-US" altLang="en-US" sz="4000" dirty="0" smtClean="0"/>
              <a:t>Class Discussion</a:t>
            </a:r>
          </a:p>
        </p:txBody>
      </p:sp>
      <p:sp>
        <p:nvSpPr>
          <p:cNvPr id="2" name="Content Placeholder 1"/>
          <p:cNvSpPr>
            <a:spLocks noGrp="1"/>
          </p:cNvSpPr>
          <p:nvPr>
            <p:ph idx="1"/>
          </p:nvPr>
        </p:nvSpPr>
        <p:spPr/>
        <p:txBody>
          <a:bodyPr>
            <a:normAutofit/>
          </a:bodyPr>
          <a:lstStyle/>
          <a:p>
            <a:pPr marL="0" indent="0">
              <a:buNone/>
            </a:pPr>
            <a:r>
              <a:rPr lang="en-US" sz="2600" dirty="0" smtClean="0"/>
              <a:t>How can we measure accidents and whether they change over time in relation to a policy initiative?</a:t>
            </a:r>
            <a:endParaRPr lang="en-US" sz="2600" dirty="0"/>
          </a:p>
        </p:txBody>
      </p:sp>
    </p:spTree>
    <p:extLst>
      <p:ext uri="{BB962C8B-B14F-4D97-AF65-F5344CB8AC3E}">
        <p14:creationId xmlns:p14="http://schemas.microsoft.com/office/powerpoint/2010/main" val="4027215840"/>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Autofit/>
          </a:bodyPr>
          <a:lstStyle/>
          <a:p>
            <a:pPr eaLnBrk="1" hangingPunct="1"/>
            <a:r>
              <a:rPr lang="en-US" altLang="en-US" sz="4000" dirty="0" smtClean="0"/>
              <a:t>Created Two Contrived Datasets</a:t>
            </a:r>
          </a:p>
        </p:txBody>
      </p:sp>
      <p:sp>
        <p:nvSpPr>
          <p:cNvPr id="2" name="Content Placeholder 1"/>
          <p:cNvSpPr>
            <a:spLocks noGrp="1"/>
          </p:cNvSpPr>
          <p:nvPr>
            <p:ph idx="1"/>
          </p:nvPr>
        </p:nvSpPr>
        <p:spPr/>
        <p:txBody>
          <a:bodyPr>
            <a:normAutofit/>
          </a:bodyPr>
          <a:lstStyle/>
          <a:p>
            <a:pPr marL="0" indent="0">
              <a:buNone/>
            </a:pPr>
            <a:r>
              <a:rPr lang="en-US" sz="2600" dirty="0" smtClean="0"/>
              <a:t>Accidents per quarter over time</a:t>
            </a:r>
          </a:p>
          <a:p>
            <a:pPr marL="0" indent="0">
              <a:buNone/>
            </a:pPr>
            <a:r>
              <a:rPr lang="en-US" sz="2600" dirty="0" smtClean="0"/>
              <a:t>Accidents per intersection over time</a:t>
            </a:r>
            <a:endParaRPr lang="en-US" sz="2600" dirty="0"/>
          </a:p>
        </p:txBody>
      </p:sp>
    </p:spTree>
    <p:extLst>
      <p:ext uri="{BB962C8B-B14F-4D97-AF65-F5344CB8AC3E}">
        <p14:creationId xmlns:p14="http://schemas.microsoft.com/office/powerpoint/2010/main" val="510890978"/>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Autofit/>
          </a:bodyPr>
          <a:lstStyle/>
          <a:p>
            <a:pPr eaLnBrk="1" hangingPunct="1"/>
            <a:r>
              <a:rPr lang="en-US" altLang="en-US" sz="4000" dirty="0" smtClean="0"/>
              <a:t>Measurement  Strategy</a:t>
            </a:r>
            <a:br>
              <a:rPr lang="en-US" altLang="en-US" sz="4000" dirty="0" smtClean="0"/>
            </a:br>
            <a:r>
              <a:rPr lang="en-US" altLang="en-US" sz="4000" dirty="0" smtClean="0"/>
              <a:t>Class Discussion</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6236" y="2057400"/>
            <a:ext cx="5491527" cy="3962400"/>
          </a:xfrm>
        </p:spPr>
      </p:pic>
    </p:spTree>
    <p:extLst>
      <p:ext uri="{BB962C8B-B14F-4D97-AF65-F5344CB8AC3E}">
        <p14:creationId xmlns:p14="http://schemas.microsoft.com/office/powerpoint/2010/main" val="1156403484"/>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Autofit/>
          </a:bodyPr>
          <a:lstStyle/>
          <a:p>
            <a:pPr eaLnBrk="1" hangingPunct="1"/>
            <a:r>
              <a:rPr lang="en-US" altLang="en-US" sz="4000" dirty="0" smtClean="0"/>
              <a:t>Measurement  Strategy</a:t>
            </a:r>
            <a:br>
              <a:rPr lang="en-US" altLang="en-US" sz="4000" dirty="0" smtClean="0"/>
            </a:br>
            <a:r>
              <a:rPr lang="en-US" altLang="en-US" sz="4000" dirty="0" smtClean="0"/>
              <a:t>Class Discussion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26556" y="2057400"/>
            <a:ext cx="5290888" cy="3962400"/>
          </a:xfrm>
        </p:spPr>
      </p:pic>
    </p:spTree>
    <p:extLst>
      <p:ext uri="{BB962C8B-B14F-4D97-AF65-F5344CB8AC3E}">
        <p14:creationId xmlns:p14="http://schemas.microsoft.com/office/powerpoint/2010/main" val="375118692"/>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Autofit/>
          </a:bodyPr>
          <a:lstStyle/>
          <a:p>
            <a:pPr eaLnBrk="1" hangingPunct="1"/>
            <a:r>
              <a:rPr lang="en-US" altLang="en-US" sz="4000" dirty="0" smtClean="0"/>
              <a:t>Measurement  Strategy</a:t>
            </a:r>
            <a:br>
              <a:rPr lang="en-US" altLang="en-US" sz="4000" dirty="0" smtClean="0"/>
            </a:br>
            <a:r>
              <a:rPr lang="en-US" altLang="en-US" sz="4000" dirty="0" smtClean="0"/>
              <a:t>Class Discussion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65176" y="2057400"/>
            <a:ext cx="5413648" cy="3962400"/>
          </a:xfrm>
        </p:spPr>
      </p:pic>
    </p:spTree>
    <p:extLst>
      <p:ext uri="{BB962C8B-B14F-4D97-AF65-F5344CB8AC3E}">
        <p14:creationId xmlns:p14="http://schemas.microsoft.com/office/powerpoint/2010/main" val="19742287"/>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Autofit/>
          </a:bodyPr>
          <a:lstStyle/>
          <a:p>
            <a:pPr eaLnBrk="1" hangingPunct="1"/>
            <a:r>
              <a:rPr lang="en-US" altLang="en-US" sz="4000" dirty="0" smtClean="0"/>
              <a:t>Measurement  Strategy</a:t>
            </a:r>
            <a:br>
              <a:rPr lang="en-US" altLang="en-US" sz="4000" dirty="0" smtClean="0"/>
            </a:br>
            <a:r>
              <a:rPr lang="en-US" altLang="en-US" sz="4000" dirty="0" smtClean="0"/>
              <a:t>Class Discussion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4993" y="2147873"/>
            <a:ext cx="5134013" cy="3781453"/>
          </a:xfrm>
        </p:spPr>
      </p:pic>
    </p:spTree>
    <p:extLst>
      <p:ext uri="{BB962C8B-B14F-4D97-AF65-F5344CB8AC3E}">
        <p14:creationId xmlns:p14="http://schemas.microsoft.com/office/powerpoint/2010/main" val="2285494412"/>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Autofit/>
          </a:bodyPr>
          <a:lstStyle/>
          <a:p>
            <a:pPr eaLnBrk="1" hangingPunct="1"/>
            <a:r>
              <a:rPr lang="en-US" altLang="en-US" sz="4000" dirty="0" smtClean="0"/>
              <a:t>Measurement  Strategy</a:t>
            </a:r>
            <a:br>
              <a:rPr lang="en-US" altLang="en-US" sz="4000" dirty="0" smtClean="0"/>
            </a:br>
            <a:r>
              <a:rPr lang="en-US" altLang="en-US" sz="4000" dirty="0" smtClean="0"/>
              <a:t>Class Discussion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48016" y="2060848"/>
            <a:ext cx="5447967" cy="4032448"/>
          </a:xfrm>
        </p:spPr>
      </p:pic>
    </p:spTree>
    <p:extLst>
      <p:ext uri="{BB962C8B-B14F-4D97-AF65-F5344CB8AC3E}">
        <p14:creationId xmlns:p14="http://schemas.microsoft.com/office/powerpoint/2010/main" val="3232867198"/>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Autofit/>
          </a:bodyPr>
          <a:lstStyle/>
          <a:p>
            <a:pPr eaLnBrk="1" hangingPunct="1"/>
            <a:r>
              <a:rPr lang="en-US" altLang="en-US" sz="4000" dirty="0" smtClean="0"/>
              <a:t>Measurement  Strategy</a:t>
            </a:r>
            <a:br>
              <a:rPr lang="en-US" altLang="en-US" sz="4000" dirty="0" smtClean="0"/>
            </a:br>
            <a:r>
              <a:rPr lang="en-US" altLang="en-US" sz="4000" dirty="0" smtClean="0"/>
              <a:t>Class Discussion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28862" y="2057400"/>
            <a:ext cx="5286275" cy="3962400"/>
          </a:xfrm>
        </p:spPr>
      </p:pic>
    </p:spTree>
    <p:extLst>
      <p:ext uri="{BB962C8B-B14F-4D97-AF65-F5344CB8AC3E}">
        <p14:creationId xmlns:p14="http://schemas.microsoft.com/office/powerpoint/2010/main" val="628847834"/>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Autofit/>
          </a:bodyPr>
          <a:lstStyle/>
          <a:p>
            <a:pPr eaLnBrk="1" hangingPunct="1"/>
            <a:r>
              <a:rPr lang="en-US" altLang="en-US" sz="4000" dirty="0" smtClean="0"/>
              <a:t>Measurement  Strategy</a:t>
            </a:r>
            <a:br>
              <a:rPr lang="en-US" altLang="en-US" sz="4000" dirty="0" smtClean="0"/>
            </a:br>
            <a:r>
              <a:rPr lang="en-US" altLang="en-US" sz="4000" dirty="0" smtClean="0"/>
              <a:t>Class Discussion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25006" y="2057400"/>
            <a:ext cx="5293988" cy="3962400"/>
          </a:xfrm>
        </p:spPr>
      </p:pic>
    </p:spTree>
    <p:extLst>
      <p:ext uri="{BB962C8B-B14F-4D97-AF65-F5344CB8AC3E}">
        <p14:creationId xmlns:p14="http://schemas.microsoft.com/office/powerpoint/2010/main" val="3224427864"/>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233672" y="1298448"/>
            <a:ext cx="4910328" cy="2130552"/>
          </a:xfrm>
        </p:spPr>
        <p:txBody>
          <a:bodyPr>
            <a:normAutofit fontScale="90000"/>
          </a:bodyPr>
          <a:lstStyle/>
          <a:p>
            <a:r>
              <a:rPr lang="en-GB" dirty="0"/>
              <a:t>SESRI</a:t>
            </a:r>
            <a:r>
              <a:rPr lang="en-GB" dirty="0" smtClean="0"/>
              <a:t> </a:t>
            </a:r>
            <a:br>
              <a:rPr lang="en-GB" dirty="0" smtClean="0"/>
            </a:br>
            <a:r>
              <a:rPr lang="en-GB" dirty="0" smtClean="0"/>
              <a:t>Policy &amp; Program  Evaluation Workshop</a:t>
            </a:r>
            <a:endParaRPr lang="en-GB" dirty="0"/>
          </a:p>
        </p:txBody>
      </p:sp>
      <p:sp>
        <p:nvSpPr>
          <p:cNvPr id="2051" name="Rectangle 3"/>
          <p:cNvSpPr>
            <a:spLocks noGrp="1" noChangeArrowheads="1"/>
          </p:cNvSpPr>
          <p:nvPr>
            <p:ph type="subTitle" idx="1"/>
          </p:nvPr>
        </p:nvSpPr>
        <p:spPr/>
        <p:txBody>
          <a:bodyPr>
            <a:normAutofit lnSpcReduction="10000"/>
          </a:bodyPr>
          <a:lstStyle/>
          <a:p>
            <a:r>
              <a:rPr lang="en-GB" dirty="0"/>
              <a:t>Doha, Qatar</a:t>
            </a:r>
          </a:p>
          <a:p>
            <a:r>
              <a:rPr lang="en-GB" dirty="0" smtClean="0"/>
              <a:t>May 29-June 1, 2016</a:t>
            </a:r>
            <a:endParaRPr lang="en-GB" dirty="0"/>
          </a:p>
        </p:txBody>
      </p:sp>
    </p:spTree>
    <p:extLst>
      <p:ext uri="{BB962C8B-B14F-4D97-AF65-F5344CB8AC3E}">
        <p14:creationId xmlns:p14="http://schemas.microsoft.com/office/powerpoint/2010/main" val="3661871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784"/>
            <a:ext cx="8229600" cy="1143000"/>
          </a:xfrm>
        </p:spPr>
        <p:txBody>
          <a:bodyPr/>
          <a:lstStyle/>
          <a:p>
            <a:r>
              <a:rPr lang="en-US" dirty="0" smtClean="0"/>
              <a:t>Exercise</a:t>
            </a:r>
            <a:endParaRPr lang="en-US" dirty="0"/>
          </a:p>
        </p:txBody>
      </p:sp>
      <p:sp>
        <p:nvSpPr>
          <p:cNvPr id="3" name="Content Placeholder 2"/>
          <p:cNvSpPr>
            <a:spLocks noGrp="1"/>
          </p:cNvSpPr>
          <p:nvPr>
            <p:ph idx="1"/>
          </p:nvPr>
        </p:nvSpPr>
        <p:spPr>
          <a:xfrm>
            <a:off x="395536" y="1772816"/>
            <a:ext cx="8208912" cy="5085184"/>
          </a:xfrm>
        </p:spPr>
        <p:txBody>
          <a:bodyPr>
            <a:noAutofit/>
          </a:bodyPr>
          <a:lstStyle/>
          <a:p>
            <a:pPr>
              <a:buNone/>
            </a:pPr>
            <a:r>
              <a:rPr lang="en-US" dirty="0" smtClean="0"/>
              <a:t>	</a:t>
            </a:r>
            <a:r>
              <a:rPr lang="en-US" sz="2600" dirty="0" smtClean="0"/>
              <a:t>Turn to your neighbor.  Who are the right target(s) for a program with the goal that we chose in the previous clicker question?</a:t>
            </a:r>
          </a:p>
          <a:p>
            <a:pPr lvl="1">
              <a:buNone/>
            </a:pPr>
            <a:endParaRPr lang="en-US" sz="2600" u="sng" dirty="0" smtClean="0"/>
          </a:p>
          <a:p>
            <a:pPr lvl="1">
              <a:buNone/>
            </a:pPr>
            <a:r>
              <a:rPr lang="en-US" sz="2600" u="sng" dirty="0" smtClean="0"/>
              <a:t>Possibilities</a:t>
            </a:r>
            <a:r>
              <a:rPr lang="en-US" sz="2600" dirty="0" smtClean="0"/>
              <a:t>:  </a:t>
            </a:r>
          </a:p>
          <a:p>
            <a:pPr lvl="1"/>
            <a:r>
              <a:rPr lang="en-US" sz="2600" dirty="0" smtClean="0"/>
              <a:t>Drivers:  Commuters, commercial drivers, reckless drivers</a:t>
            </a:r>
          </a:p>
          <a:p>
            <a:pPr lvl="1"/>
            <a:r>
              <a:rPr lang="en-US" sz="2600" dirty="0" smtClean="0"/>
              <a:t>Businesses:  Mass transit operators, companies with workers who can telecommute, companies who get deliveries</a:t>
            </a:r>
          </a:p>
          <a:p>
            <a:pPr lvl="1"/>
            <a:r>
              <a:rPr lang="en-US" sz="2600" dirty="0" smtClean="0"/>
              <a:t> Service providers:  Driving instructors, schools</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Session </a:t>
            </a:r>
            <a:r>
              <a:rPr lang="en-US" dirty="0"/>
              <a:t>6</a:t>
            </a:r>
          </a:p>
        </p:txBody>
      </p:sp>
      <p:sp>
        <p:nvSpPr>
          <p:cNvPr id="3" name="Content Placeholder 2"/>
          <p:cNvSpPr>
            <a:spLocks noGrp="1"/>
          </p:cNvSpPr>
          <p:nvPr>
            <p:ph idx="1"/>
          </p:nvPr>
        </p:nvSpPr>
        <p:spPr>
          <a:xfrm>
            <a:off x="457200" y="1752600"/>
            <a:ext cx="8229600" cy="4953000"/>
          </a:xfrm>
        </p:spPr>
        <p:txBody>
          <a:bodyPr>
            <a:normAutofit/>
          </a:bodyPr>
          <a:lstStyle/>
          <a:p>
            <a:r>
              <a:rPr lang="en-US" sz="2800" dirty="0" smtClean="0"/>
              <a:t>Descriptive Statistics</a:t>
            </a:r>
          </a:p>
          <a:p>
            <a:pPr lvl="1"/>
            <a:r>
              <a:rPr lang="en-US" dirty="0"/>
              <a:t>Central tendency</a:t>
            </a:r>
          </a:p>
          <a:p>
            <a:pPr lvl="2"/>
            <a:r>
              <a:rPr lang="en-US" dirty="0"/>
              <a:t>Mean</a:t>
            </a:r>
          </a:p>
          <a:p>
            <a:pPr lvl="2"/>
            <a:r>
              <a:rPr lang="en-US" dirty="0"/>
              <a:t>Median</a:t>
            </a:r>
          </a:p>
          <a:p>
            <a:pPr lvl="2"/>
            <a:r>
              <a:rPr lang="en-US" dirty="0"/>
              <a:t>Mode</a:t>
            </a:r>
          </a:p>
          <a:p>
            <a:pPr lvl="1"/>
            <a:r>
              <a:rPr lang="en-US" dirty="0"/>
              <a:t>Spread</a:t>
            </a:r>
          </a:p>
          <a:p>
            <a:pPr lvl="2"/>
            <a:r>
              <a:rPr lang="en-US" b="0" dirty="0">
                <a:effectLst/>
              </a:rPr>
              <a:t>Range</a:t>
            </a:r>
          </a:p>
          <a:p>
            <a:pPr lvl="2"/>
            <a:r>
              <a:rPr lang="en-US" b="0" dirty="0">
                <a:effectLst/>
              </a:rPr>
              <a:t>Quartiles</a:t>
            </a:r>
          </a:p>
          <a:p>
            <a:pPr lvl="2"/>
            <a:r>
              <a:rPr lang="en-US" b="0" dirty="0">
                <a:effectLst/>
              </a:rPr>
              <a:t>Variance and standard deviation </a:t>
            </a:r>
            <a:endParaRPr lang="en-US" sz="2600" dirty="0" smtClean="0"/>
          </a:p>
          <a:p>
            <a:r>
              <a:rPr lang="en-US" sz="2800" dirty="0" smtClean="0"/>
              <a:t>Activity #3: Descriptive Statistics</a:t>
            </a:r>
          </a:p>
        </p:txBody>
      </p:sp>
    </p:spTree>
    <p:extLst>
      <p:ext uri="{BB962C8B-B14F-4D97-AF65-F5344CB8AC3E}">
        <p14:creationId xmlns:p14="http://schemas.microsoft.com/office/powerpoint/2010/main" val="2612969762"/>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3568" y="188640"/>
            <a:ext cx="7772400" cy="1143000"/>
          </a:xfrm>
        </p:spPr>
        <p:txBody>
          <a:bodyPr>
            <a:noAutofit/>
          </a:bodyPr>
          <a:lstStyle/>
          <a:p>
            <a:r>
              <a:rPr lang="en-US" altLang="en-US" sz="3600" b="1" dirty="0" smtClean="0"/>
              <a:t>Variables have a number of properties</a:t>
            </a:r>
          </a:p>
        </p:txBody>
      </p:sp>
      <p:sp>
        <p:nvSpPr>
          <p:cNvPr id="13315" name="Rectangle 3"/>
          <p:cNvSpPr>
            <a:spLocks noGrp="1" noChangeArrowheads="1"/>
          </p:cNvSpPr>
          <p:nvPr>
            <p:ph type="body" idx="1"/>
          </p:nvPr>
        </p:nvSpPr>
        <p:spPr>
          <a:xfrm>
            <a:off x="683568" y="1628800"/>
            <a:ext cx="7772400" cy="4464496"/>
          </a:xfrm>
        </p:spPr>
        <p:txBody>
          <a:bodyPr>
            <a:noAutofit/>
          </a:bodyPr>
          <a:lstStyle/>
          <a:p>
            <a:pPr>
              <a:buFontTx/>
              <a:buNone/>
            </a:pPr>
            <a:r>
              <a:rPr lang="en-US" altLang="en-US" sz="2600" b="1" dirty="0" smtClean="0">
                <a:latin typeface="Arial" panose="020B0604020202020204" pitchFamily="34" charset="0"/>
              </a:rPr>
              <a:t>	</a:t>
            </a:r>
            <a:r>
              <a:rPr lang="en-US" altLang="en-US" sz="2600" b="1" dirty="0" smtClean="0"/>
              <a:t>A variable is different than a constant – it can take on different values</a:t>
            </a:r>
          </a:p>
          <a:p>
            <a:pPr>
              <a:buFontTx/>
              <a:buNone/>
            </a:pPr>
            <a:endParaRPr lang="en-US" altLang="en-US" sz="2600" b="1" dirty="0" smtClean="0"/>
          </a:p>
          <a:p>
            <a:pPr>
              <a:buFontTx/>
              <a:buNone/>
            </a:pPr>
            <a:r>
              <a:rPr lang="en-US" altLang="en-US" sz="2600" b="1" dirty="0" smtClean="0"/>
              <a:t>	Discrete variables only assume certain values.</a:t>
            </a:r>
          </a:p>
          <a:p>
            <a:pPr>
              <a:buFontTx/>
              <a:buNone/>
            </a:pPr>
            <a:r>
              <a:rPr lang="en-US" altLang="en-US" sz="2600" b="1" dirty="0" smtClean="0"/>
              <a:t>		Race, sex, type of intersection</a:t>
            </a:r>
          </a:p>
          <a:p>
            <a:pPr>
              <a:buFontTx/>
              <a:buNone/>
            </a:pPr>
            <a:r>
              <a:rPr lang="en-US" altLang="en-US" sz="2600" b="1" dirty="0" smtClean="0"/>
              <a:t>	Continuous variables can assume any value.</a:t>
            </a:r>
          </a:p>
          <a:p>
            <a:pPr>
              <a:buFontTx/>
              <a:buNone/>
            </a:pPr>
            <a:r>
              <a:rPr lang="en-US" altLang="en-US" sz="2600" b="1" dirty="0" smtClean="0"/>
              <a:t>		Height, weight, number of accidents</a:t>
            </a:r>
          </a:p>
        </p:txBody>
      </p:sp>
    </p:spTree>
    <p:extLst>
      <p:ext uri="{BB962C8B-B14F-4D97-AF65-F5344CB8AC3E}">
        <p14:creationId xmlns:p14="http://schemas.microsoft.com/office/powerpoint/2010/main" val="2059544933"/>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algn="l"/>
            <a:r>
              <a:rPr lang="en-US" altLang="en-US" sz="3600" b="1" dirty="0" smtClean="0"/>
              <a:t>What is univariate analysis?</a:t>
            </a:r>
          </a:p>
        </p:txBody>
      </p:sp>
      <p:sp>
        <p:nvSpPr>
          <p:cNvPr id="15363" name="Rectangle 3"/>
          <p:cNvSpPr>
            <a:spLocks noGrp="1" noChangeArrowheads="1"/>
          </p:cNvSpPr>
          <p:nvPr>
            <p:ph type="body" idx="1"/>
          </p:nvPr>
        </p:nvSpPr>
        <p:spPr/>
        <p:txBody>
          <a:bodyPr/>
          <a:lstStyle/>
          <a:p>
            <a:pPr>
              <a:buFontTx/>
              <a:buNone/>
            </a:pPr>
            <a:r>
              <a:rPr lang="en-US" altLang="en-US" b="1" dirty="0" smtClean="0">
                <a:solidFill>
                  <a:srgbClr val="FFFF00"/>
                </a:solidFill>
                <a:latin typeface="Arial" panose="020B0604020202020204" pitchFamily="34" charset="0"/>
              </a:rPr>
              <a:t>	</a:t>
            </a:r>
            <a:r>
              <a:rPr lang="en-US" altLang="en-US" sz="2600" b="1" dirty="0" smtClean="0"/>
              <a:t>Describing the properties of a single variable</a:t>
            </a:r>
          </a:p>
          <a:p>
            <a:pPr>
              <a:buFontTx/>
              <a:buNone/>
            </a:pPr>
            <a:endParaRPr lang="en-US" altLang="en-US" sz="2600" b="1" dirty="0" smtClean="0"/>
          </a:p>
          <a:p>
            <a:pPr lvl="1">
              <a:buFontTx/>
              <a:buNone/>
            </a:pPr>
            <a:r>
              <a:rPr lang="en-US" altLang="en-US" sz="2600" b="1" dirty="0" smtClean="0"/>
              <a:t>	Observe the distribution</a:t>
            </a:r>
          </a:p>
          <a:p>
            <a:pPr lvl="1">
              <a:buFontTx/>
              <a:buNone/>
            </a:pPr>
            <a:endParaRPr lang="en-US" altLang="en-US" sz="2600" b="1" dirty="0" smtClean="0"/>
          </a:p>
          <a:p>
            <a:pPr lvl="1">
              <a:buFontTx/>
              <a:buNone/>
            </a:pPr>
            <a:r>
              <a:rPr lang="en-US" altLang="en-US" sz="2600" b="1" dirty="0" smtClean="0"/>
              <a:t>	A frequency distribution: how frequently does each value occur?</a:t>
            </a:r>
          </a:p>
        </p:txBody>
      </p:sp>
    </p:spTree>
    <p:extLst>
      <p:ext uri="{BB962C8B-B14F-4D97-AF65-F5344CB8AC3E}">
        <p14:creationId xmlns:p14="http://schemas.microsoft.com/office/powerpoint/2010/main" val="4034455435"/>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8488" y="3412292"/>
            <a:ext cx="6567023" cy="3396382"/>
          </a:xfrm>
        </p:spPr>
      </p:pic>
      <p:sp>
        <p:nvSpPr>
          <p:cNvPr id="5" name="Rectangle 2"/>
          <p:cNvSpPr>
            <a:spLocks noGrp="1" noChangeArrowheads="1"/>
          </p:cNvSpPr>
          <p:nvPr>
            <p:ph type="title"/>
          </p:nvPr>
        </p:nvSpPr>
        <p:spPr/>
        <p:txBody>
          <a:bodyPr>
            <a:normAutofit/>
          </a:bodyPr>
          <a:lstStyle/>
          <a:p>
            <a:pPr algn="l"/>
            <a:r>
              <a:rPr lang="en-US" altLang="en-US" sz="3600" b="1" dirty="0" smtClean="0"/>
              <a:t>Frequency distribution</a:t>
            </a:r>
          </a:p>
        </p:txBody>
      </p:sp>
      <p:sp>
        <p:nvSpPr>
          <p:cNvPr id="6" name="Rectangle 5"/>
          <p:cNvSpPr/>
          <p:nvPr/>
        </p:nvSpPr>
        <p:spPr>
          <a:xfrm>
            <a:off x="611560" y="1738775"/>
            <a:ext cx="8208912" cy="1692771"/>
          </a:xfrm>
          <a:prstGeom prst="rect">
            <a:avLst/>
          </a:prstGeom>
        </p:spPr>
        <p:txBody>
          <a:bodyPr wrap="square">
            <a:spAutoFit/>
          </a:bodyPr>
          <a:lstStyle/>
          <a:p>
            <a:r>
              <a:rPr lang="en-US" sz="2600" b="1" dirty="0"/>
              <a:t>The count of the number of times (the frequency) that each value occurs in the </a:t>
            </a:r>
            <a:r>
              <a:rPr lang="en-US" sz="2600" b="1" dirty="0" smtClean="0"/>
              <a:t>sample</a:t>
            </a:r>
          </a:p>
          <a:p>
            <a:endParaRPr lang="en-US" sz="2600" b="1" dirty="0"/>
          </a:p>
          <a:p>
            <a:r>
              <a:rPr lang="en-US" sz="2600" b="1" dirty="0"/>
              <a:t>	This is the tabulate command in Stata</a:t>
            </a:r>
          </a:p>
        </p:txBody>
      </p:sp>
    </p:spTree>
    <p:extLst>
      <p:ext uri="{BB962C8B-B14F-4D97-AF65-F5344CB8AC3E}">
        <p14:creationId xmlns:p14="http://schemas.microsoft.com/office/powerpoint/2010/main" val="204031737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dirty="0" smtClean="0"/>
              <a:t>The frequency distribution can be displayed graphically in a histogram</a:t>
            </a:r>
            <a:endParaRPr lang="en-US" sz="36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9737" y="2060848"/>
            <a:ext cx="6184526" cy="4395936"/>
          </a:xfrm>
        </p:spPr>
      </p:pic>
    </p:spTree>
    <p:extLst>
      <p:ext uri="{BB962C8B-B14F-4D97-AF65-F5344CB8AC3E}">
        <p14:creationId xmlns:p14="http://schemas.microsoft.com/office/powerpoint/2010/main" val="225060587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Autofit/>
          </a:bodyPr>
          <a:lstStyle/>
          <a:p>
            <a:r>
              <a:rPr lang="en-US" altLang="en-US" sz="3600" b="1" dirty="0" smtClean="0"/>
              <a:t>Distributions have important properties</a:t>
            </a:r>
          </a:p>
        </p:txBody>
      </p:sp>
      <p:sp>
        <p:nvSpPr>
          <p:cNvPr id="21507" name="Rectangle 3"/>
          <p:cNvSpPr>
            <a:spLocks noGrp="1" noChangeArrowheads="1"/>
          </p:cNvSpPr>
          <p:nvPr>
            <p:ph type="body" idx="1"/>
          </p:nvPr>
        </p:nvSpPr>
        <p:spPr/>
        <p:txBody>
          <a:bodyPr/>
          <a:lstStyle/>
          <a:p>
            <a:pPr>
              <a:lnSpc>
                <a:spcPct val="90000"/>
              </a:lnSpc>
              <a:buFontTx/>
              <a:buNone/>
            </a:pPr>
            <a:r>
              <a:rPr lang="en-US" altLang="en-US" sz="2800" b="1" dirty="0" smtClean="0">
                <a:solidFill>
                  <a:srgbClr val="FFFF00"/>
                </a:solidFill>
                <a:latin typeface="Arial" panose="020B0604020202020204" pitchFamily="34" charset="0"/>
                <a:cs typeface="Times New Roman" panose="02020603050405020304" pitchFamily="18" charset="0"/>
              </a:rPr>
              <a:t>	</a:t>
            </a:r>
            <a:r>
              <a:rPr lang="en-US" altLang="en-US" sz="2600" b="1" dirty="0" smtClean="0">
                <a:cs typeface="Times New Roman" panose="02020603050405020304" pitchFamily="18" charset="0"/>
              </a:rPr>
              <a:t>Each of the properties can be characterized by a   variety of statistics:  Two important ones are:</a:t>
            </a:r>
          </a:p>
          <a:p>
            <a:pPr>
              <a:lnSpc>
                <a:spcPct val="90000"/>
              </a:lnSpc>
              <a:buFontTx/>
              <a:buNone/>
            </a:pPr>
            <a:r>
              <a:rPr lang="en-US" altLang="en-US" sz="2600" b="1" dirty="0" smtClean="0">
                <a:cs typeface="Times New Roman" panose="02020603050405020304" pitchFamily="18" charset="0"/>
              </a:rPr>
              <a:t>	A measure of </a:t>
            </a:r>
            <a:r>
              <a:rPr lang="en-US" altLang="en-US" sz="2600" b="1" dirty="0" smtClean="0">
                <a:solidFill>
                  <a:srgbClr val="FFFF00"/>
                </a:solidFill>
                <a:cs typeface="Times New Roman" panose="02020603050405020304" pitchFamily="18" charset="0"/>
              </a:rPr>
              <a:t>central tendency</a:t>
            </a:r>
            <a:r>
              <a:rPr lang="en-US" altLang="en-US" sz="2600" b="1" dirty="0" smtClean="0">
                <a:cs typeface="Times New Roman" panose="02020603050405020304" pitchFamily="18" charset="0"/>
              </a:rPr>
              <a:t>, the “typical” value.</a:t>
            </a:r>
          </a:p>
          <a:p>
            <a:pPr>
              <a:lnSpc>
                <a:spcPct val="90000"/>
              </a:lnSpc>
              <a:buFontTx/>
              <a:buNone/>
            </a:pPr>
            <a:r>
              <a:rPr lang="en-US" altLang="en-US" sz="2600" b="1" dirty="0" smtClean="0">
                <a:cs typeface="Times New Roman" panose="02020603050405020304" pitchFamily="18" charset="0"/>
              </a:rPr>
              <a:t>	A measure of </a:t>
            </a:r>
            <a:r>
              <a:rPr lang="en-US" altLang="en-US" sz="2600" b="1" dirty="0" smtClean="0">
                <a:solidFill>
                  <a:srgbClr val="FFFF00"/>
                </a:solidFill>
                <a:cs typeface="Times New Roman" panose="02020603050405020304" pitchFamily="18" charset="0"/>
              </a:rPr>
              <a:t>dispersion</a:t>
            </a:r>
            <a:r>
              <a:rPr lang="en-US" altLang="en-US" sz="2600" b="1" dirty="0" smtClean="0">
                <a:cs typeface="Times New Roman" panose="02020603050405020304" pitchFamily="18" charset="0"/>
              </a:rPr>
              <a:t>, how much do units of analysis vary?</a:t>
            </a:r>
          </a:p>
          <a:p>
            <a:pPr>
              <a:lnSpc>
                <a:spcPct val="90000"/>
              </a:lnSpc>
              <a:buFontTx/>
              <a:buNone/>
            </a:pPr>
            <a:r>
              <a:rPr lang="en-US" altLang="en-US" sz="2600" b="1" dirty="0" smtClean="0">
                <a:cs typeface="Times New Roman" panose="02020603050405020304" pitchFamily="18" charset="0"/>
              </a:rPr>
              <a:t>	The kinds of statistics used are affected by the level of measurement of the variable</a:t>
            </a:r>
          </a:p>
        </p:txBody>
      </p:sp>
    </p:spTree>
    <p:extLst>
      <p:ext uri="{BB962C8B-B14F-4D97-AF65-F5344CB8AC3E}">
        <p14:creationId xmlns:p14="http://schemas.microsoft.com/office/powerpoint/2010/main" val="2973458287"/>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normAutofit/>
          </a:bodyPr>
          <a:lstStyle/>
          <a:p>
            <a:pPr algn="l"/>
            <a:r>
              <a:rPr lang="en-US" altLang="en-US" sz="3600" b="1" dirty="0" smtClean="0"/>
              <a:t>Measures of central tendency</a:t>
            </a:r>
          </a:p>
        </p:txBody>
      </p:sp>
      <p:sp>
        <p:nvSpPr>
          <p:cNvPr id="316419" name="Rectangle 3"/>
          <p:cNvSpPr>
            <a:spLocks noGrp="1" noChangeArrowheads="1"/>
          </p:cNvSpPr>
          <p:nvPr>
            <p:ph type="body" idx="1"/>
          </p:nvPr>
        </p:nvSpPr>
        <p:spPr>
          <a:xfrm>
            <a:off x="179512" y="1905000"/>
            <a:ext cx="8888288" cy="1371600"/>
          </a:xfrm>
        </p:spPr>
        <p:txBody>
          <a:bodyPr>
            <a:normAutofit/>
          </a:bodyPr>
          <a:lstStyle/>
          <a:p>
            <a:pPr>
              <a:lnSpc>
                <a:spcPct val="90000"/>
              </a:lnSpc>
              <a:buFontTx/>
              <a:buNone/>
            </a:pPr>
            <a:r>
              <a:rPr lang="en-US" altLang="en-US" sz="2800" b="1" dirty="0" smtClean="0">
                <a:latin typeface="Arial" panose="020B0604020202020204" pitchFamily="34" charset="0"/>
                <a:cs typeface="Times New Roman" panose="02020603050405020304" pitchFamily="18" charset="0"/>
              </a:rPr>
              <a:t>	1. The </a:t>
            </a:r>
            <a:r>
              <a:rPr lang="en-US" altLang="en-US" sz="2800" b="1" dirty="0" smtClean="0">
                <a:solidFill>
                  <a:srgbClr val="FFFF00"/>
                </a:solidFill>
                <a:latin typeface="Arial" panose="020B0604020202020204" pitchFamily="34" charset="0"/>
                <a:cs typeface="Times New Roman" panose="02020603050405020304" pitchFamily="18" charset="0"/>
              </a:rPr>
              <a:t>mode: </a:t>
            </a:r>
            <a:r>
              <a:rPr lang="en-US" altLang="en-US" sz="2800" b="1" dirty="0" smtClean="0">
                <a:latin typeface="Arial" panose="020B0604020202020204" pitchFamily="34" charset="0"/>
                <a:cs typeface="Times New Roman" panose="02020603050405020304" pitchFamily="18" charset="0"/>
              </a:rPr>
              <a:t>The most frequent value in the distribution        	</a:t>
            </a:r>
            <a:r>
              <a:rPr lang="en-US" altLang="en-US" sz="2800" b="1" dirty="0" smtClean="0">
                <a:solidFill>
                  <a:srgbClr val="FFFFFF"/>
                </a:solidFill>
                <a:latin typeface="Arial" panose="020B0604020202020204" pitchFamily="34" charset="0"/>
                <a:cs typeface="Times New Roman" panose="02020603050405020304" pitchFamily="18" charset="0"/>
              </a:rPr>
              <a:t>What is the mode?</a:t>
            </a:r>
            <a:endParaRPr lang="en-US" altLang="en-US" sz="2800" b="1" dirty="0" smtClean="0">
              <a:solidFill>
                <a:srgbClr val="FFFFFF"/>
              </a:solidFill>
              <a:latin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2798212"/>
            <a:ext cx="5614116" cy="3990490"/>
          </a:xfrm>
          <a:prstGeom prst="rect">
            <a:avLst/>
          </a:prstGeom>
        </p:spPr>
      </p:pic>
    </p:spTree>
    <p:extLst>
      <p:ext uri="{BB962C8B-B14F-4D97-AF65-F5344CB8AC3E}">
        <p14:creationId xmlns:p14="http://schemas.microsoft.com/office/powerpoint/2010/main" val="359906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64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algn="l"/>
            <a:r>
              <a:rPr lang="en-US" altLang="en-US" sz="3200" b="1" dirty="0" smtClean="0"/>
              <a:t>Measures of central tendency</a:t>
            </a:r>
          </a:p>
        </p:txBody>
      </p:sp>
      <p:sp>
        <p:nvSpPr>
          <p:cNvPr id="22531" name="Rectangle 3"/>
          <p:cNvSpPr>
            <a:spLocks noGrp="1" noChangeArrowheads="1"/>
          </p:cNvSpPr>
          <p:nvPr>
            <p:ph type="body" idx="1"/>
          </p:nvPr>
        </p:nvSpPr>
        <p:spPr>
          <a:xfrm>
            <a:off x="323528" y="1844824"/>
            <a:ext cx="8363272" cy="2971800"/>
          </a:xfrm>
        </p:spPr>
        <p:txBody>
          <a:bodyPr>
            <a:normAutofit/>
          </a:bodyPr>
          <a:lstStyle/>
          <a:p>
            <a:pPr>
              <a:lnSpc>
                <a:spcPct val="90000"/>
              </a:lnSpc>
              <a:buFontTx/>
              <a:buNone/>
            </a:pPr>
            <a:r>
              <a:rPr lang="en-US" altLang="en-US" sz="2800" b="1" dirty="0" smtClean="0">
                <a:latin typeface="Arial" panose="020B0604020202020204" pitchFamily="34" charset="0"/>
                <a:cs typeface="Times New Roman" panose="02020603050405020304" pitchFamily="18" charset="0"/>
              </a:rPr>
              <a:t>	</a:t>
            </a:r>
            <a:r>
              <a:rPr lang="en-US" altLang="en-US" sz="2600" b="1" dirty="0" smtClean="0">
                <a:latin typeface="Arial" panose="020B0604020202020204" pitchFamily="34" charset="0"/>
                <a:cs typeface="Times New Roman" panose="02020603050405020304" pitchFamily="18" charset="0"/>
              </a:rPr>
              <a:t>2. The </a:t>
            </a:r>
            <a:r>
              <a:rPr lang="en-US" altLang="en-US" sz="2600" b="1" dirty="0" smtClean="0">
                <a:solidFill>
                  <a:srgbClr val="FFFF00"/>
                </a:solidFill>
                <a:latin typeface="Arial" panose="020B0604020202020204" pitchFamily="34" charset="0"/>
                <a:cs typeface="Times New Roman" panose="02020603050405020304" pitchFamily="18" charset="0"/>
              </a:rPr>
              <a:t>median</a:t>
            </a:r>
            <a:r>
              <a:rPr lang="en-US" altLang="en-US" sz="2600" b="1" dirty="0" smtClean="0">
                <a:solidFill>
                  <a:srgbClr val="FFFFFF"/>
                </a:solidFill>
                <a:latin typeface="Arial" panose="020B0604020202020204" pitchFamily="34" charset="0"/>
                <a:cs typeface="Times New Roman" panose="02020603050405020304" pitchFamily="18" charset="0"/>
              </a:rPr>
              <a:t>:</a:t>
            </a:r>
            <a:r>
              <a:rPr lang="en-US" altLang="en-US" sz="2600" b="1" dirty="0" smtClean="0">
                <a:solidFill>
                  <a:schemeClr val="tx2"/>
                </a:solidFill>
                <a:latin typeface="Arial" panose="020B0604020202020204" pitchFamily="34" charset="0"/>
                <a:cs typeface="Times New Roman" panose="02020603050405020304" pitchFamily="18" charset="0"/>
              </a:rPr>
              <a:t> </a:t>
            </a:r>
            <a:r>
              <a:rPr lang="en-US" altLang="en-US" sz="2600" b="1" dirty="0" smtClean="0">
                <a:latin typeface="Arial" panose="020B0604020202020204" pitchFamily="34" charset="0"/>
                <a:cs typeface="Times New Roman" panose="02020603050405020304" pitchFamily="18" charset="0"/>
              </a:rPr>
              <a:t>The value of the case that splits the distribution into two halves (</a:t>
            </a:r>
            <a:r>
              <a:rPr lang="en-US" altLang="en-US" sz="2600" b="1" dirty="0" smtClean="0">
                <a:latin typeface="Arial" panose="020B0604020202020204" pitchFamily="34" charset="0"/>
              </a:rPr>
              <a:t>Also known as the 50</a:t>
            </a:r>
            <a:r>
              <a:rPr lang="en-US" altLang="en-US" sz="2600" b="1" baseline="30000" dirty="0" smtClean="0">
                <a:latin typeface="Arial" panose="020B0604020202020204" pitchFamily="34" charset="0"/>
              </a:rPr>
              <a:t>th</a:t>
            </a:r>
            <a:r>
              <a:rPr lang="en-US" altLang="en-US" sz="2600" b="1" dirty="0" smtClean="0">
                <a:latin typeface="Arial" panose="020B0604020202020204" pitchFamily="34" charset="0"/>
              </a:rPr>
              <a:t> percentile case)   </a:t>
            </a:r>
            <a:r>
              <a:rPr lang="en-US" altLang="en-US" sz="2800" b="1" dirty="0" smtClean="0">
                <a:latin typeface="Arial" panose="020B0604020202020204" pitchFamily="34" charset="0"/>
              </a:rPr>
              <a:t>	</a:t>
            </a:r>
            <a:r>
              <a:rPr lang="en-US" altLang="en-US" sz="2600" b="1" dirty="0" smtClean="0">
                <a:latin typeface="Arial" panose="020B0604020202020204" pitchFamily="34" charset="0"/>
              </a:rPr>
              <a:t>What is the median?</a:t>
            </a:r>
          </a:p>
          <a:p>
            <a:pPr lvl="1">
              <a:lnSpc>
                <a:spcPct val="90000"/>
              </a:lnSpc>
              <a:buFontTx/>
              <a:buNone/>
            </a:pPr>
            <a:endParaRPr lang="en-US" altLang="en-US" sz="2600" b="1" dirty="0" smtClean="0">
              <a:latin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040" y="3212976"/>
            <a:ext cx="6804248" cy="3519072"/>
          </a:xfrm>
          <a:prstGeom prst="rect">
            <a:avLst/>
          </a:prstGeom>
        </p:spPr>
      </p:pic>
    </p:spTree>
    <p:extLst>
      <p:ext uri="{BB962C8B-B14F-4D97-AF65-F5344CB8AC3E}">
        <p14:creationId xmlns:p14="http://schemas.microsoft.com/office/powerpoint/2010/main" val="505973876"/>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algn="l"/>
            <a:r>
              <a:rPr lang="en-US" altLang="en-US" sz="3200" b="1" dirty="0" smtClean="0"/>
              <a:t>Measures of central tendency</a:t>
            </a:r>
          </a:p>
        </p:txBody>
      </p:sp>
      <p:sp>
        <p:nvSpPr>
          <p:cNvPr id="22531" name="Rectangle 3"/>
          <p:cNvSpPr>
            <a:spLocks noGrp="1" noChangeArrowheads="1"/>
          </p:cNvSpPr>
          <p:nvPr>
            <p:ph type="body" idx="1"/>
          </p:nvPr>
        </p:nvSpPr>
        <p:spPr>
          <a:xfrm>
            <a:off x="323528" y="1844824"/>
            <a:ext cx="8363272" cy="4824536"/>
          </a:xfrm>
        </p:spPr>
        <p:txBody>
          <a:bodyPr>
            <a:normAutofit/>
          </a:bodyPr>
          <a:lstStyle/>
          <a:p>
            <a:pPr>
              <a:lnSpc>
                <a:spcPct val="90000"/>
              </a:lnSpc>
              <a:buFontTx/>
              <a:buNone/>
            </a:pPr>
            <a:r>
              <a:rPr lang="en-US" altLang="en-US" sz="2800" b="1" dirty="0" smtClean="0">
                <a:latin typeface="Arial" panose="020B0604020202020204" pitchFamily="34" charset="0"/>
                <a:cs typeface="Times New Roman" panose="02020603050405020304" pitchFamily="18" charset="0"/>
              </a:rPr>
              <a:t>	</a:t>
            </a:r>
            <a:r>
              <a:rPr lang="en-US" altLang="en-US" sz="2600" dirty="0">
                <a:latin typeface="Arial" panose="020B0604020202020204" pitchFamily="34" charset="0"/>
                <a:cs typeface="Times New Roman" panose="02020603050405020304" pitchFamily="18" charset="0"/>
              </a:rPr>
              <a:t>3. </a:t>
            </a:r>
            <a:r>
              <a:rPr lang="en-US" altLang="en-US" sz="2600" dirty="0" smtClean="0">
                <a:latin typeface="Arial" panose="020B0604020202020204" pitchFamily="34" charset="0"/>
                <a:cs typeface="Times New Roman" panose="02020603050405020304" pitchFamily="18" charset="0"/>
              </a:rPr>
              <a:t>The </a:t>
            </a:r>
            <a:r>
              <a:rPr lang="en-US" altLang="en-US" sz="2600" dirty="0">
                <a:latin typeface="Arial" panose="020B0604020202020204" pitchFamily="34" charset="0"/>
                <a:cs typeface="Times New Roman" panose="02020603050405020304" pitchFamily="18" charset="0"/>
              </a:rPr>
              <a:t>average or arithmetic mean: The sum of all values divided by the number of cases/ sample </a:t>
            </a:r>
            <a:r>
              <a:rPr lang="en-US" altLang="en-US" sz="2600" dirty="0" smtClean="0">
                <a:latin typeface="Arial" panose="020B0604020202020204" pitchFamily="34" charset="0"/>
                <a:cs typeface="Times New Roman" panose="02020603050405020304" pitchFamily="18" charset="0"/>
              </a:rPr>
              <a:t>size          </a:t>
            </a:r>
            <a:r>
              <a:rPr lang="en-US" altLang="en-US" sz="2600" dirty="0">
                <a:latin typeface="Arial" panose="020B0604020202020204" pitchFamily="34" charset="0"/>
                <a:cs typeface="Times New Roman" panose="02020603050405020304" pitchFamily="18" charset="0"/>
              </a:rPr>
              <a:t>	</a:t>
            </a:r>
            <a:endParaRPr lang="en-US" altLang="en-US" sz="2600" dirty="0" smtClean="0">
              <a:latin typeface="Arial" panose="020B0604020202020204" pitchFamily="34" charset="0"/>
              <a:cs typeface="Times New Roman" panose="02020603050405020304" pitchFamily="18" charset="0"/>
            </a:endParaRPr>
          </a:p>
          <a:p>
            <a:pPr>
              <a:lnSpc>
                <a:spcPct val="90000"/>
              </a:lnSpc>
              <a:buFontTx/>
              <a:buNone/>
            </a:pPr>
            <a:r>
              <a:rPr lang="en-US" altLang="en-US" sz="2600" dirty="0" smtClean="0">
                <a:latin typeface="Arial" panose="020B0604020202020204" pitchFamily="34" charset="0"/>
                <a:cs typeface="Times New Roman" panose="02020603050405020304" pitchFamily="18" charset="0"/>
              </a:rPr>
              <a:t>	Mean(x)= X</a:t>
            </a:r>
            <a:r>
              <a:rPr lang="en-US" altLang="en-US" sz="2600" baseline="-25000" dirty="0" smtClean="0">
                <a:latin typeface="Arial" panose="020B0604020202020204" pitchFamily="34" charset="0"/>
                <a:cs typeface="Times New Roman" panose="02020603050405020304" pitchFamily="18" charset="0"/>
              </a:rPr>
              <a:t>i</a:t>
            </a:r>
            <a:r>
              <a:rPr lang="en-US" altLang="en-US" sz="2600" dirty="0" smtClean="0">
                <a:latin typeface="Arial" panose="020B0604020202020204" pitchFamily="34" charset="0"/>
                <a:cs typeface="Times New Roman" panose="02020603050405020304" pitchFamily="18" charset="0"/>
              </a:rPr>
              <a:t>/n</a:t>
            </a:r>
            <a:endParaRPr lang="en-US" altLang="en-US" sz="2600" dirty="0">
              <a:latin typeface="Arial" panose="020B0604020202020204" pitchFamily="34"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475656" y="4044777"/>
            <a:ext cx="5896018" cy="1100146"/>
          </a:xfrm>
          <a:prstGeom prst="rect">
            <a:avLst/>
          </a:prstGeom>
        </p:spPr>
      </p:pic>
    </p:spTree>
    <p:extLst>
      <p:ext uri="{BB962C8B-B14F-4D97-AF65-F5344CB8AC3E}">
        <p14:creationId xmlns:p14="http://schemas.microsoft.com/office/powerpoint/2010/main" val="787989586"/>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algn="l"/>
            <a:r>
              <a:rPr lang="en-US" altLang="en-US" sz="3200" b="1" dirty="0" smtClean="0"/>
              <a:t>Measures of central tendency</a:t>
            </a:r>
          </a:p>
        </p:txBody>
      </p:sp>
      <p:sp>
        <p:nvSpPr>
          <p:cNvPr id="22531" name="Rectangle 3"/>
          <p:cNvSpPr>
            <a:spLocks noGrp="1" noChangeArrowheads="1"/>
          </p:cNvSpPr>
          <p:nvPr>
            <p:ph type="body" idx="1"/>
          </p:nvPr>
        </p:nvSpPr>
        <p:spPr>
          <a:xfrm>
            <a:off x="323528" y="1844824"/>
            <a:ext cx="8363272" cy="4824536"/>
          </a:xfrm>
        </p:spPr>
        <p:txBody>
          <a:bodyPr>
            <a:normAutofit/>
          </a:bodyPr>
          <a:lstStyle/>
          <a:p>
            <a:pPr>
              <a:lnSpc>
                <a:spcPct val="90000"/>
              </a:lnSpc>
              <a:buFontTx/>
              <a:buNone/>
            </a:pPr>
            <a:r>
              <a:rPr lang="en-US" altLang="en-US" sz="2800" b="1" dirty="0" smtClean="0">
                <a:latin typeface="Arial" panose="020B0604020202020204" pitchFamily="34" charset="0"/>
                <a:cs typeface="Times New Roman" panose="02020603050405020304" pitchFamily="18" charset="0"/>
              </a:rPr>
              <a:t>	</a:t>
            </a:r>
            <a:r>
              <a:rPr lang="en-US" altLang="en-US" sz="2600" dirty="0">
                <a:cs typeface="Times New Roman" panose="02020603050405020304" pitchFamily="18" charset="0"/>
              </a:rPr>
              <a:t>3. </a:t>
            </a:r>
            <a:r>
              <a:rPr lang="en-US" altLang="en-US" sz="2600" dirty="0" smtClean="0">
                <a:cs typeface="Times New Roman" panose="02020603050405020304" pitchFamily="18" charset="0"/>
              </a:rPr>
              <a:t> </a:t>
            </a:r>
            <a:r>
              <a:rPr lang="en-US" altLang="en-US" sz="2600" dirty="0">
                <a:cs typeface="Times New Roman" panose="02020603050405020304" pitchFamily="18" charset="0"/>
              </a:rPr>
              <a:t>The average or arithmetic mean: The sum of all values divided by the number of cases/ sample </a:t>
            </a:r>
            <a:r>
              <a:rPr lang="en-US" altLang="en-US" sz="2600" dirty="0" smtClean="0">
                <a:cs typeface="Times New Roman" panose="02020603050405020304" pitchFamily="18" charset="0"/>
              </a:rPr>
              <a:t>size          </a:t>
            </a:r>
            <a:r>
              <a:rPr lang="en-US" altLang="en-US" sz="2600" dirty="0">
                <a:cs typeface="Times New Roman" panose="02020603050405020304" pitchFamily="18" charset="0"/>
              </a:rPr>
              <a:t>	</a:t>
            </a:r>
            <a:endParaRPr lang="en-US" altLang="en-US" sz="2600" dirty="0" smtClean="0">
              <a:cs typeface="Times New Roman" panose="02020603050405020304" pitchFamily="18" charset="0"/>
            </a:endParaRPr>
          </a:p>
          <a:p>
            <a:pPr>
              <a:lnSpc>
                <a:spcPct val="90000"/>
              </a:lnSpc>
              <a:buFontTx/>
              <a:buNone/>
            </a:pPr>
            <a:r>
              <a:rPr lang="en-US" altLang="en-US" sz="2600" dirty="0" smtClean="0">
                <a:cs typeface="Times New Roman" panose="02020603050405020304" pitchFamily="18" charset="0"/>
              </a:rPr>
              <a:t>	Mean(x)= X</a:t>
            </a:r>
            <a:r>
              <a:rPr lang="en-US" altLang="en-US" sz="2600" baseline="-25000" dirty="0" smtClean="0">
                <a:cs typeface="Times New Roman" panose="02020603050405020304" pitchFamily="18" charset="0"/>
              </a:rPr>
              <a:t>i</a:t>
            </a:r>
            <a:r>
              <a:rPr lang="en-US" altLang="en-US" sz="2600" dirty="0" smtClean="0">
                <a:cs typeface="Times New Roman" panose="02020603050405020304" pitchFamily="18" charset="0"/>
              </a:rPr>
              <a:t>/n</a:t>
            </a:r>
            <a:endParaRPr lang="en-US" altLang="en-US" sz="2600" dirty="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557155" y="3789040"/>
            <a:ext cx="5896018" cy="1100146"/>
          </a:xfrm>
          <a:prstGeom prst="rect">
            <a:avLst/>
          </a:prstGeom>
        </p:spPr>
      </p:pic>
      <p:sp>
        <p:nvSpPr>
          <p:cNvPr id="4" name="Rectangle 3"/>
          <p:cNvSpPr/>
          <p:nvPr/>
        </p:nvSpPr>
        <p:spPr>
          <a:xfrm>
            <a:off x="611560" y="4941168"/>
            <a:ext cx="8075240" cy="193899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n-lt"/>
                <a:cs typeface="Arial" pitchFamily="-105" charset="0"/>
              </a:rPr>
              <a:t>Outliers: individual cases that are highly distinct from the rest of the </a:t>
            </a:r>
            <a:r>
              <a:rPr kumimoji="0" lang="en-US" sz="2400" b="0" i="0" u="none" strike="noStrike" kern="1200" cap="none" spc="0" normalizeH="0" baseline="0" noProof="0" dirty="0" smtClean="0">
                <a:ln>
                  <a:noFill/>
                </a:ln>
                <a:solidFill>
                  <a:prstClr val="white"/>
                </a:solidFill>
                <a:effectLst/>
                <a:uLnTx/>
                <a:uFillTx/>
                <a:latin typeface="+mn-lt"/>
                <a:cs typeface="Arial" pitchFamily="-105" charset="0"/>
              </a:rPr>
              <a:t>data</a:t>
            </a:r>
            <a:endParaRPr kumimoji="0" lang="en-US" sz="2400" b="0" i="0" u="none" strike="noStrike" kern="1200" cap="none" spc="0" normalizeH="0" baseline="0" noProof="0" dirty="0">
              <a:ln>
                <a:noFill/>
              </a:ln>
              <a:solidFill>
                <a:prstClr val="white"/>
              </a:solidFill>
              <a:effectLst/>
              <a:uLnTx/>
              <a:uFillTx/>
              <a:latin typeface="+mn-lt"/>
              <a:cs typeface="Arial" pitchFamily="-105"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n-lt"/>
                <a:cs typeface="Arial" pitchFamily="-105" charset="0"/>
              </a:rPr>
              <a:t>	</a:t>
            </a:r>
            <a:endParaRPr kumimoji="0" lang="en-US" sz="2400" b="0" i="0" u="none" strike="noStrike" kern="1200" cap="none" spc="0" normalizeH="0" baseline="0" noProof="0" dirty="0" smtClean="0">
              <a:ln>
                <a:noFill/>
              </a:ln>
              <a:solidFill>
                <a:prstClr val="white"/>
              </a:solidFill>
              <a:effectLst/>
              <a:uLnTx/>
              <a:uFillTx/>
              <a:latin typeface="+mn-lt"/>
              <a:cs typeface="Arial" pitchFamily="-105"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mn-lt"/>
                <a:cs typeface="Arial" pitchFamily="-105" charset="0"/>
              </a:rPr>
              <a:t>The </a:t>
            </a:r>
            <a:r>
              <a:rPr kumimoji="0" lang="en-US" sz="2400" b="0" i="0" u="none" strike="noStrike" kern="1200" cap="none" spc="0" normalizeH="0" baseline="0" noProof="0" dirty="0">
                <a:ln>
                  <a:noFill/>
                </a:ln>
                <a:solidFill>
                  <a:prstClr val="white"/>
                </a:solidFill>
                <a:effectLst/>
                <a:uLnTx/>
                <a:uFillTx/>
                <a:latin typeface="+mn-lt"/>
                <a:cs typeface="Arial" pitchFamily="-105" charset="0"/>
              </a:rPr>
              <a:t>mean is very sensitive to outliers, while the median and the mode are not.</a:t>
            </a:r>
          </a:p>
        </p:txBody>
      </p:sp>
    </p:spTree>
    <p:extLst>
      <p:ext uri="{BB962C8B-B14F-4D97-AF65-F5344CB8AC3E}">
        <p14:creationId xmlns:p14="http://schemas.microsoft.com/office/powerpoint/2010/main" val="3352438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TW" dirty="0" smtClean="0"/>
              <a:t>Inputs</a:t>
            </a:r>
            <a:endParaRPr kumimoji="1" lang="zh-TW" altLang="en-US" dirty="0"/>
          </a:p>
        </p:txBody>
      </p:sp>
      <p:sp>
        <p:nvSpPr>
          <p:cNvPr id="3" name="Content Placeholder 2"/>
          <p:cNvSpPr>
            <a:spLocks noGrp="1"/>
          </p:cNvSpPr>
          <p:nvPr>
            <p:ph idx="1"/>
          </p:nvPr>
        </p:nvSpPr>
        <p:spPr/>
        <p:txBody>
          <a:bodyPr>
            <a:normAutofit/>
          </a:bodyPr>
          <a:lstStyle/>
          <a:p>
            <a:r>
              <a:rPr kumimoji="1" lang="en-US" altLang="zh-TW" sz="2600" dirty="0" smtClean="0"/>
              <a:t>Also called program instruments, program interventions, program treatments</a:t>
            </a:r>
          </a:p>
          <a:p>
            <a:r>
              <a:rPr kumimoji="1" lang="en-US" altLang="zh-TW" sz="2600" dirty="0" smtClean="0"/>
              <a:t> Can be rules, education, incentives, sanctions, opportunities, infrastructure</a:t>
            </a:r>
          </a:p>
          <a:p>
            <a:r>
              <a:rPr kumimoji="1" lang="en-US" altLang="zh-TW" sz="2600" dirty="0" smtClean="0"/>
              <a:t>Must be linked to </a:t>
            </a:r>
            <a:r>
              <a:rPr kumimoji="1" lang="en-US" altLang="zh-TW" sz="2600" dirty="0" smtClean="0">
                <a:solidFill>
                  <a:srgbClr val="FFFF00"/>
                </a:solidFill>
              </a:rPr>
              <a:t>outputs</a:t>
            </a:r>
            <a:endParaRPr kumimoji="1" lang="zh-TW" altLang="en-US" sz="2600" dirty="0">
              <a:solidFill>
                <a:srgbClr val="FFFF00"/>
              </a:solidFill>
            </a:endParaRPr>
          </a:p>
        </p:txBody>
      </p:sp>
    </p:spTree>
    <p:extLst>
      <p:ext uri="{BB962C8B-B14F-4D97-AF65-F5344CB8AC3E}">
        <p14:creationId xmlns:p14="http://schemas.microsoft.com/office/powerpoint/2010/main" val="3844725945"/>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reeform 11"/>
          <p:cNvSpPr>
            <a:spLocks/>
          </p:cNvSpPr>
          <p:nvPr/>
        </p:nvSpPr>
        <p:spPr bwMode="auto">
          <a:xfrm>
            <a:off x="2362200" y="3175000"/>
            <a:ext cx="4876800" cy="2070100"/>
          </a:xfrm>
          <a:custGeom>
            <a:avLst/>
            <a:gdLst>
              <a:gd name="T0" fmla="*/ 0 w 3072"/>
              <a:gd name="T1" fmla="*/ 2147483647 h 1304"/>
              <a:gd name="T2" fmla="*/ 2147483647 w 3072"/>
              <a:gd name="T3" fmla="*/ 2147483647 h 1304"/>
              <a:gd name="T4" fmla="*/ 2147483647 w 3072"/>
              <a:gd name="T5" fmla="*/ 2147483647 h 1304"/>
              <a:gd name="T6" fmla="*/ 2147483647 w 3072"/>
              <a:gd name="T7" fmla="*/ 2147483647 h 1304"/>
              <a:gd name="T8" fmla="*/ 2147483647 w 3072"/>
              <a:gd name="T9" fmla="*/ 2147483647 h 1304"/>
              <a:gd name="T10" fmla="*/ 2147483647 w 3072"/>
              <a:gd name="T11" fmla="*/ 2147483647 h 1304"/>
              <a:gd name="T12" fmla="*/ 0 60000 65536"/>
              <a:gd name="T13" fmla="*/ 0 60000 65536"/>
              <a:gd name="T14" fmla="*/ 0 60000 65536"/>
              <a:gd name="T15" fmla="*/ 0 60000 65536"/>
              <a:gd name="T16" fmla="*/ 0 60000 65536"/>
              <a:gd name="T17" fmla="*/ 0 60000 65536"/>
              <a:gd name="T18" fmla="*/ 0 w 3072"/>
              <a:gd name="T19" fmla="*/ 0 h 1304"/>
              <a:gd name="T20" fmla="*/ 3072 w 3072"/>
              <a:gd name="T21" fmla="*/ 1304 h 1304"/>
            </a:gdLst>
            <a:ahLst/>
            <a:cxnLst>
              <a:cxn ang="T12">
                <a:pos x="T0" y="T1"/>
              </a:cxn>
              <a:cxn ang="T13">
                <a:pos x="T2" y="T3"/>
              </a:cxn>
              <a:cxn ang="T14">
                <a:pos x="T4" y="T5"/>
              </a:cxn>
              <a:cxn ang="T15">
                <a:pos x="T6" y="T7"/>
              </a:cxn>
              <a:cxn ang="T16">
                <a:pos x="T8" y="T9"/>
              </a:cxn>
              <a:cxn ang="T17">
                <a:pos x="T10" y="T11"/>
              </a:cxn>
            </a:cxnLst>
            <a:rect l="T18" t="T19" r="T20" b="T21"/>
            <a:pathLst>
              <a:path w="3072" h="1304">
                <a:moveTo>
                  <a:pt x="0" y="1264"/>
                </a:moveTo>
                <a:cubicBezTo>
                  <a:pt x="224" y="1284"/>
                  <a:pt x="448" y="1304"/>
                  <a:pt x="672" y="1120"/>
                </a:cubicBezTo>
                <a:cubicBezTo>
                  <a:pt x="896" y="936"/>
                  <a:pt x="1168" y="320"/>
                  <a:pt x="1344" y="160"/>
                </a:cubicBezTo>
                <a:cubicBezTo>
                  <a:pt x="1520" y="0"/>
                  <a:pt x="1584" y="0"/>
                  <a:pt x="1728" y="160"/>
                </a:cubicBezTo>
                <a:cubicBezTo>
                  <a:pt x="1872" y="320"/>
                  <a:pt x="1984" y="936"/>
                  <a:pt x="2208" y="1120"/>
                </a:cubicBezTo>
                <a:cubicBezTo>
                  <a:pt x="2432" y="1304"/>
                  <a:pt x="2752" y="1284"/>
                  <a:pt x="3072" y="1264"/>
                </a:cubicBezTo>
              </a:path>
            </a:pathLst>
          </a:custGeom>
          <a:noFill/>
          <a:ln w="444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3053" name="AutoShape 13"/>
          <p:cNvSpPr>
            <a:spLocks noChangeArrowheads="1"/>
          </p:cNvSpPr>
          <p:nvPr/>
        </p:nvSpPr>
        <p:spPr bwMode="auto">
          <a:xfrm>
            <a:off x="4724400" y="2743200"/>
            <a:ext cx="152400" cy="381000"/>
          </a:xfrm>
          <a:prstGeom prst="downArrow">
            <a:avLst>
              <a:gd name="adj1" fmla="val 50000"/>
              <a:gd name="adj2" fmla="val 62500"/>
            </a:avLst>
          </a:prstGeom>
          <a:solidFill>
            <a:srgbClr val="FFFFFF"/>
          </a:solidFill>
          <a:ln w="9525">
            <a:solidFill>
              <a:srgbClr val="FFFFFF"/>
            </a:solidFill>
            <a:miter lim="800000"/>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343054" name="Text Box 14"/>
          <p:cNvSpPr txBox="1">
            <a:spLocks noChangeArrowheads="1"/>
          </p:cNvSpPr>
          <p:nvPr/>
        </p:nvSpPr>
        <p:spPr bwMode="auto">
          <a:xfrm rot="-5400000">
            <a:off x="3708400" y="2767013"/>
            <a:ext cx="431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1600" b="1">
                <a:solidFill>
                  <a:srgbClr val="00CCFF"/>
                </a:solidFill>
                <a:latin typeface="Arial" panose="020B0604020202020204" pitchFamily="34" charset="0"/>
              </a:rPr>
              <a:t>Median</a:t>
            </a:r>
          </a:p>
        </p:txBody>
      </p:sp>
      <p:sp>
        <p:nvSpPr>
          <p:cNvPr id="343055" name="Text Box 15"/>
          <p:cNvSpPr txBox="1">
            <a:spLocks noChangeArrowheads="1"/>
          </p:cNvSpPr>
          <p:nvPr/>
        </p:nvSpPr>
        <p:spPr bwMode="auto">
          <a:xfrm>
            <a:off x="4038600" y="2438400"/>
            <a:ext cx="1463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1600" b="1">
                <a:solidFill>
                  <a:srgbClr val="00CCFF"/>
                </a:solidFill>
                <a:latin typeface="Arial" panose="020B0604020202020204" pitchFamily="34" charset="0"/>
              </a:rPr>
              <a:t>Mode</a:t>
            </a:r>
          </a:p>
        </p:txBody>
      </p:sp>
      <p:sp>
        <p:nvSpPr>
          <p:cNvPr id="343056" name="Text Box 16"/>
          <p:cNvSpPr txBox="1">
            <a:spLocks noChangeArrowheads="1"/>
          </p:cNvSpPr>
          <p:nvPr/>
        </p:nvSpPr>
        <p:spPr bwMode="auto">
          <a:xfrm>
            <a:off x="5105400" y="2743200"/>
            <a:ext cx="106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en-US" altLang="en-US" sz="2800" b="1">
              <a:latin typeface="Arial" panose="020B0604020202020204" pitchFamily="34" charset="0"/>
            </a:endParaRPr>
          </a:p>
        </p:txBody>
      </p:sp>
      <p:sp>
        <p:nvSpPr>
          <p:cNvPr id="343057" name="AutoShape 17"/>
          <p:cNvSpPr>
            <a:spLocks noChangeArrowheads="1"/>
          </p:cNvSpPr>
          <p:nvPr/>
        </p:nvSpPr>
        <p:spPr bwMode="auto">
          <a:xfrm>
            <a:off x="4876800" y="3124200"/>
            <a:ext cx="381000" cy="152400"/>
          </a:xfrm>
          <a:prstGeom prst="leftArrow">
            <a:avLst>
              <a:gd name="adj1" fmla="val 50000"/>
              <a:gd name="adj2" fmla="val 62500"/>
            </a:avLst>
          </a:prstGeom>
          <a:solidFill>
            <a:srgbClr val="FFFFFF"/>
          </a:solidFill>
          <a:ln w="9525">
            <a:solidFill>
              <a:srgbClr val="FFFFFF"/>
            </a:solidFill>
            <a:miter lim="800000"/>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343058" name="Rectangle 18"/>
          <p:cNvSpPr>
            <a:spLocks noChangeArrowheads="1"/>
          </p:cNvSpPr>
          <p:nvPr/>
        </p:nvSpPr>
        <p:spPr bwMode="auto">
          <a:xfrm>
            <a:off x="5257800" y="3048000"/>
            <a:ext cx="703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1600" b="1">
                <a:solidFill>
                  <a:srgbClr val="00CCFF"/>
                </a:solidFill>
                <a:latin typeface="Arial" panose="020B0604020202020204" pitchFamily="34" charset="0"/>
              </a:rPr>
              <a:t>Mean</a:t>
            </a:r>
          </a:p>
        </p:txBody>
      </p:sp>
      <p:sp>
        <p:nvSpPr>
          <p:cNvPr id="343059" name="Line 19"/>
          <p:cNvSpPr>
            <a:spLocks noChangeShapeType="1"/>
          </p:cNvSpPr>
          <p:nvPr/>
        </p:nvSpPr>
        <p:spPr bwMode="auto">
          <a:xfrm>
            <a:off x="4267200" y="3200400"/>
            <a:ext cx="381000" cy="0"/>
          </a:xfrm>
          <a:prstGeom prst="line">
            <a:avLst/>
          </a:prstGeom>
          <a:noFill/>
          <a:ln w="57150">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1" name="Line 20"/>
          <p:cNvSpPr>
            <a:spLocks noChangeShapeType="1"/>
          </p:cNvSpPr>
          <p:nvPr/>
        </p:nvSpPr>
        <p:spPr bwMode="auto">
          <a:xfrm>
            <a:off x="4800600" y="3276600"/>
            <a:ext cx="0" cy="198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 name="Picture 2"/>
          <p:cNvPicPr>
            <a:picLocks noChangeAspect="1"/>
          </p:cNvPicPr>
          <p:nvPr/>
        </p:nvPicPr>
        <p:blipFill>
          <a:blip r:embed="rId3"/>
          <a:stretch>
            <a:fillRect/>
          </a:stretch>
        </p:blipFill>
        <p:spPr>
          <a:xfrm>
            <a:off x="0" y="0"/>
            <a:ext cx="8425402" cy="1579001"/>
          </a:xfrm>
          <a:prstGeom prst="rect">
            <a:avLst/>
          </a:prstGeom>
        </p:spPr>
      </p:pic>
      <p:sp>
        <p:nvSpPr>
          <p:cNvPr id="4" name="Rectangle 3"/>
          <p:cNvSpPr/>
          <p:nvPr/>
        </p:nvSpPr>
        <p:spPr>
          <a:xfrm>
            <a:off x="457200" y="5458192"/>
            <a:ext cx="8435280" cy="1323439"/>
          </a:xfrm>
          <a:prstGeom prst="rect">
            <a:avLst/>
          </a:prstGeom>
        </p:spPr>
        <p:txBody>
          <a:bodyPr wrap="square">
            <a:spAutoFit/>
          </a:bodyPr>
          <a:lstStyle/>
          <a:p>
            <a:r>
              <a:rPr lang="en-US" sz="2000" b="1" dirty="0">
                <a:latin typeface="+mn-lt"/>
              </a:rPr>
              <a:t>In a distribution with a single peak that is also symmetrical (like the normal distribution) , the mean, median, and mode are very </a:t>
            </a:r>
            <a:r>
              <a:rPr lang="en-US" sz="2000" b="1" dirty="0" smtClean="0">
                <a:latin typeface="+mn-lt"/>
              </a:rPr>
              <a:t>similar.</a:t>
            </a:r>
          </a:p>
          <a:p>
            <a:endParaRPr lang="en-US" sz="2000" b="1" dirty="0">
              <a:latin typeface="+mn-lt"/>
            </a:endParaRPr>
          </a:p>
          <a:p>
            <a:r>
              <a:rPr lang="en-US" sz="2000" b="1" dirty="0" smtClean="0">
                <a:latin typeface="+mn-lt"/>
              </a:rPr>
              <a:t>If there </a:t>
            </a:r>
            <a:r>
              <a:rPr lang="en-US" sz="2000" b="1" dirty="0" err="1" smtClean="0">
                <a:latin typeface="+mn-lt"/>
              </a:rPr>
              <a:t>isa</a:t>
            </a:r>
            <a:r>
              <a:rPr lang="en-US" sz="2000" b="1" dirty="0" smtClean="0">
                <a:latin typeface="+mn-lt"/>
              </a:rPr>
              <a:t> normal distribution, the three measures are equal.</a:t>
            </a:r>
            <a:endParaRPr lang="en-US" sz="2000" b="1" dirty="0">
              <a:latin typeface="+mn-lt"/>
            </a:endParaRPr>
          </a:p>
        </p:txBody>
      </p:sp>
    </p:spTree>
    <p:extLst>
      <p:ext uri="{BB962C8B-B14F-4D97-AF65-F5344CB8AC3E}">
        <p14:creationId xmlns:p14="http://schemas.microsoft.com/office/powerpoint/2010/main" val="29127023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30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30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305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nodePh="1">
                                  <p:stCondLst>
                                    <p:cond delay="0"/>
                                  </p:stCondLst>
                                  <p:endCondLst>
                                    <p:cond evt="begin" delay="0">
                                      <p:tn val="17"/>
                                    </p:cond>
                                  </p:endCondLst>
                                  <p:childTnLst>
                                    <p:set>
                                      <p:cBhvr>
                                        <p:cTn id="18" dur="1" fill="hold">
                                          <p:stCondLst>
                                            <p:cond delay="0"/>
                                          </p:stCondLst>
                                        </p:cTn>
                                        <p:tgtEl>
                                          <p:spTgt spid="34305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305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305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43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53" grpId="0" animBg="1"/>
      <p:bldP spid="343054" grpId="0"/>
      <p:bldP spid="343055" grpId="0"/>
      <p:bldP spid="343056" grpId="0"/>
      <p:bldP spid="343057" grpId="0" animBg="1"/>
      <p:bldP spid="343058"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51520" y="260648"/>
            <a:ext cx="8435280" cy="1143000"/>
          </a:xfrm>
        </p:spPr>
        <p:txBody>
          <a:bodyPr>
            <a:noAutofit/>
          </a:bodyPr>
          <a:lstStyle/>
          <a:p>
            <a:pPr algn="l"/>
            <a:r>
              <a:rPr lang="en-US" altLang="en-US" sz="3600" b="1" dirty="0" smtClean="0">
                <a:latin typeface="Arial" panose="020B0604020202020204" pitchFamily="34" charset="0"/>
              </a:rPr>
              <a:t>What is the relationship between these measures of central tendency?</a:t>
            </a:r>
          </a:p>
        </p:txBody>
      </p:sp>
      <p:sp>
        <p:nvSpPr>
          <p:cNvPr id="26627" name="Rectangle 3"/>
          <p:cNvSpPr>
            <a:spLocks noGrp="1" noChangeArrowheads="1"/>
          </p:cNvSpPr>
          <p:nvPr>
            <p:ph type="body" idx="1"/>
          </p:nvPr>
        </p:nvSpPr>
        <p:spPr/>
        <p:txBody>
          <a:bodyPr/>
          <a:lstStyle/>
          <a:p>
            <a:pPr>
              <a:buFontTx/>
              <a:buNone/>
            </a:pPr>
            <a:r>
              <a:rPr lang="en-US" altLang="en-US" sz="2800" b="1" dirty="0" smtClean="0">
                <a:solidFill>
                  <a:srgbClr val="FFFF00"/>
                </a:solidFill>
                <a:latin typeface="Arial" panose="020B0604020202020204" pitchFamily="34" charset="0"/>
                <a:cs typeface="Times New Roman" panose="02020603050405020304" pitchFamily="18" charset="0"/>
              </a:rPr>
              <a:t>	</a:t>
            </a:r>
            <a:r>
              <a:rPr lang="en-US" altLang="en-US" sz="2600" b="1" dirty="0" smtClean="0">
                <a:cs typeface="Times New Roman" panose="02020603050405020304" pitchFamily="18" charset="0"/>
              </a:rPr>
              <a:t>In a </a:t>
            </a:r>
            <a:r>
              <a:rPr lang="en-US" altLang="en-US" sz="2600" b="1" dirty="0" smtClean="0">
                <a:solidFill>
                  <a:srgbClr val="FFFF00"/>
                </a:solidFill>
                <a:cs typeface="Times New Roman" panose="02020603050405020304" pitchFamily="18" charset="0"/>
              </a:rPr>
              <a:t>skewed </a:t>
            </a:r>
            <a:r>
              <a:rPr lang="en-US" altLang="en-US" sz="2600" b="1" dirty="0" smtClean="0">
                <a:cs typeface="Times New Roman" panose="02020603050405020304" pitchFamily="18" charset="0"/>
              </a:rPr>
              <a:t>distribution, the median lies out in the tail relative to the mode, and the mean lies even further out.</a:t>
            </a:r>
            <a:endParaRPr lang="en-US" altLang="en-US" sz="2600" b="1" dirty="0" smtClean="0"/>
          </a:p>
        </p:txBody>
      </p:sp>
      <p:pic>
        <p:nvPicPr>
          <p:cNvPr id="2" name="Picture 1"/>
          <p:cNvPicPr>
            <a:picLocks noChangeAspect="1"/>
          </p:cNvPicPr>
          <p:nvPr/>
        </p:nvPicPr>
        <p:blipFill>
          <a:blip r:embed="rId3"/>
          <a:stretch>
            <a:fillRect/>
          </a:stretch>
        </p:blipFill>
        <p:spPr>
          <a:xfrm>
            <a:off x="789104" y="3861048"/>
            <a:ext cx="7565792" cy="2633700"/>
          </a:xfrm>
          <a:prstGeom prst="rect">
            <a:avLst/>
          </a:prstGeom>
        </p:spPr>
      </p:pic>
      <p:pic>
        <p:nvPicPr>
          <p:cNvPr id="3" name="Picture 2"/>
          <p:cNvPicPr>
            <a:picLocks noChangeAspect="1"/>
          </p:cNvPicPr>
          <p:nvPr/>
        </p:nvPicPr>
        <p:blipFill>
          <a:blip r:embed="rId4"/>
          <a:stretch>
            <a:fillRect/>
          </a:stretch>
        </p:blipFill>
        <p:spPr>
          <a:xfrm>
            <a:off x="2195736" y="3154627"/>
            <a:ext cx="780356" cy="432854"/>
          </a:xfrm>
          <a:prstGeom prst="rect">
            <a:avLst/>
          </a:prstGeom>
        </p:spPr>
      </p:pic>
      <p:pic>
        <p:nvPicPr>
          <p:cNvPr id="4" name="Picture 3"/>
          <p:cNvPicPr>
            <a:picLocks noChangeAspect="1"/>
          </p:cNvPicPr>
          <p:nvPr/>
        </p:nvPicPr>
        <p:blipFill>
          <a:blip r:embed="rId5"/>
          <a:stretch>
            <a:fillRect/>
          </a:stretch>
        </p:blipFill>
        <p:spPr>
          <a:xfrm>
            <a:off x="3275856" y="3405601"/>
            <a:ext cx="944962" cy="432854"/>
          </a:xfrm>
          <a:prstGeom prst="rect">
            <a:avLst/>
          </a:prstGeom>
        </p:spPr>
      </p:pic>
      <p:pic>
        <p:nvPicPr>
          <p:cNvPr id="5" name="Picture 4"/>
          <p:cNvPicPr>
            <a:picLocks noChangeAspect="1"/>
          </p:cNvPicPr>
          <p:nvPr/>
        </p:nvPicPr>
        <p:blipFill>
          <a:blip r:embed="rId6"/>
          <a:stretch>
            <a:fillRect/>
          </a:stretch>
        </p:blipFill>
        <p:spPr>
          <a:xfrm>
            <a:off x="4085078" y="4097982"/>
            <a:ext cx="768163" cy="394226"/>
          </a:xfrm>
          <a:prstGeom prst="rect">
            <a:avLst/>
          </a:prstGeom>
        </p:spPr>
      </p:pic>
      <p:pic>
        <p:nvPicPr>
          <p:cNvPr id="6" name="Picture 5"/>
          <p:cNvPicPr>
            <a:picLocks noChangeAspect="1"/>
          </p:cNvPicPr>
          <p:nvPr/>
        </p:nvPicPr>
        <p:blipFill>
          <a:blip r:embed="rId7"/>
          <a:stretch>
            <a:fillRect/>
          </a:stretch>
        </p:blipFill>
        <p:spPr>
          <a:xfrm>
            <a:off x="2470080" y="3465162"/>
            <a:ext cx="231668" cy="518205"/>
          </a:xfrm>
          <a:prstGeom prst="rect">
            <a:avLst/>
          </a:prstGeom>
        </p:spPr>
      </p:pic>
      <p:pic>
        <p:nvPicPr>
          <p:cNvPr id="7" name="Picture 6"/>
          <p:cNvPicPr>
            <a:picLocks noChangeAspect="1"/>
          </p:cNvPicPr>
          <p:nvPr/>
        </p:nvPicPr>
        <p:blipFill>
          <a:blip r:embed="rId7"/>
          <a:stretch>
            <a:fillRect/>
          </a:stretch>
        </p:blipFill>
        <p:spPr>
          <a:xfrm>
            <a:off x="4340332" y="4641508"/>
            <a:ext cx="231668" cy="518205"/>
          </a:xfrm>
          <a:prstGeom prst="rect">
            <a:avLst/>
          </a:prstGeom>
        </p:spPr>
      </p:pic>
      <p:pic>
        <p:nvPicPr>
          <p:cNvPr id="8" name="Picture 7"/>
          <p:cNvPicPr>
            <a:picLocks noChangeAspect="1"/>
          </p:cNvPicPr>
          <p:nvPr/>
        </p:nvPicPr>
        <p:blipFill>
          <a:blip r:embed="rId7"/>
          <a:stretch>
            <a:fillRect/>
          </a:stretch>
        </p:blipFill>
        <p:spPr>
          <a:xfrm>
            <a:off x="3632503" y="3894933"/>
            <a:ext cx="231668" cy="518205"/>
          </a:xfrm>
          <a:prstGeom prst="rect">
            <a:avLst/>
          </a:prstGeom>
        </p:spPr>
      </p:pic>
      <p:sp>
        <p:nvSpPr>
          <p:cNvPr id="9" name="TextBox 8"/>
          <p:cNvSpPr txBox="1"/>
          <p:nvPr/>
        </p:nvSpPr>
        <p:spPr>
          <a:xfrm>
            <a:off x="760794" y="6457890"/>
            <a:ext cx="7811754" cy="400110"/>
          </a:xfrm>
          <a:prstGeom prst="rect">
            <a:avLst/>
          </a:prstGeom>
          <a:noFill/>
        </p:spPr>
        <p:txBody>
          <a:bodyPr wrap="none" rtlCol="0">
            <a:spAutoFit/>
          </a:bodyPr>
          <a:lstStyle/>
          <a:p>
            <a:r>
              <a:rPr lang="en-US" sz="2000" b="1" dirty="0" smtClean="0"/>
              <a:t>Distributions of accidents or miles traveled could look like this</a:t>
            </a:r>
            <a:endParaRPr lang="en-US" sz="2000" b="1" dirty="0"/>
          </a:p>
        </p:txBody>
      </p:sp>
    </p:spTree>
    <p:extLst>
      <p:ext uri="{BB962C8B-B14F-4D97-AF65-F5344CB8AC3E}">
        <p14:creationId xmlns:p14="http://schemas.microsoft.com/office/powerpoint/2010/main" val="3453017317"/>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Autofit/>
          </a:bodyPr>
          <a:lstStyle/>
          <a:p>
            <a:pPr algn="l"/>
            <a:r>
              <a:rPr lang="en-US" altLang="en-US" sz="3600" b="1" dirty="0" smtClean="0"/>
              <a:t>When to use what measure of </a:t>
            </a:r>
            <a:br>
              <a:rPr lang="en-US" altLang="en-US" sz="3600" b="1" dirty="0" smtClean="0"/>
            </a:br>
            <a:r>
              <a:rPr lang="en-US" altLang="en-US" sz="3600" b="1" dirty="0" smtClean="0"/>
              <a:t>central tendency</a:t>
            </a:r>
          </a:p>
        </p:txBody>
      </p:sp>
      <p:sp>
        <p:nvSpPr>
          <p:cNvPr id="28675" name="Rectangle 3"/>
          <p:cNvSpPr>
            <a:spLocks noGrp="1" noChangeArrowheads="1"/>
          </p:cNvSpPr>
          <p:nvPr>
            <p:ph type="body" idx="1"/>
          </p:nvPr>
        </p:nvSpPr>
        <p:spPr/>
        <p:txBody>
          <a:bodyPr>
            <a:normAutofit fontScale="85000" lnSpcReduction="20000"/>
          </a:bodyPr>
          <a:lstStyle/>
          <a:p>
            <a:r>
              <a:rPr lang="en-US" altLang="en-US" sz="2800" b="1" dirty="0" smtClean="0">
                <a:latin typeface="Arial" panose="020B0604020202020204" pitchFamily="34" charset="0"/>
              </a:rPr>
              <a:t>Use  MODE when data are categorical and mutually exclusive (type of intersection, race of respondent, type of car)</a:t>
            </a:r>
          </a:p>
          <a:p>
            <a:pPr>
              <a:buFontTx/>
              <a:buNone/>
            </a:pPr>
            <a:endParaRPr lang="en-US" altLang="en-US" sz="2800" b="1" dirty="0" smtClean="0">
              <a:latin typeface="Arial" panose="020B0604020202020204" pitchFamily="34" charset="0"/>
            </a:endParaRPr>
          </a:p>
          <a:p>
            <a:r>
              <a:rPr lang="en-US" altLang="en-US" sz="2800" b="1" dirty="0" smtClean="0">
                <a:latin typeface="Arial" panose="020B0604020202020204" pitchFamily="34" charset="0"/>
              </a:rPr>
              <a:t>Use MEDIAN when you have extreme scores (respondent income, miles driven last year)</a:t>
            </a:r>
          </a:p>
          <a:p>
            <a:pPr>
              <a:buFontTx/>
              <a:buNone/>
            </a:pPr>
            <a:endParaRPr lang="en-US" altLang="en-US" sz="2800" b="1" dirty="0" smtClean="0">
              <a:latin typeface="Arial" panose="020B0604020202020204" pitchFamily="34" charset="0"/>
            </a:endParaRPr>
          </a:p>
          <a:p>
            <a:r>
              <a:rPr lang="en-US" altLang="en-US" sz="2800" b="1" dirty="0" smtClean="0">
                <a:latin typeface="Arial" panose="020B0604020202020204" pitchFamily="34" charset="0"/>
              </a:rPr>
              <a:t>Use MEAN when you have continuous scores, and no outliers (# of days commuting)</a:t>
            </a:r>
          </a:p>
          <a:p>
            <a:endParaRPr lang="en-US" altLang="en-US" sz="2800" b="1" dirty="0" smtClean="0">
              <a:solidFill>
                <a:schemeClr val="tx2"/>
              </a:solidFill>
              <a:latin typeface="Arial" panose="020B0604020202020204" pitchFamily="34" charset="0"/>
            </a:endParaRPr>
          </a:p>
        </p:txBody>
      </p:sp>
    </p:spTree>
    <p:extLst>
      <p:ext uri="{BB962C8B-B14F-4D97-AF65-F5344CB8AC3E}">
        <p14:creationId xmlns:p14="http://schemas.microsoft.com/office/powerpoint/2010/main" val="3322198783"/>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pPr algn="l"/>
            <a:r>
              <a:rPr lang="en-US" altLang="en-US" sz="3600" b="1" dirty="0" smtClean="0"/>
              <a:t>Measures of dispersion</a:t>
            </a:r>
          </a:p>
        </p:txBody>
      </p:sp>
      <p:sp>
        <p:nvSpPr>
          <p:cNvPr id="29699" name="Rectangle 3"/>
          <p:cNvSpPr>
            <a:spLocks noGrp="1" noChangeArrowheads="1"/>
          </p:cNvSpPr>
          <p:nvPr>
            <p:ph type="body" idx="1"/>
          </p:nvPr>
        </p:nvSpPr>
        <p:spPr>
          <a:xfrm>
            <a:off x="827584" y="1988840"/>
            <a:ext cx="7772400" cy="4572000"/>
          </a:xfrm>
        </p:spPr>
        <p:txBody>
          <a:bodyPr>
            <a:normAutofit fontScale="85000" lnSpcReduction="10000"/>
          </a:bodyPr>
          <a:lstStyle/>
          <a:p>
            <a:pPr>
              <a:lnSpc>
                <a:spcPct val="90000"/>
              </a:lnSpc>
              <a:buFontTx/>
              <a:buNone/>
            </a:pPr>
            <a:r>
              <a:rPr lang="en-US" altLang="en-US" sz="2800" b="1" dirty="0" smtClean="0">
                <a:solidFill>
                  <a:schemeClr val="tx2"/>
                </a:solidFill>
                <a:latin typeface="Arial" panose="020B0604020202020204" pitchFamily="34" charset="0"/>
                <a:cs typeface="Times New Roman" panose="02020603050405020304" pitchFamily="18" charset="0"/>
              </a:rPr>
              <a:t>	</a:t>
            </a:r>
            <a:r>
              <a:rPr lang="en-US" altLang="en-US" sz="2800" b="1" dirty="0" smtClean="0">
                <a:latin typeface="Arial" panose="020B0604020202020204" pitchFamily="34" charset="0"/>
                <a:cs typeface="Times New Roman" panose="02020603050405020304" pitchFamily="18" charset="0"/>
              </a:rPr>
              <a:t>How much variation is there in the sample?</a:t>
            </a:r>
          </a:p>
          <a:p>
            <a:pPr>
              <a:lnSpc>
                <a:spcPct val="90000"/>
              </a:lnSpc>
              <a:buFontTx/>
              <a:buNone/>
            </a:pPr>
            <a:endParaRPr lang="en-US" altLang="en-US" sz="2800" b="1" dirty="0" smtClean="0">
              <a:latin typeface="Arial" panose="020B0604020202020204" pitchFamily="34" charset="0"/>
              <a:cs typeface="Times New Roman" panose="02020603050405020304" pitchFamily="18" charset="0"/>
            </a:endParaRPr>
          </a:p>
          <a:p>
            <a:pPr>
              <a:lnSpc>
                <a:spcPct val="90000"/>
              </a:lnSpc>
              <a:buFontTx/>
              <a:buNone/>
            </a:pPr>
            <a:r>
              <a:rPr lang="en-US" altLang="en-US" sz="2800" b="1" dirty="0" smtClean="0">
                <a:latin typeface="Arial" panose="020B0604020202020204" pitchFamily="34" charset="0"/>
                <a:cs typeface="Times New Roman" panose="02020603050405020304" pitchFamily="18" charset="0"/>
              </a:rPr>
              <a:t>	1. The RANGE: The difference between the minimum and maximum values.</a:t>
            </a:r>
          </a:p>
          <a:p>
            <a:pPr>
              <a:lnSpc>
                <a:spcPct val="90000"/>
              </a:lnSpc>
              <a:buFontTx/>
              <a:buNone/>
            </a:pPr>
            <a:endParaRPr lang="en-US" altLang="en-US" sz="2800" b="1" dirty="0" smtClean="0">
              <a:latin typeface="Arial" panose="020B0604020202020204" pitchFamily="34" charset="0"/>
              <a:cs typeface="Times New Roman" panose="02020603050405020304" pitchFamily="18" charset="0"/>
            </a:endParaRPr>
          </a:p>
          <a:p>
            <a:pPr>
              <a:lnSpc>
                <a:spcPct val="90000"/>
              </a:lnSpc>
              <a:buFontTx/>
              <a:buNone/>
            </a:pPr>
            <a:r>
              <a:rPr lang="en-US" altLang="en-US" sz="2800" b="1" dirty="0" smtClean="0">
                <a:latin typeface="Arial" panose="020B0604020202020204" pitchFamily="34" charset="0"/>
                <a:cs typeface="Times New Roman" panose="02020603050405020304" pitchFamily="18" charset="0"/>
              </a:rPr>
              <a:t>	Range = Highest score – Lowest Score</a:t>
            </a:r>
          </a:p>
          <a:p>
            <a:pPr>
              <a:lnSpc>
                <a:spcPct val="90000"/>
              </a:lnSpc>
              <a:buFontTx/>
              <a:buNone/>
            </a:pPr>
            <a:endParaRPr lang="en-US" altLang="en-US" sz="2800" b="1" dirty="0" smtClean="0">
              <a:latin typeface="Arial" panose="020B0604020202020204" pitchFamily="34" charset="0"/>
            </a:endParaRPr>
          </a:p>
          <a:p>
            <a:pPr>
              <a:lnSpc>
                <a:spcPct val="90000"/>
              </a:lnSpc>
              <a:buFontTx/>
              <a:buNone/>
            </a:pPr>
            <a:r>
              <a:rPr lang="en-US" altLang="en-US" sz="2800" b="1" dirty="0" smtClean="0">
                <a:latin typeface="Arial" panose="020B0604020202020204" pitchFamily="34" charset="0"/>
              </a:rPr>
              <a:t>	Number of people age 18 or over in the family:</a:t>
            </a:r>
          </a:p>
          <a:p>
            <a:pPr>
              <a:lnSpc>
                <a:spcPct val="90000"/>
              </a:lnSpc>
              <a:buFontTx/>
              <a:buNone/>
            </a:pPr>
            <a:r>
              <a:rPr lang="en-US" altLang="en-US" sz="2800" dirty="0">
                <a:latin typeface="Arial" panose="020B0604020202020204" pitchFamily="34" charset="0"/>
              </a:rPr>
              <a:t>	</a:t>
            </a:r>
            <a:r>
              <a:rPr lang="en-US" altLang="en-US" sz="2800" dirty="0" smtClean="0">
                <a:latin typeface="Arial" panose="020B0604020202020204" pitchFamily="34" charset="0"/>
              </a:rPr>
              <a:t>		0 to </a:t>
            </a:r>
            <a:r>
              <a:rPr lang="en-US" altLang="en-US" b="1" dirty="0" smtClean="0">
                <a:latin typeface="Arial" panose="020B0604020202020204" pitchFamily="34" charset="0"/>
              </a:rPr>
              <a:t> 25  </a:t>
            </a:r>
          </a:p>
        </p:txBody>
      </p:sp>
    </p:spTree>
    <p:extLst>
      <p:ext uri="{BB962C8B-B14F-4D97-AF65-F5344CB8AC3E}">
        <p14:creationId xmlns:p14="http://schemas.microsoft.com/office/powerpoint/2010/main" val="696378522"/>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pPr algn="l"/>
            <a:r>
              <a:rPr lang="en-US" altLang="en-US" sz="3600" b="1" dirty="0" smtClean="0"/>
              <a:t>Measures of dispersion</a:t>
            </a:r>
          </a:p>
        </p:txBody>
      </p:sp>
      <p:sp>
        <p:nvSpPr>
          <p:cNvPr id="30723" name="Rectangle 3"/>
          <p:cNvSpPr>
            <a:spLocks noGrp="1" noChangeArrowheads="1"/>
          </p:cNvSpPr>
          <p:nvPr>
            <p:ph type="body" idx="1"/>
          </p:nvPr>
        </p:nvSpPr>
        <p:spPr>
          <a:xfrm>
            <a:off x="457200" y="1772816"/>
            <a:ext cx="7543800" cy="4572000"/>
          </a:xfrm>
        </p:spPr>
        <p:txBody>
          <a:bodyPr>
            <a:normAutofit/>
          </a:bodyPr>
          <a:lstStyle/>
          <a:p>
            <a:pPr>
              <a:lnSpc>
                <a:spcPct val="90000"/>
              </a:lnSpc>
              <a:buFontTx/>
              <a:buNone/>
            </a:pPr>
            <a:r>
              <a:rPr lang="en-US" altLang="en-US" b="1" dirty="0" smtClean="0">
                <a:solidFill>
                  <a:schemeClr val="tx2"/>
                </a:solidFill>
                <a:latin typeface="Arial" panose="020B0604020202020204" pitchFamily="34" charset="0"/>
                <a:cs typeface="Times New Roman" panose="02020603050405020304" pitchFamily="18" charset="0"/>
              </a:rPr>
              <a:t>	</a:t>
            </a:r>
            <a:r>
              <a:rPr lang="en-US" altLang="en-US" sz="2600" b="1" dirty="0" smtClean="0">
                <a:cs typeface="Times New Roman" panose="02020603050405020304" pitchFamily="18" charset="0"/>
              </a:rPr>
              <a:t>2. The INTER-QUARTILE RANGE: A measure of the spread in the middle half of the cases (second and third quartiles), ignoring extreme values</a:t>
            </a:r>
          </a:p>
          <a:p>
            <a:pPr>
              <a:lnSpc>
                <a:spcPct val="90000"/>
              </a:lnSpc>
              <a:buFontTx/>
              <a:buNone/>
            </a:pPr>
            <a:r>
              <a:rPr lang="en-US" altLang="en-US" sz="2600" b="1" dirty="0" smtClean="0">
                <a:cs typeface="Times New Roman" panose="02020603050405020304" pitchFamily="18" charset="0"/>
              </a:rPr>
              <a:t>		Inter-quartile range= 75% score – 25% score.</a:t>
            </a:r>
          </a:p>
          <a:p>
            <a:pPr>
              <a:lnSpc>
                <a:spcPct val="90000"/>
              </a:lnSpc>
              <a:buFontTx/>
              <a:buNone/>
            </a:pPr>
            <a:endParaRPr lang="en-US" altLang="en-US" sz="2800" b="1" dirty="0" smtClean="0">
              <a:solidFill>
                <a:srgbClr val="FFFF00"/>
              </a:solidFill>
              <a:latin typeface="Arial" panose="020B0604020202020204" pitchFamily="34" charset="0"/>
              <a:cs typeface="Times New Roman" panose="02020603050405020304" pitchFamily="18" charset="0"/>
            </a:endParaRPr>
          </a:p>
          <a:p>
            <a:pPr>
              <a:lnSpc>
                <a:spcPct val="90000"/>
              </a:lnSpc>
              <a:buFontTx/>
              <a:buNone/>
            </a:pPr>
            <a:r>
              <a:rPr lang="en-US" altLang="en-US" sz="2800" b="1" dirty="0" smtClean="0">
                <a:solidFill>
                  <a:srgbClr val="FFFF00"/>
                </a:solidFill>
                <a:latin typeface="Arial" panose="020B0604020202020204" pitchFamily="34" charset="0"/>
                <a:cs typeface="Times New Roman" panose="02020603050405020304" pitchFamily="18" charset="0"/>
              </a:rPr>
              <a:t>		</a:t>
            </a:r>
            <a:endParaRPr lang="en-US" altLang="en-US" sz="2800" b="1" dirty="0" smtClean="0">
              <a:solidFill>
                <a:srgbClr val="FFFF00"/>
              </a:solidFill>
              <a:latin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3573016"/>
            <a:ext cx="6228184" cy="3221139"/>
          </a:xfrm>
          <a:prstGeom prst="rect">
            <a:avLst/>
          </a:prstGeom>
        </p:spPr>
      </p:pic>
    </p:spTree>
    <p:extLst>
      <p:ext uri="{BB962C8B-B14F-4D97-AF65-F5344CB8AC3E}">
        <p14:creationId xmlns:p14="http://schemas.microsoft.com/office/powerpoint/2010/main" val="3262247349"/>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3568" y="404664"/>
            <a:ext cx="7772400" cy="1143000"/>
          </a:xfrm>
        </p:spPr>
        <p:txBody>
          <a:bodyPr/>
          <a:lstStyle/>
          <a:p>
            <a:pPr algn="l"/>
            <a:r>
              <a:rPr lang="en-US" altLang="en-US" sz="3200" b="1" dirty="0" smtClean="0"/>
              <a:t>Measures of dispersion</a:t>
            </a:r>
          </a:p>
        </p:txBody>
      </p:sp>
      <p:sp>
        <p:nvSpPr>
          <p:cNvPr id="31747" name="Rectangle 3"/>
          <p:cNvSpPr>
            <a:spLocks noGrp="1" noChangeArrowheads="1"/>
          </p:cNvSpPr>
          <p:nvPr>
            <p:ph type="body" sz="half" idx="1"/>
          </p:nvPr>
        </p:nvSpPr>
        <p:spPr>
          <a:xfrm>
            <a:off x="683569" y="1905000"/>
            <a:ext cx="7927032" cy="1447800"/>
          </a:xfrm>
        </p:spPr>
        <p:txBody>
          <a:bodyPr>
            <a:normAutofit fontScale="92500" lnSpcReduction="10000"/>
          </a:bodyPr>
          <a:lstStyle/>
          <a:p>
            <a:pPr>
              <a:lnSpc>
                <a:spcPct val="80000"/>
              </a:lnSpc>
              <a:buFontTx/>
              <a:buNone/>
            </a:pPr>
            <a:r>
              <a:rPr lang="en-US" altLang="en-US" b="1" dirty="0" smtClean="0">
                <a:solidFill>
                  <a:srgbClr val="FFFF00"/>
                </a:solidFill>
                <a:latin typeface="Arial" panose="020B0604020202020204" pitchFamily="34" charset="0"/>
                <a:cs typeface="Times New Roman" panose="02020603050405020304" pitchFamily="18" charset="0"/>
              </a:rPr>
              <a:t>	</a:t>
            </a:r>
            <a:r>
              <a:rPr lang="en-US" altLang="en-US" sz="2800" b="1" dirty="0" smtClean="0">
                <a:cs typeface="Times New Roman" panose="02020603050405020304" pitchFamily="18" charset="0"/>
              </a:rPr>
              <a:t>3. The MEAN DEVIATION </a:t>
            </a:r>
          </a:p>
          <a:p>
            <a:pPr>
              <a:lnSpc>
                <a:spcPct val="80000"/>
              </a:lnSpc>
              <a:buFontTx/>
              <a:buNone/>
            </a:pPr>
            <a:endParaRPr lang="en-US" altLang="en-US" sz="2800" b="1" dirty="0" smtClean="0"/>
          </a:p>
          <a:p>
            <a:pPr>
              <a:lnSpc>
                <a:spcPct val="80000"/>
              </a:lnSpc>
              <a:buFontTx/>
              <a:buNone/>
            </a:pPr>
            <a:r>
              <a:rPr lang="en-US" altLang="en-US" sz="2800" b="1" dirty="0" smtClean="0"/>
              <a:t>	Average absolute value of deviations from the mean.</a:t>
            </a:r>
          </a:p>
        </p:txBody>
      </p:sp>
      <p:pic>
        <p:nvPicPr>
          <p:cNvPr id="31748" name="Content Placeholder 5" descr="Mean Deviation.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124200" y="4419600"/>
            <a:ext cx="3352800" cy="1311275"/>
          </a:xfrm>
        </p:spPr>
      </p:pic>
    </p:spTree>
    <p:extLst>
      <p:ext uri="{BB962C8B-B14F-4D97-AF65-F5344CB8AC3E}">
        <p14:creationId xmlns:p14="http://schemas.microsoft.com/office/powerpoint/2010/main" val="1004721473"/>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11560" y="257175"/>
            <a:ext cx="7772400" cy="1143000"/>
          </a:xfrm>
        </p:spPr>
        <p:txBody>
          <a:bodyPr>
            <a:normAutofit/>
          </a:bodyPr>
          <a:lstStyle/>
          <a:p>
            <a:pPr algn="l"/>
            <a:r>
              <a:rPr lang="en-US" altLang="en-US" sz="3600" b="1" dirty="0" smtClean="0"/>
              <a:t>Measures of dispersion</a:t>
            </a:r>
          </a:p>
        </p:txBody>
      </p:sp>
      <p:sp>
        <p:nvSpPr>
          <p:cNvPr id="32771" name="Rectangle 3"/>
          <p:cNvSpPr>
            <a:spLocks noGrp="1" noChangeArrowheads="1"/>
          </p:cNvSpPr>
          <p:nvPr>
            <p:ph type="body" idx="1"/>
          </p:nvPr>
        </p:nvSpPr>
        <p:spPr>
          <a:xfrm>
            <a:off x="611560" y="1971675"/>
            <a:ext cx="7772400" cy="1981200"/>
          </a:xfrm>
        </p:spPr>
        <p:txBody>
          <a:bodyPr>
            <a:normAutofit lnSpcReduction="10000"/>
          </a:bodyPr>
          <a:lstStyle/>
          <a:p>
            <a:pPr>
              <a:lnSpc>
                <a:spcPct val="90000"/>
              </a:lnSpc>
              <a:buFontTx/>
              <a:buNone/>
            </a:pPr>
            <a:r>
              <a:rPr lang="en-US" altLang="en-US" sz="2600" b="1" dirty="0" smtClean="0"/>
              <a:t>	4. Variance: How dispersed the cases are around the mean</a:t>
            </a:r>
          </a:p>
          <a:p>
            <a:pPr>
              <a:lnSpc>
                <a:spcPct val="90000"/>
              </a:lnSpc>
              <a:buFontTx/>
              <a:buNone/>
            </a:pPr>
            <a:endParaRPr lang="en-US" altLang="en-US" sz="2600" b="1" dirty="0" smtClean="0"/>
          </a:p>
          <a:p>
            <a:pPr>
              <a:lnSpc>
                <a:spcPct val="90000"/>
              </a:lnSpc>
              <a:buFontTx/>
              <a:buNone/>
            </a:pPr>
            <a:r>
              <a:rPr lang="en-US" altLang="en-US" sz="2600" b="1" dirty="0" smtClean="0"/>
              <a:t>	The average mean squared deviation </a:t>
            </a:r>
          </a:p>
          <a:p>
            <a:pPr>
              <a:lnSpc>
                <a:spcPct val="90000"/>
              </a:lnSpc>
            </a:pPr>
            <a:endParaRPr lang="en-US" altLang="en-US" sz="2800" b="1" dirty="0" smtClean="0">
              <a:solidFill>
                <a:schemeClr val="tx2"/>
              </a:solidFill>
              <a:latin typeface="Arial" panose="020B0604020202020204" pitchFamily="34" charset="0"/>
            </a:endParaRPr>
          </a:p>
          <a:p>
            <a:pPr>
              <a:lnSpc>
                <a:spcPct val="90000"/>
              </a:lnSpc>
            </a:pPr>
            <a:endParaRPr lang="en-US" altLang="en-US" sz="2800" b="1" dirty="0" smtClean="0">
              <a:solidFill>
                <a:schemeClr val="tx2"/>
              </a:solidFill>
              <a:latin typeface="Arial" panose="020B0604020202020204" pitchFamily="34" charset="0"/>
            </a:endParaRPr>
          </a:p>
        </p:txBody>
      </p:sp>
      <p:sp>
        <p:nvSpPr>
          <p:cNvPr id="32772" name="Rectangle 4"/>
          <p:cNvSpPr>
            <a:spLocks noChangeArrowheads="1"/>
          </p:cNvSpPr>
          <p:nvPr/>
        </p:nvSpPr>
        <p:spPr bwMode="auto">
          <a:xfrm>
            <a:off x="1143000" y="2209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20000"/>
              </a:spcBef>
              <a:buClr>
                <a:schemeClr val="tx2"/>
              </a:buClr>
              <a:buFontTx/>
              <a:buChar char="•"/>
            </a:pPr>
            <a:endParaRPr kumimoji="1" lang="en-US" altLang="en-US" sz="3200"/>
          </a:p>
          <a:p>
            <a:pPr>
              <a:spcBef>
                <a:spcPct val="20000"/>
              </a:spcBef>
              <a:buClr>
                <a:schemeClr val="tx2"/>
              </a:buClr>
              <a:buFontTx/>
              <a:buChar char="•"/>
            </a:pPr>
            <a:endParaRPr kumimoji="1" lang="en-US" altLang="en-US" sz="3200"/>
          </a:p>
        </p:txBody>
      </p:sp>
      <p:pic>
        <p:nvPicPr>
          <p:cNvPr id="32773" name="Picture 5" descr="Varian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4711700"/>
            <a:ext cx="33813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50380"/>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914400" y="1836738"/>
            <a:ext cx="7772400" cy="4572000"/>
          </a:xfrm>
          <a:noFill/>
        </p:spPr>
        <p:txBody>
          <a:bodyPr/>
          <a:lstStyle/>
          <a:p>
            <a:pPr>
              <a:buFontTx/>
              <a:buNone/>
            </a:pPr>
            <a:r>
              <a:rPr lang="en-US" altLang="en-US" sz="2800" b="1" dirty="0" smtClean="0">
                <a:solidFill>
                  <a:schemeClr val="tx2"/>
                </a:solidFill>
                <a:latin typeface="Arial" panose="020B0604020202020204" pitchFamily="34" charset="0"/>
              </a:rPr>
              <a:t>	</a:t>
            </a:r>
            <a:r>
              <a:rPr lang="en-US" altLang="en-US" sz="2800" b="1" dirty="0" smtClean="0"/>
              <a:t>The VARIANCE is expressed in squared units</a:t>
            </a:r>
          </a:p>
          <a:p>
            <a:pPr>
              <a:buFontTx/>
              <a:buNone/>
            </a:pPr>
            <a:r>
              <a:rPr lang="en-US" altLang="en-US" sz="2800" b="1" dirty="0" smtClean="0"/>
              <a:t>	Take the square root to return to the original units, and we get the standard deviation</a:t>
            </a:r>
          </a:p>
          <a:p>
            <a:pPr>
              <a:buFontTx/>
              <a:buNone/>
            </a:pPr>
            <a:endParaRPr lang="en-US" altLang="en-US" sz="2800" b="1" dirty="0" smtClean="0"/>
          </a:p>
          <a:p>
            <a:pPr>
              <a:buFontTx/>
              <a:buNone/>
            </a:pPr>
            <a:r>
              <a:rPr lang="en-US" altLang="en-US" sz="2800" b="1" dirty="0" smtClean="0"/>
              <a:t>	Typical deviation from the mean</a:t>
            </a:r>
          </a:p>
        </p:txBody>
      </p:sp>
      <p:pic>
        <p:nvPicPr>
          <p:cNvPr id="33796" name="Picture 7" descr="Varian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40709" y="5301208"/>
            <a:ext cx="373380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323528" y="26186"/>
            <a:ext cx="7968163" cy="1176630"/>
          </a:xfrm>
          <a:prstGeom prst="rect">
            <a:avLst/>
          </a:prstGeom>
        </p:spPr>
      </p:pic>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1500429104"/>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pPr algn="l"/>
            <a:r>
              <a:rPr lang="en-US" altLang="en-US" sz="3600" b="1" dirty="0" smtClean="0"/>
              <a:t>When to use what</a:t>
            </a:r>
          </a:p>
        </p:txBody>
      </p:sp>
      <p:sp>
        <p:nvSpPr>
          <p:cNvPr id="34819" name="Rectangle 3"/>
          <p:cNvSpPr>
            <a:spLocks noGrp="1" noChangeArrowheads="1"/>
          </p:cNvSpPr>
          <p:nvPr>
            <p:ph type="body" idx="1"/>
          </p:nvPr>
        </p:nvSpPr>
        <p:spPr/>
        <p:txBody>
          <a:bodyPr/>
          <a:lstStyle/>
          <a:p>
            <a:pPr>
              <a:buFontTx/>
              <a:buNone/>
            </a:pPr>
            <a:r>
              <a:rPr lang="en-US" altLang="en-US" b="1" dirty="0" smtClean="0">
                <a:solidFill>
                  <a:schemeClr val="tx2"/>
                </a:solidFill>
                <a:latin typeface="Arial" panose="020B0604020202020204" pitchFamily="34" charset="0"/>
              </a:rPr>
              <a:t>	</a:t>
            </a:r>
            <a:r>
              <a:rPr lang="en-US" altLang="en-US" sz="2600" b="1" dirty="0" smtClean="0"/>
              <a:t>For ordinal and nominal variables, use range or inter-quartile range.</a:t>
            </a:r>
          </a:p>
          <a:p>
            <a:pPr>
              <a:buFontTx/>
              <a:buNone/>
            </a:pPr>
            <a:r>
              <a:rPr lang="en-US" altLang="en-US" sz="2600" b="1" dirty="0" smtClean="0"/>
              <a:t>	</a:t>
            </a:r>
          </a:p>
          <a:p>
            <a:pPr>
              <a:buFontTx/>
              <a:buNone/>
            </a:pPr>
            <a:r>
              <a:rPr lang="en-US" altLang="en-US" sz="2600" b="1" dirty="0" smtClean="0"/>
              <a:t>	For interval and ratio variables use variance and standard deviation.</a:t>
            </a:r>
          </a:p>
        </p:txBody>
      </p:sp>
    </p:spTree>
    <p:extLst>
      <p:ext uri="{BB962C8B-B14F-4D97-AF65-F5344CB8AC3E}">
        <p14:creationId xmlns:p14="http://schemas.microsoft.com/office/powerpoint/2010/main" val="3437111716"/>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Graphs and Figures</a:t>
            </a:r>
            <a:endParaRPr lang="en-US" sz="3600" dirty="0"/>
          </a:p>
        </p:txBody>
      </p:sp>
      <p:sp>
        <p:nvSpPr>
          <p:cNvPr id="3" name="Content Placeholder 2"/>
          <p:cNvSpPr>
            <a:spLocks noGrp="1"/>
          </p:cNvSpPr>
          <p:nvPr>
            <p:ph idx="1"/>
          </p:nvPr>
        </p:nvSpPr>
        <p:spPr/>
        <p:txBody>
          <a:bodyPr>
            <a:normAutofit/>
          </a:bodyPr>
          <a:lstStyle/>
          <a:p>
            <a:r>
              <a:rPr lang="en-US" sz="2600" dirty="0" smtClean="0"/>
              <a:t>One-way visualization</a:t>
            </a:r>
          </a:p>
          <a:p>
            <a:pPr lvl="1"/>
            <a:r>
              <a:rPr lang="en-US" sz="2600" dirty="0" smtClean="0"/>
              <a:t>Bar chart</a:t>
            </a:r>
          </a:p>
          <a:p>
            <a:pPr lvl="1"/>
            <a:r>
              <a:rPr lang="en-US" sz="2600" dirty="0" smtClean="0"/>
              <a:t>Pie chart</a:t>
            </a:r>
          </a:p>
          <a:p>
            <a:pPr lvl="1"/>
            <a:r>
              <a:rPr lang="en-US" sz="2600" dirty="0" smtClean="0"/>
              <a:t>Histogram</a:t>
            </a:r>
          </a:p>
          <a:p>
            <a:r>
              <a:rPr lang="en-US" sz="2600" dirty="0" smtClean="0"/>
              <a:t>Two-way visualization</a:t>
            </a:r>
          </a:p>
          <a:p>
            <a:pPr lvl="1"/>
            <a:r>
              <a:rPr lang="en-US" sz="2600" dirty="0" smtClean="0"/>
              <a:t>Scatter plot</a:t>
            </a:r>
            <a:endParaRPr lang="en-US" sz="2600" dirty="0"/>
          </a:p>
        </p:txBody>
      </p:sp>
    </p:spTree>
    <p:extLst>
      <p:ext uri="{BB962C8B-B14F-4D97-AF65-F5344CB8AC3E}">
        <p14:creationId xmlns:p14="http://schemas.microsoft.com/office/powerpoint/2010/main" val="21349067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TW" dirty="0" smtClean="0"/>
              <a:t>Exercise</a:t>
            </a:r>
            <a:endParaRPr kumimoji="1" lang="zh-TW" altLang="en-US" dirty="0"/>
          </a:p>
        </p:txBody>
      </p:sp>
      <p:sp>
        <p:nvSpPr>
          <p:cNvPr id="3" name="Content Placeholder 2"/>
          <p:cNvSpPr>
            <a:spLocks noGrp="1"/>
          </p:cNvSpPr>
          <p:nvPr>
            <p:ph idx="1"/>
          </p:nvPr>
        </p:nvSpPr>
        <p:spPr/>
        <p:txBody>
          <a:bodyPr/>
          <a:lstStyle/>
          <a:p>
            <a:r>
              <a:rPr kumimoji="1" lang="en-US" altLang="zh-TW" sz="2600" dirty="0" smtClean="0"/>
              <a:t>Turn to your neighbor.  Propose an input to reduce traffic congestion that would be appropriate for the following targets:</a:t>
            </a:r>
          </a:p>
          <a:p>
            <a:pPr lvl="1"/>
            <a:r>
              <a:rPr kumimoji="1" lang="en-US" altLang="zh-TW" sz="2600" dirty="0" smtClean="0"/>
              <a:t>Bad drivers</a:t>
            </a:r>
          </a:p>
          <a:p>
            <a:pPr lvl="1"/>
            <a:r>
              <a:rPr kumimoji="1" lang="en-US" altLang="zh-TW" sz="2600" dirty="0" smtClean="0"/>
              <a:t>Owners of businesses with workers who could telecommute (who could work from home)</a:t>
            </a:r>
          </a:p>
          <a:p>
            <a:pPr lvl="1"/>
            <a:r>
              <a:rPr kumimoji="1" lang="en-US" altLang="zh-TW" sz="2600" dirty="0" smtClean="0"/>
              <a:t>People living in residential </a:t>
            </a:r>
            <a:r>
              <a:rPr kumimoji="1" lang="en-US" altLang="zh-TW" sz="2600" dirty="0"/>
              <a:t>n</a:t>
            </a:r>
            <a:r>
              <a:rPr kumimoji="1" lang="en-US" altLang="zh-TW" sz="2600" dirty="0" smtClean="0"/>
              <a:t>eighborhoods located near major traffic routes</a:t>
            </a:r>
          </a:p>
          <a:p>
            <a:pPr marL="0" indent="0">
              <a:buNone/>
            </a:pPr>
            <a:endParaRPr kumimoji="1" lang="en-US" altLang="zh-TW" dirty="0" smtClean="0"/>
          </a:p>
          <a:p>
            <a:pPr lvl="1"/>
            <a:endParaRPr kumimoji="1" lang="en-US" altLang="zh-TW" dirty="0" smtClean="0"/>
          </a:p>
          <a:p>
            <a:pPr lvl="1"/>
            <a:endParaRPr kumimoji="1" lang="en-US" altLang="zh-TW" dirty="0" smtClean="0"/>
          </a:p>
          <a:p>
            <a:pPr lvl="1"/>
            <a:endParaRPr kumimoji="1" lang="zh-TW" altLang="en-US" dirty="0"/>
          </a:p>
        </p:txBody>
      </p:sp>
    </p:spTree>
    <p:extLst>
      <p:ext uri="{BB962C8B-B14F-4D97-AF65-F5344CB8AC3E}">
        <p14:creationId xmlns:p14="http://schemas.microsoft.com/office/powerpoint/2010/main" val="4158969935"/>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 chart</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248970649"/>
              </p:ext>
            </p:extLst>
          </p:nvPr>
        </p:nvGraphicFramePr>
        <p:xfrm>
          <a:off x="1618059" y="1844824"/>
          <a:ext cx="5907882" cy="4836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7135632"/>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 chart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5987" y="1916832"/>
            <a:ext cx="5507387" cy="4202025"/>
          </a:xfrm>
          <a:prstGeom prst="rect">
            <a:avLst/>
          </a:prstGeom>
        </p:spPr>
      </p:pic>
      <p:sp>
        <p:nvSpPr>
          <p:cNvPr id="5" name="TextBox 4"/>
          <p:cNvSpPr txBox="1"/>
          <p:nvPr/>
        </p:nvSpPr>
        <p:spPr>
          <a:xfrm>
            <a:off x="557457" y="6381328"/>
            <a:ext cx="8604448" cy="338554"/>
          </a:xfrm>
          <a:prstGeom prst="rect">
            <a:avLst/>
          </a:prstGeom>
          <a:noFill/>
        </p:spPr>
        <p:txBody>
          <a:bodyPr wrap="square" rtlCol="0">
            <a:spAutoFit/>
          </a:bodyPr>
          <a:lstStyle/>
          <a:p>
            <a:r>
              <a:rPr lang="en-US" sz="1600" dirty="0" smtClean="0"/>
              <a:t>United Nations, GLOBAL </a:t>
            </a:r>
            <a:r>
              <a:rPr lang="en-US" sz="1600" dirty="0"/>
              <a:t>STATUS </a:t>
            </a:r>
            <a:r>
              <a:rPr lang="en-US" sz="1600" dirty="0" smtClean="0"/>
              <a:t>REPORT ON ROAD SAFETY: TIME </a:t>
            </a:r>
            <a:r>
              <a:rPr lang="en-US" sz="1600" dirty="0"/>
              <a:t>FOR </a:t>
            </a:r>
            <a:r>
              <a:rPr lang="en-US" sz="1600" dirty="0" smtClean="0"/>
              <a:t>ACTION (2008)</a:t>
            </a:r>
            <a:endParaRPr lang="en-US" sz="1600" dirty="0"/>
          </a:p>
        </p:txBody>
      </p:sp>
    </p:spTree>
    <p:extLst>
      <p:ext uri="{BB962C8B-B14F-4D97-AF65-F5344CB8AC3E}">
        <p14:creationId xmlns:p14="http://schemas.microsoft.com/office/powerpoint/2010/main" val="4147865993"/>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Histogram</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0171" y="2060848"/>
            <a:ext cx="6043657" cy="4295806"/>
          </a:xfrm>
          <a:prstGeom prst="rect">
            <a:avLst/>
          </a:prstGeom>
        </p:spPr>
      </p:pic>
    </p:spTree>
    <p:extLst>
      <p:ext uri="{BB962C8B-B14F-4D97-AF65-F5344CB8AC3E}">
        <p14:creationId xmlns:p14="http://schemas.microsoft.com/office/powerpoint/2010/main" val="1567496200"/>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Scatterplot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5716" y="1988840"/>
            <a:ext cx="5112568" cy="4690913"/>
          </a:xfrm>
          <a:prstGeom prst="rect">
            <a:avLst/>
          </a:prstGeom>
        </p:spPr>
      </p:pic>
    </p:spTree>
    <p:extLst>
      <p:ext uri="{BB962C8B-B14F-4D97-AF65-F5344CB8AC3E}">
        <p14:creationId xmlns:p14="http://schemas.microsoft.com/office/powerpoint/2010/main" val="3395013690"/>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Scatterplot</a:t>
            </a:r>
            <a:endParaRPr lang="en-US" dirty="0"/>
          </a:p>
        </p:txBody>
      </p:sp>
      <p:pic>
        <p:nvPicPr>
          <p:cNvPr id="3" name="Picture 2"/>
          <p:cNvPicPr>
            <a:picLocks noChangeAspect="1"/>
          </p:cNvPicPr>
          <p:nvPr/>
        </p:nvPicPr>
        <p:blipFill>
          <a:blip r:embed="rId2"/>
          <a:stretch>
            <a:fillRect/>
          </a:stretch>
        </p:blipFill>
        <p:spPr>
          <a:xfrm>
            <a:off x="1979712" y="1772816"/>
            <a:ext cx="5391150" cy="4610100"/>
          </a:xfrm>
          <a:prstGeom prst="rect">
            <a:avLst/>
          </a:prstGeom>
        </p:spPr>
      </p:pic>
      <p:sp>
        <p:nvSpPr>
          <p:cNvPr id="5" name="TextBox 4"/>
          <p:cNvSpPr txBox="1"/>
          <p:nvPr/>
        </p:nvSpPr>
        <p:spPr>
          <a:xfrm>
            <a:off x="827584" y="6404221"/>
            <a:ext cx="7391832" cy="369332"/>
          </a:xfrm>
          <a:prstGeom prst="rect">
            <a:avLst/>
          </a:prstGeom>
          <a:noFill/>
        </p:spPr>
        <p:txBody>
          <a:bodyPr wrap="none" rtlCol="0">
            <a:spAutoFit/>
          </a:bodyPr>
          <a:lstStyle/>
          <a:p>
            <a:r>
              <a:rPr lang="en-US" b="1" dirty="0" smtClean="0"/>
              <a:t>The Relationship between Speed, Power, and Gas Mileage in Cars</a:t>
            </a:r>
            <a:endParaRPr lang="en-US" b="1" dirty="0"/>
          </a:p>
        </p:txBody>
      </p:sp>
    </p:spTree>
    <p:extLst>
      <p:ext uri="{BB962C8B-B14F-4D97-AF65-F5344CB8AC3E}">
        <p14:creationId xmlns:p14="http://schemas.microsoft.com/office/powerpoint/2010/main" val="1039440457"/>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#3</a:t>
            </a:r>
            <a:endParaRPr lang="en-US" dirty="0"/>
          </a:p>
        </p:txBody>
      </p:sp>
      <p:sp>
        <p:nvSpPr>
          <p:cNvPr id="3" name="Content Placeholder 2"/>
          <p:cNvSpPr>
            <a:spLocks noGrp="1"/>
          </p:cNvSpPr>
          <p:nvPr>
            <p:ph idx="1"/>
          </p:nvPr>
        </p:nvSpPr>
        <p:spPr/>
        <p:txBody>
          <a:bodyPr/>
          <a:lstStyle/>
          <a:p>
            <a:r>
              <a:rPr lang="en-US" dirty="0"/>
              <a:t>Compute descriptive statistics and a </a:t>
            </a:r>
            <a:r>
              <a:rPr lang="en-US" dirty="0" smtClean="0"/>
              <a:t>graphs of selected </a:t>
            </a:r>
            <a:r>
              <a:rPr lang="en-US" dirty="0"/>
              <a:t>variable</a:t>
            </a:r>
            <a:r>
              <a:rPr lang="en-US" dirty="0" smtClean="0"/>
              <a:t>, compare weighted and </a:t>
            </a:r>
            <a:r>
              <a:rPr lang="en-US" dirty="0" err="1" smtClean="0"/>
              <a:t>unweighted</a:t>
            </a:r>
            <a:r>
              <a:rPr lang="en-US" dirty="0" smtClean="0"/>
              <a:t> data</a:t>
            </a:r>
            <a:endParaRPr lang="en-US" dirty="0"/>
          </a:p>
          <a:p>
            <a:endParaRPr lang="en-US" dirty="0"/>
          </a:p>
        </p:txBody>
      </p:sp>
    </p:spTree>
    <p:extLst>
      <p:ext uri="{BB962C8B-B14F-4D97-AF65-F5344CB8AC3E}">
        <p14:creationId xmlns:p14="http://schemas.microsoft.com/office/powerpoint/2010/main" val="3475297210"/>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7257434"/>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779912" y="1340768"/>
            <a:ext cx="4910328" cy="2130552"/>
          </a:xfrm>
        </p:spPr>
        <p:txBody>
          <a:bodyPr>
            <a:normAutofit fontScale="90000"/>
          </a:bodyPr>
          <a:lstStyle/>
          <a:p>
            <a:r>
              <a:rPr lang="en-GB" dirty="0"/>
              <a:t>SESRI</a:t>
            </a:r>
            <a:r>
              <a:rPr lang="en-GB" dirty="0" smtClean="0"/>
              <a:t> </a:t>
            </a:r>
            <a:br>
              <a:rPr lang="en-GB" dirty="0" smtClean="0"/>
            </a:br>
            <a:r>
              <a:rPr lang="en-GB" dirty="0" smtClean="0"/>
              <a:t>Policy &amp; Program  Evaluation Workshop</a:t>
            </a:r>
            <a:endParaRPr lang="en-GB" dirty="0"/>
          </a:p>
        </p:txBody>
      </p:sp>
      <p:sp>
        <p:nvSpPr>
          <p:cNvPr id="2051" name="Rectangle 3"/>
          <p:cNvSpPr>
            <a:spLocks noGrp="1" noChangeArrowheads="1"/>
          </p:cNvSpPr>
          <p:nvPr>
            <p:ph type="subTitle" idx="1"/>
          </p:nvPr>
        </p:nvSpPr>
        <p:spPr>
          <a:xfrm>
            <a:off x="3491880" y="3645024"/>
            <a:ext cx="4910328" cy="886968"/>
          </a:xfrm>
        </p:spPr>
        <p:txBody>
          <a:bodyPr>
            <a:normAutofit lnSpcReduction="10000"/>
          </a:bodyPr>
          <a:lstStyle/>
          <a:p>
            <a:r>
              <a:rPr lang="en-GB" dirty="0"/>
              <a:t>Doha, Qatar</a:t>
            </a:r>
          </a:p>
          <a:p>
            <a:r>
              <a:rPr lang="en-GB" dirty="0" smtClean="0"/>
              <a:t>January 19-22, 2015</a:t>
            </a:r>
            <a:endParaRPr lang="en-GB" dirty="0"/>
          </a:p>
        </p:txBody>
      </p:sp>
    </p:spTree>
    <p:extLst>
      <p:ext uri="{BB962C8B-B14F-4D97-AF65-F5344CB8AC3E}">
        <p14:creationId xmlns:p14="http://schemas.microsoft.com/office/powerpoint/2010/main" val="3942027200"/>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380466"/>
            <a:ext cx="9036496" cy="1143000"/>
          </a:xfrm>
        </p:spPr>
        <p:txBody>
          <a:bodyPr>
            <a:normAutofit fontScale="90000"/>
          </a:bodyPr>
          <a:lstStyle/>
          <a:p>
            <a:r>
              <a:rPr lang="en-GB" sz="4900" dirty="0" smtClean="0"/>
              <a:t>Outline: Session 7</a:t>
            </a:r>
            <a:r>
              <a:rPr lang="en-GB" dirty="0" smtClean="0"/>
              <a:t/>
            </a:r>
            <a:br>
              <a:rPr lang="en-GB" dirty="0" smtClean="0"/>
            </a:br>
            <a:endParaRPr lang="en-GB" dirty="0"/>
          </a:p>
        </p:txBody>
      </p:sp>
      <p:sp>
        <p:nvSpPr>
          <p:cNvPr id="3075" name="Rectangle 3"/>
          <p:cNvSpPr>
            <a:spLocks noGrp="1" noChangeArrowheads="1"/>
          </p:cNvSpPr>
          <p:nvPr>
            <p:ph idx="1"/>
          </p:nvPr>
        </p:nvSpPr>
        <p:spPr>
          <a:xfrm>
            <a:off x="457200" y="2057401"/>
            <a:ext cx="8579296" cy="3962400"/>
          </a:xfrm>
        </p:spPr>
        <p:txBody>
          <a:bodyPr>
            <a:noAutofit/>
          </a:bodyPr>
          <a:lstStyle/>
          <a:p>
            <a:pPr lvl="0"/>
            <a:r>
              <a:rPr lang="en-US" dirty="0">
                <a:effectLst/>
              </a:rPr>
              <a:t>Analyzing survey data</a:t>
            </a:r>
          </a:p>
          <a:p>
            <a:pPr lvl="1"/>
            <a:r>
              <a:rPr lang="en-US" sz="2400" dirty="0" smtClean="0">
                <a:effectLst/>
              </a:rPr>
              <a:t>Simple relationships</a:t>
            </a:r>
          </a:p>
          <a:p>
            <a:pPr lvl="2"/>
            <a:r>
              <a:rPr lang="en-US" dirty="0" smtClean="0">
                <a:effectLst/>
              </a:rPr>
              <a:t>Correlation</a:t>
            </a:r>
          </a:p>
          <a:p>
            <a:pPr lvl="2"/>
            <a:r>
              <a:rPr lang="en-US" dirty="0" smtClean="0">
                <a:effectLst/>
              </a:rPr>
              <a:t>T-test</a:t>
            </a:r>
          </a:p>
          <a:p>
            <a:pPr lvl="2"/>
            <a:r>
              <a:rPr lang="en-US" dirty="0" smtClean="0">
                <a:effectLst/>
              </a:rPr>
              <a:t>Bivariate regression</a:t>
            </a:r>
          </a:p>
          <a:p>
            <a:pPr lvl="1"/>
            <a:r>
              <a:rPr lang="en-US" sz="2400" dirty="0" smtClean="0">
                <a:effectLst/>
              </a:rPr>
              <a:t>Complex relationships</a:t>
            </a:r>
          </a:p>
          <a:p>
            <a:pPr lvl="2">
              <a:buClr>
                <a:srgbClr val="FFB91D"/>
              </a:buClr>
            </a:pPr>
            <a:r>
              <a:rPr lang="en-US" dirty="0" smtClean="0">
                <a:solidFill>
                  <a:prstClr val="white"/>
                </a:solidFill>
                <a:effectLst/>
              </a:rPr>
              <a:t>Multiple </a:t>
            </a:r>
            <a:r>
              <a:rPr lang="en-US" dirty="0">
                <a:solidFill>
                  <a:prstClr val="white"/>
                </a:solidFill>
                <a:effectLst/>
              </a:rPr>
              <a:t>regression</a:t>
            </a:r>
          </a:p>
          <a:p>
            <a:pPr lvl="1"/>
            <a:r>
              <a:rPr lang="en-US" sz="2400" dirty="0" smtClean="0">
                <a:effectLst/>
              </a:rPr>
              <a:t>Activity #4: Statistical Relationships</a:t>
            </a:r>
          </a:p>
        </p:txBody>
      </p:sp>
    </p:spTree>
    <p:extLst>
      <p:ext uri="{BB962C8B-B14F-4D97-AF65-F5344CB8AC3E}">
        <p14:creationId xmlns:p14="http://schemas.microsoft.com/office/powerpoint/2010/main" val="1520322013"/>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a:t>
            </a:r>
            <a:endParaRPr lang="en-US" dirty="0"/>
          </a:p>
        </p:txBody>
      </p:sp>
      <p:sp>
        <p:nvSpPr>
          <p:cNvPr id="3" name="Content Placeholder 2"/>
          <p:cNvSpPr>
            <a:spLocks noGrp="1"/>
          </p:cNvSpPr>
          <p:nvPr>
            <p:ph idx="1"/>
          </p:nvPr>
        </p:nvSpPr>
        <p:spPr/>
        <p:txBody>
          <a:bodyPr/>
          <a:lstStyle/>
          <a:p>
            <a:r>
              <a:rPr lang="en-US" dirty="0" smtClean="0"/>
              <a:t>Measure of the dependency of two variables </a:t>
            </a:r>
          </a:p>
          <a:p>
            <a:pPr marL="0" indent="0">
              <a:buNone/>
            </a:pPr>
            <a:endParaRPr lang="en-US" dirty="0"/>
          </a:p>
        </p:txBody>
      </p:sp>
      <p:pic>
        <p:nvPicPr>
          <p:cNvPr id="7" name="Picture 6"/>
          <p:cNvPicPr>
            <a:picLocks noChangeAspect="1"/>
          </p:cNvPicPr>
          <p:nvPr/>
        </p:nvPicPr>
        <p:blipFill>
          <a:blip r:embed="rId2"/>
          <a:stretch>
            <a:fillRect/>
          </a:stretch>
        </p:blipFill>
        <p:spPr>
          <a:xfrm>
            <a:off x="1601123" y="2755899"/>
            <a:ext cx="5995213" cy="3769445"/>
          </a:xfrm>
          <a:prstGeom prst="rect">
            <a:avLst/>
          </a:prstGeom>
        </p:spPr>
      </p:pic>
    </p:spTree>
    <p:extLst>
      <p:ext uri="{BB962C8B-B14F-4D97-AF65-F5344CB8AC3E}">
        <p14:creationId xmlns:p14="http://schemas.microsoft.com/office/powerpoint/2010/main" val="23311462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TW" dirty="0" smtClean="0"/>
              <a:t>Outputs</a:t>
            </a:r>
            <a:endParaRPr kumimoji="1" lang="zh-TW" altLang="en-US" dirty="0"/>
          </a:p>
        </p:txBody>
      </p:sp>
      <p:sp>
        <p:nvSpPr>
          <p:cNvPr id="3" name="Content Placeholder 2"/>
          <p:cNvSpPr>
            <a:spLocks noGrp="1"/>
          </p:cNvSpPr>
          <p:nvPr>
            <p:ph idx="1"/>
          </p:nvPr>
        </p:nvSpPr>
        <p:spPr>
          <a:xfrm>
            <a:off x="395536" y="1844824"/>
            <a:ext cx="8291264" cy="4800599"/>
          </a:xfrm>
        </p:spPr>
        <p:txBody>
          <a:bodyPr>
            <a:noAutofit/>
          </a:bodyPr>
          <a:lstStyle/>
          <a:p>
            <a:r>
              <a:rPr kumimoji="1" lang="en-US" altLang="zh-TW" sz="2600" dirty="0" smtClean="0"/>
              <a:t>Also called program results, impacts or outcomes</a:t>
            </a:r>
          </a:p>
          <a:p>
            <a:r>
              <a:rPr kumimoji="1" lang="en-US" altLang="zh-TW" sz="2600" dirty="0" smtClean="0"/>
              <a:t>Must be subject to CHANGE and ASSESSMENT</a:t>
            </a:r>
          </a:p>
          <a:p>
            <a:r>
              <a:rPr kumimoji="1" lang="en-US" altLang="zh-TW" sz="2600" dirty="0" smtClean="0"/>
              <a:t>Can be anticipated or unanticipated</a:t>
            </a:r>
          </a:p>
          <a:p>
            <a:r>
              <a:rPr kumimoji="1" lang="en-US" altLang="zh-TW" sz="2600" dirty="0" smtClean="0"/>
              <a:t>Different from program outcomes or goals: </a:t>
            </a:r>
          </a:p>
          <a:p>
            <a:pPr lvl="1"/>
            <a:r>
              <a:rPr kumimoji="1" lang="en-US" altLang="zh-TW" sz="2600" dirty="0" smtClean="0"/>
              <a:t> The evaluator should choose outputs that have the closest connection possible to the program inputs. </a:t>
            </a:r>
          </a:p>
          <a:p>
            <a:pPr lvl="1"/>
            <a:r>
              <a:rPr kumimoji="1" lang="en-US" altLang="zh-TW" sz="2600" dirty="0" smtClean="0"/>
              <a:t>Outputs indicate outcomes, but are not equal to them; evaluators should be skeptical of the output-outcome relationship.</a:t>
            </a:r>
            <a:endParaRPr kumimoji="1" lang="zh-TW" altLang="en-US" sz="2600" dirty="0"/>
          </a:p>
        </p:txBody>
      </p:sp>
    </p:spTree>
    <p:extLst>
      <p:ext uri="{BB962C8B-B14F-4D97-AF65-F5344CB8AC3E}">
        <p14:creationId xmlns:p14="http://schemas.microsoft.com/office/powerpoint/2010/main" val="1866705037"/>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T-test (difference of means)</a:t>
            </a:r>
            <a:endParaRPr lang="en-US" dirty="0"/>
          </a:p>
        </p:txBody>
      </p:sp>
      <p:sp>
        <p:nvSpPr>
          <p:cNvPr id="3" name="Content Placeholder 2"/>
          <p:cNvSpPr>
            <a:spLocks noGrp="1"/>
          </p:cNvSpPr>
          <p:nvPr>
            <p:ph idx="1"/>
          </p:nvPr>
        </p:nvSpPr>
        <p:spPr/>
        <p:txBody>
          <a:bodyPr/>
          <a:lstStyle/>
          <a:p>
            <a:r>
              <a:rPr lang="en-US" dirty="0" smtClean="0"/>
              <a:t>Tests whether the means of two samples are statistically different</a:t>
            </a:r>
          </a:p>
          <a:p>
            <a:endParaRPr lang="en-US" dirty="0"/>
          </a:p>
        </p:txBody>
      </p:sp>
      <p:pic>
        <p:nvPicPr>
          <p:cNvPr id="4" name="Picture 3"/>
          <p:cNvPicPr>
            <a:picLocks noChangeAspect="1"/>
          </p:cNvPicPr>
          <p:nvPr/>
        </p:nvPicPr>
        <p:blipFill>
          <a:blip r:embed="rId2"/>
          <a:stretch>
            <a:fillRect/>
          </a:stretch>
        </p:blipFill>
        <p:spPr>
          <a:xfrm>
            <a:off x="2699792" y="2924944"/>
            <a:ext cx="3810000" cy="3263900"/>
          </a:xfrm>
          <a:prstGeom prst="rect">
            <a:avLst/>
          </a:prstGeom>
        </p:spPr>
      </p:pic>
    </p:spTree>
    <p:extLst>
      <p:ext uri="{BB962C8B-B14F-4D97-AF65-F5344CB8AC3E}">
        <p14:creationId xmlns:p14="http://schemas.microsoft.com/office/powerpoint/2010/main" val="3874073202"/>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Regression</a:t>
            </a:r>
            <a:endParaRPr lang="en-US" dirty="0"/>
          </a:p>
        </p:txBody>
      </p:sp>
      <p:sp>
        <p:nvSpPr>
          <p:cNvPr id="3" name="Content Placeholder 2"/>
          <p:cNvSpPr>
            <a:spLocks noGrp="1"/>
          </p:cNvSpPr>
          <p:nvPr>
            <p:ph idx="1"/>
          </p:nvPr>
        </p:nvSpPr>
        <p:spPr/>
        <p:txBody>
          <a:bodyPr/>
          <a:lstStyle/>
          <a:p>
            <a:r>
              <a:rPr lang="en-US" dirty="0" smtClean="0"/>
              <a:t>Estimating relationships among variables</a:t>
            </a:r>
          </a:p>
          <a:p>
            <a:endParaRPr lang="en-US" dirty="0"/>
          </a:p>
        </p:txBody>
      </p:sp>
      <p:pic>
        <p:nvPicPr>
          <p:cNvPr id="4" name="Picture 3"/>
          <p:cNvPicPr>
            <a:picLocks noChangeAspect="1"/>
          </p:cNvPicPr>
          <p:nvPr/>
        </p:nvPicPr>
        <p:blipFill>
          <a:blip r:embed="rId2"/>
          <a:stretch>
            <a:fillRect/>
          </a:stretch>
        </p:blipFill>
        <p:spPr>
          <a:xfrm>
            <a:off x="1835696" y="2708920"/>
            <a:ext cx="5562600" cy="3670300"/>
          </a:xfrm>
          <a:prstGeom prst="rect">
            <a:avLst/>
          </a:prstGeom>
          <a:solidFill>
            <a:schemeClr val="tx1"/>
          </a:solidFill>
        </p:spPr>
      </p:pic>
    </p:spTree>
    <p:extLst>
      <p:ext uri="{BB962C8B-B14F-4D97-AF65-F5344CB8AC3E}">
        <p14:creationId xmlns:p14="http://schemas.microsoft.com/office/powerpoint/2010/main" val="198496614"/>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Regression</a:t>
            </a:r>
            <a:endParaRPr lang="en-US" dirty="0"/>
          </a:p>
        </p:txBody>
      </p:sp>
      <p:sp>
        <p:nvSpPr>
          <p:cNvPr id="3" name="Content Placeholder 2"/>
          <p:cNvSpPr>
            <a:spLocks noGrp="1"/>
          </p:cNvSpPr>
          <p:nvPr>
            <p:ph idx="1"/>
          </p:nvPr>
        </p:nvSpPr>
        <p:spPr/>
        <p:txBody>
          <a:bodyPr/>
          <a:lstStyle/>
          <a:p>
            <a:r>
              <a:rPr lang="en-US" dirty="0" smtClean="0"/>
              <a:t>Testing relationships among variables while controlling for other factors.</a:t>
            </a:r>
          </a:p>
          <a:p>
            <a:r>
              <a:rPr lang="en-US" dirty="0" smtClean="0"/>
              <a:t>Example</a:t>
            </a:r>
            <a:endParaRPr lang="en-US" dirty="0"/>
          </a:p>
        </p:txBody>
      </p:sp>
    </p:spTree>
    <p:extLst>
      <p:ext uri="{BB962C8B-B14F-4D97-AF65-F5344CB8AC3E}">
        <p14:creationId xmlns:p14="http://schemas.microsoft.com/office/powerpoint/2010/main" val="3997593023"/>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#4</a:t>
            </a:r>
            <a:endParaRPr lang="en-US" dirty="0"/>
          </a:p>
        </p:txBody>
      </p:sp>
      <p:sp>
        <p:nvSpPr>
          <p:cNvPr id="3" name="Content Placeholder 2"/>
          <p:cNvSpPr>
            <a:spLocks noGrp="1"/>
          </p:cNvSpPr>
          <p:nvPr>
            <p:ph idx="1"/>
          </p:nvPr>
        </p:nvSpPr>
        <p:spPr/>
        <p:txBody>
          <a:bodyPr/>
          <a:lstStyle/>
          <a:p>
            <a:r>
              <a:rPr lang="en-US" dirty="0">
                <a:effectLst/>
              </a:rPr>
              <a:t>Test hypotheses about the effect of a policy intervention on attitudes towards the causes of traffic accidents using bivariate and multivariate statistical models</a:t>
            </a:r>
            <a:r>
              <a:rPr lang="en-US" dirty="0" smtClean="0">
                <a:effectLst/>
              </a:rPr>
              <a:t>.</a:t>
            </a:r>
            <a:endParaRPr lang="en-US" dirty="0">
              <a:effectLst/>
            </a:endParaRPr>
          </a:p>
        </p:txBody>
      </p:sp>
    </p:spTree>
    <p:extLst>
      <p:ext uri="{BB962C8B-B14F-4D97-AF65-F5344CB8AC3E}">
        <p14:creationId xmlns:p14="http://schemas.microsoft.com/office/powerpoint/2010/main" val="2714012611"/>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Concluding Comments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93001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of the Workshop</a:t>
            </a:r>
            <a:endParaRPr lang="en-US" dirty="0"/>
          </a:p>
        </p:txBody>
      </p:sp>
      <p:sp>
        <p:nvSpPr>
          <p:cNvPr id="3" name="Content Placeholder 2"/>
          <p:cNvSpPr>
            <a:spLocks noGrp="1"/>
          </p:cNvSpPr>
          <p:nvPr>
            <p:ph idx="1"/>
          </p:nvPr>
        </p:nvSpPr>
        <p:spPr/>
        <p:txBody>
          <a:bodyPr>
            <a:normAutofit/>
          </a:bodyPr>
          <a:lstStyle/>
          <a:p>
            <a:r>
              <a:rPr lang="en-US" sz="2600" dirty="0" smtClean="0"/>
              <a:t>Lecture sessions, two per day</a:t>
            </a:r>
          </a:p>
          <a:p>
            <a:pPr lvl="1"/>
            <a:r>
              <a:rPr lang="en-US" sz="2400" dirty="0" smtClean="0"/>
              <a:t>Will run from 8:30 to 11:30 with a short break and then again from 12:15 to 1:30 </a:t>
            </a:r>
          </a:p>
          <a:p>
            <a:pPr lvl="1"/>
            <a:r>
              <a:rPr lang="en-US" sz="2400" dirty="0" smtClean="0"/>
              <a:t>Occasional group work</a:t>
            </a:r>
          </a:p>
          <a:p>
            <a:r>
              <a:rPr lang="en-US" sz="2600" dirty="0" err="1" smtClean="0"/>
              <a:t>iClicker</a:t>
            </a:r>
            <a:r>
              <a:rPr lang="en-US" sz="2600" dirty="0" smtClean="0"/>
              <a:t> exercises</a:t>
            </a:r>
          </a:p>
          <a:p>
            <a:r>
              <a:rPr lang="en-US" sz="2600" dirty="0" smtClean="0"/>
              <a:t>Introduction to Stata</a:t>
            </a:r>
          </a:p>
          <a:p>
            <a:r>
              <a:rPr lang="en-US" sz="2600" dirty="0" smtClean="0"/>
              <a:t>Data analysis activities</a:t>
            </a:r>
            <a:endParaRPr lang="en-US" sz="2600" dirty="0"/>
          </a:p>
        </p:txBody>
      </p:sp>
    </p:spTree>
    <p:extLst>
      <p:ext uri="{BB962C8B-B14F-4D97-AF65-F5344CB8AC3E}">
        <p14:creationId xmlns:p14="http://schemas.microsoft.com/office/powerpoint/2010/main" val="6485723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TW" dirty="0" smtClean="0"/>
              <a:t>Clicker Question 2</a:t>
            </a:r>
            <a:endParaRPr kumimoji="1" lang="zh-TW" altLang="en-US" dirty="0"/>
          </a:p>
        </p:txBody>
      </p:sp>
      <p:sp>
        <p:nvSpPr>
          <p:cNvPr id="3" name="Content Placeholder 2"/>
          <p:cNvSpPr>
            <a:spLocks noGrp="1"/>
          </p:cNvSpPr>
          <p:nvPr>
            <p:ph idx="1"/>
          </p:nvPr>
        </p:nvSpPr>
        <p:spPr/>
        <p:txBody>
          <a:bodyPr>
            <a:noAutofit/>
          </a:bodyPr>
          <a:lstStyle/>
          <a:p>
            <a:pPr marL="342900" lvl="1" indent="0">
              <a:buNone/>
            </a:pPr>
            <a:r>
              <a:rPr kumimoji="1" lang="en-US" altLang="zh-TW" sz="2600" dirty="0" smtClean="0"/>
              <a:t>Which of these pairs connects an input with an appropriate output?</a:t>
            </a:r>
          </a:p>
          <a:p>
            <a:pPr marL="457200" indent="-457200">
              <a:buFont typeface="+mj-lt"/>
              <a:buAutoNum type="alphaLcParenR"/>
            </a:pPr>
            <a:r>
              <a:rPr kumimoji="1" lang="en-US" altLang="zh-TW" sz="2600" dirty="0" smtClean="0"/>
              <a:t>Fining drivers who cause accidents   -&gt;  more money collected in fines</a:t>
            </a:r>
          </a:p>
          <a:p>
            <a:pPr marL="457200" indent="-457200">
              <a:buFont typeface="+mj-lt"/>
              <a:buAutoNum type="alphaLcParenR"/>
            </a:pPr>
            <a:r>
              <a:rPr kumimoji="1" lang="en-US" altLang="zh-TW" sz="2600" dirty="0" smtClean="0"/>
              <a:t>Fining drivers who cause accidents -&gt; fewer accidents</a:t>
            </a:r>
          </a:p>
          <a:p>
            <a:pPr marL="457200" indent="-457200">
              <a:buFont typeface="+mj-lt"/>
              <a:buAutoNum type="alphaLcParenR"/>
            </a:pPr>
            <a:r>
              <a:rPr kumimoji="1" lang="en-US" altLang="zh-TW" sz="2600" dirty="0" smtClean="0"/>
              <a:t>Fining drivers who cause accidents - &gt; fewer traffic jams</a:t>
            </a:r>
          </a:p>
          <a:p>
            <a:pPr marL="457200" indent="-457200">
              <a:buFont typeface="+mj-lt"/>
              <a:buAutoNum type="alphaLcParenR"/>
            </a:pPr>
            <a:r>
              <a:rPr kumimoji="1" lang="en-US" altLang="zh-TW" sz="2600" dirty="0" smtClean="0"/>
              <a:t>All of the above.  </a:t>
            </a:r>
            <a:endParaRPr kumimoji="1" lang="zh-TW" altLang="en-US" sz="2600" dirty="0"/>
          </a:p>
        </p:txBody>
      </p:sp>
    </p:spTree>
    <p:extLst>
      <p:ext uri="{BB962C8B-B14F-4D97-AF65-F5344CB8AC3E}">
        <p14:creationId xmlns:p14="http://schemas.microsoft.com/office/powerpoint/2010/main" val="26654267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Simple Program Model</a:t>
            </a:r>
            <a:endParaRPr lang="en-US" dirty="0"/>
          </a:p>
        </p:txBody>
      </p:sp>
      <p:sp>
        <p:nvSpPr>
          <p:cNvPr id="4" name="Freeform 3"/>
          <p:cNvSpPr/>
          <p:nvPr/>
        </p:nvSpPr>
        <p:spPr>
          <a:xfrm>
            <a:off x="232450" y="1844824"/>
            <a:ext cx="1852083" cy="2592288"/>
          </a:xfrm>
          <a:custGeom>
            <a:avLst/>
            <a:gdLst>
              <a:gd name="connsiteX0" fmla="*/ 0 w 1683711"/>
              <a:gd name="connsiteY0" fmla="*/ 168371 h 2390902"/>
              <a:gd name="connsiteX1" fmla="*/ 168371 w 1683711"/>
              <a:gd name="connsiteY1" fmla="*/ 0 h 2390902"/>
              <a:gd name="connsiteX2" fmla="*/ 1515340 w 1683711"/>
              <a:gd name="connsiteY2" fmla="*/ 0 h 2390902"/>
              <a:gd name="connsiteX3" fmla="*/ 1683711 w 1683711"/>
              <a:gd name="connsiteY3" fmla="*/ 168371 h 2390902"/>
              <a:gd name="connsiteX4" fmla="*/ 1683711 w 1683711"/>
              <a:gd name="connsiteY4" fmla="*/ 2222531 h 2390902"/>
              <a:gd name="connsiteX5" fmla="*/ 1515340 w 1683711"/>
              <a:gd name="connsiteY5" fmla="*/ 2390902 h 2390902"/>
              <a:gd name="connsiteX6" fmla="*/ 168371 w 1683711"/>
              <a:gd name="connsiteY6" fmla="*/ 2390902 h 2390902"/>
              <a:gd name="connsiteX7" fmla="*/ 0 w 1683711"/>
              <a:gd name="connsiteY7" fmla="*/ 2222531 h 2390902"/>
              <a:gd name="connsiteX8" fmla="*/ 0 w 1683711"/>
              <a:gd name="connsiteY8" fmla="*/ 168371 h 239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711" h="2390902">
                <a:moveTo>
                  <a:pt x="0" y="168371"/>
                </a:moveTo>
                <a:cubicBezTo>
                  <a:pt x="0" y="75382"/>
                  <a:pt x="75382" y="0"/>
                  <a:pt x="168371" y="0"/>
                </a:cubicBezTo>
                <a:lnTo>
                  <a:pt x="1515340" y="0"/>
                </a:lnTo>
                <a:cubicBezTo>
                  <a:pt x="1608329" y="0"/>
                  <a:pt x="1683711" y="75382"/>
                  <a:pt x="1683711" y="168371"/>
                </a:cubicBezTo>
                <a:lnTo>
                  <a:pt x="1683711" y="2222531"/>
                </a:lnTo>
                <a:cubicBezTo>
                  <a:pt x="1683711" y="2315520"/>
                  <a:pt x="1608329" y="2390902"/>
                  <a:pt x="1515340" y="2390902"/>
                </a:cubicBezTo>
                <a:lnTo>
                  <a:pt x="168371" y="2390902"/>
                </a:lnTo>
                <a:cubicBezTo>
                  <a:pt x="75382" y="2390902"/>
                  <a:pt x="0" y="2315520"/>
                  <a:pt x="0" y="2222531"/>
                </a:cubicBezTo>
                <a:lnTo>
                  <a:pt x="0" y="168371"/>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10274" tIns="110274" rIns="110274" bIns="110274" numCol="1" spcCol="1270" anchor="t" anchorCtr="0">
            <a:noAutofit/>
          </a:bodyPr>
          <a:lstStyle/>
          <a:p>
            <a:pPr lvl="0" algn="l" defTabSz="711200">
              <a:lnSpc>
                <a:spcPct val="90000"/>
              </a:lnSpc>
              <a:spcBef>
                <a:spcPct val="0"/>
              </a:spcBef>
              <a:spcAft>
                <a:spcPct val="35000"/>
              </a:spcAft>
            </a:pPr>
            <a:r>
              <a:rPr lang="en-US" b="1" kern="1200" dirty="0" smtClean="0"/>
              <a:t>Problem</a:t>
            </a:r>
            <a:endParaRPr lang="en-US" b="1" kern="1200" dirty="0"/>
          </a:p>
          <a:p>
            <a:pPr marL="114300" lvl="1" indent="-114300" algn="l" defTabSz="533400">
              <a:lnSpc>
                <a:spcPct val="90000"/>
              </a:lnSpc>
              <a:spcBef>
                <a:spcPct val="0"/>
              </a:spcBef>
              <a:spcAft>
                <a:spcPct val="15000"/>
              </a:spcAft>
              <a:buChar char="••"/>
            </a:pPr>
            <a:r>
              <a:rPr lang="en-US" sz="1400" b="1" kern="1200" dirty="0" smtClean="0"/>
              <a:t>Traffic in Doha is badly congested</a:t>
            </a:r>
          </a:p>
          <a:p>
            <a:pPr marL="114300" lvl="1" indent="-114300" algn="l" defTabSz="533400">
              <a:lnSpc>
                <a:spcPct val="90000"/>
              </a:lnSpc>
              <a:spcBef>
                <a:spcPct val="0"/>
              </a:spcBef>
              <a:spcAft>
                <a:spcPct val="15000"/>
              </a:spcAft>
              <a:buChar char="••"/>
            </a:pPr>
            <a:endParaRPr lang="en-US" sz="1200" b="1" kern="1200" dirty="0"/>
          </a:p>
          <a:p>
            <a:pPr marL="114300" lvl="1" indent="-114300" algn="l" defTabSz="533400">
              <a:lnSpc>
                <a:spcPct val="90000"/>
              </a:lnSpc>
              <a:spcBef>
                <a:spcPct val="0"/>
              </a:spcBef>
              <a:spcAft>
                <a:spcPct val="15000"/>
              </a:spcAft>
              <a:buChar char="••"/>
            </a:pPr>
            <a:endParaRPr lang="en-US" sz="1200" b="1" kern="1200" dirty="0"/>
          </a:p>
          <a:p>
            <a:pPr marL="0" lvl="1" algn="l" defTabSz="711200">
              <a:lnSpc>
                <a:spcPct val="90000"/>
              </a:lnSpc>
              <a:spcBef>
                <a:spcPct val="0"/>
              </a:spcBef>
              <a:spcAft>
                <a:spcPct val="15000"/>
              </a:spcAft>
            </a:pPr>
            <a:r>
              <a:rPr lang="en-US" b="1" kern="1200" dirty="0" smtClean="0"/>
              <a:t>Goal</a:t>
            </a:r>
            <a:endParaRPr lang="en-US" b="1" kern="1200" dirty="0"/>
          </a:p>
          <a:p>
            <a:pPr marL="114300" lvl="1" indent="-114300" algn="l" defTabSz="533400">
              <a:lnSpc>
                <a:spcPct val="90000"/>
              </a:lnSpc>
              <a:spcBef>
                <a:spcPct val="0"/>
              </a:spcBef>
              <a:spcAft>
                <a:spcPct val="15000"/>
              </a:spcAft>
              <a:buChar char="••"/>
            </a:pPr>
            <a:r>
              <a:rPr lang="en-US" sz="1400" b="1" kern="1200" dirty="0" smtClean="0"/>
              <a:t>Reduce traffic congestion in Doha</a:t>
            </a:r>
            <a:endParaRPr lang="en-US" sz="1400" b="1" kern="1200" dirty="0"/>
          </a:p>
        </p:txBody>
      </p:sp>
      <p:sp>
        <p:nvSpPr>
          <p:cNvPr id="5" name="Freeform 4"/>
          <p:cNvSpPr/>
          <p:nvPr/>
        </p:nvSpPr>
        <p:spPr>
          <a:xfrm>
            <a:off x="2123728" y="2953519"/>
            <a:ext cx="356946" cy="417560"/>
          </a:xfrm>
          <a:custGeom>
            <a:avLst/>
            <a:gdLst>
              <a:gd name="connsiteX0" fmla="*/ 0 w 356946"/>
              <a:gd name="connsiteY0" fmla="*/ 83512 h 417560"/>
              <a:gd name="connsiteX1" fmla="*/ 178473 w 356946"/>
              <a:gd name="connsiteY1" fmla="*/ 83512 h 417560"/>
              <a:gd name="connsiteX2" fmla="*/ 178473 w 356946"/>
              <a:gd name="connsiteY2" fmla="*/ 0 h 417560"/>
              <a:gd name="connsiteX3" fmla="*/ 356946 w 356946"/>
              <a:gd name="connsiteY3" fmla="*/ 208780 h 417560"/>
              <a:gd name="connsiteX4" fmla="*/ 178473 w 356946"/>
              <a:gd name="connsiteY4" fmla="*/ 417560 h 417560"/>
              <a:gd name="connsiteX5" fmla="*/ 178473 w 356946"/>
              <a:gd name="connsiteY5" fmla="*/ 334048 h 417560"/>
              <a:gd name="connsiteX6" fmla="*/ 0 w 356946"/>
              <a:gd name="connsiteY6" fmla="*/ 334048 h 417560"/>
              <a:gd name="connsiteX7" fmla="*/ 0 w 356946"/>
              <a:gd name="connsiteY7" fmla="*/ 83512 h 41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946" h="417560">
                <a:moveTo>
                  <a:pt x="0" y="83512"/>
                </a:moveTo>
                <a:lnTo>
                  <a:pt x="178473" y="83512"/>
                </a:lnTo>
                <a:lnTo>
                  <a:pt x="178473" y="0"/>
                </a:lnTo>
                <a:lnTo>
                  <a:pt x="356946" y="208780"/>
                </a:lnTo>
                <a:lnTo>
                  <a:pt x="178473" y="417560"/>
                </a:lnTo>
                <a:lnTo>
                  <a:pt x="178473" y="334048"/>
                </a:lnTo>
                <a:lnTo>
                  <a:pt x="0" y="334048"/>
                </a:lnTo>
                <a:lnTo>
                  <a:pt x="0" y="83512"/>
                </a:lnTo>
                <a:close/>
              </a:path>
            </a:pathLst>
          </a:custGeom>
        </p:spPr>
        <p:style>
          <a:lnRef idx="0">
            <a:schemeClr val="accent2">
              <a:tint val="60000"/>
              <a:hueOff val="0"/>
              <a:satOff val="0"/>
              <a:lumOff val="0"/>
              <a:alphaOff val="0"/>
            </a:schemeClr>
          </a:lnRef>
          <a:fillRef idx="3">
            <a:schemeClr val="accent2">
              <a:tint val="60000"/>
              <a:hueOff val="0"/>
              <a:satOff val="0"/>
              <a:lumOff val="0"/>
              <a:alphaOff val="0"/>
            </a:schemeClr>
          </a:fillRef>
          <a:effectRef idx="2">
            <a:schemeClr val="accent2">
              <a:tint val="60000"/>
              <a:hueOff val="0"/>
              <a:satOff val="0"/>
              <a:lumOff val="0"/>
              <a:alphaOff val="0"/>
            </a:schemeClr>
          </a:effectRef>
          <a:fontRef idx="minor">
            <a:schemeClr val="lt1"/>
          </a:fontRef>
        </p:style>
        <p:txBody>
          <a:bodyPr spcFirstLastPara="0" vert="horz" wrap="square" lIns="0" tIns="83512" rIns="107084" bIns="83512" numCol="1" spcCol="1270" anchor="ctr" anchorCtr="0">
            <a:noAutofit/>
          </a:bodyPr>
          <a:lstStyle/>
          <a:p>
            <a:pPr lvl="0" algn="ctr" defTabSz="577850">
              <a:lnSpc>
                <a:spcPct val="90000"/>
              </a:lnSpc>
              <a:spcBef>
                <a:spcPct val="0"/>
              </a:spcBef>
              <a:spcAft>
                <a:spcPct val="35000"/>
              </a:spcAft>
            </a:pPr>
            <a:endParaRPr lang="en-US" sz="1300" kern="1200"/>
          </a:p>
        </p:txBody>
      </p:sp>
      <p:sp>
        <p:nvSpPr>
          <p:cNvPr id="6" name="Freeform 5"/>
          <p:cNvSpPr/>
          <p:nvPr/>
        </p:nvSpPr>
        <p:spPr>
          <a:xfrm>
            <a:off x="2589646" y="1844824"/>
            <a:ext cx="1852082" cy="2592288"/>
          </a:xfrm>
          <a:custGeom>
            <a:avLst/>
            <a:gdLst>
              <a:gd name="connsiteX0" fmla="*/ 0 w 1683711"/>
              <a:gd name="connsiteY0" fmla="*/ 168371 h 2390902"/>
              <a:gd name="connsiteX1" fmla="*/ 168371 w 1683711"/>
              <a:gd name="connsiteY1" fmla="*/ 0 h 2390902"/>
              <a:gd name="connsiteX2" fmla="*/ 1515340 w 1683711"/>
              <a:gd name="connsiteY2" fmla="*/ 0 h 2390902"/>
              <a:gd name="connsiteX3" fmla="*/ 1683711 w 1683711"/>
              <a:gd name="connsiteY3" fmla="*/ 168371 h 2390902"/>
              <a:gd name="connsiteX4" fmla="*/ 1683711 w 1683711"/>
              <a:gd name="connsiteY4" fmla="*/ 2222531 h 2390902"/>
              <a:gd name="connsiteX5" fmla="*/ 1515340 w 1683711"/>
              <a:gd name="connsiteY5" fmla="*/ 2390902 h 2390902"/>
              <a:gd name="connsiteX6" fmla="*/ 168371 w 1683711"/>
              <a:gd name="connsiteY6" fmla="*/ 2390902 h 2390902"/>
              <a:gd name="connsiteX7" fmla="*/ 0 w 1683711"/>
              <a:gd name="connsiteY7" fmla="*/ 2222531 h 2390902"/>
              <a:gd name="connsiteX8" fmla="*/ 0 w 1683711"/>
              <a:gd name="connsiteY8" fmla="*/ 168371 h 239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711" h="2390902">
                <a:moveTo>
                  <a:pt x="0" y="168371"/>
                </a:moveTo>
                <a:cubicBezTo>
                  <a:pt x="0" y="75382"/>
                  <a:pt x="75382" y="0"/>
                  <a:pt x="168371" y="0"/>
                </a:cubicBezTo>
                <a:lnTo>
                  <a:pt x="1515340" y="0"/>
                </a:lnTo>
                <a:cubicBezTo>
                  <a:pt x="1608329" y="0"/>
                  <a:pt x="1683711" y="75382"/>
                  <a:pt x="1683711" y="168371"/>
                </a:cubicBezTo>
                <a:lnTo>
                  <a:pt x="1683711" y="2222531"/>
                </a:lnTo>
                <a:cubicBezTo>
                  <a:pt x="1683711" y="2315520"/>
                  <a:pt x="1608329" y="2390902"/>
                  <a:pt x="1515340" y="2390902"/>
                </a:cubicBezTo>
                <a:lnTo>
                  <a:pt x="168371" y="2390902"/>
                </a:lnTo>
                <a:cubicBezTo>
                  <a:pt x="75382" y="2390902"/>
                  <a:pt x="0" y="2315520"/>
                  <a:pt x="0" y="2222531"/>
                </a:cubicBezTo>
                <a:lnTo>
                  <a:pt x="0" y="168371"/>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10274" tIns="110274" rIns="110274" bIns="110274" numCol="1" spcCol="1270" anchor="t" anchorCtr="0">
            <a:noAutofit/>
          </a:bodyPr>
          <a:lstStyle/>
          <a:p>
            <a:pPr lvl="0" algn="l" defTabSz="711200">
              <a:lnSpc>
                <a:spcPct val="90000"/>
              </a:lnSpc>
              <a:spcBef>
                <a:spcPct val="0"/>
              </a:spcBef>
              <a:spcAft>
                <a:spcPct val="35000"/>
              </a:spcAft>
            </a:pPr>
            <a:r>
              <a:rPr lang="en-US" b="1" kern="1200" dirty="0" smtClean="0"/>
              <a:t>Targets</a:t>
            </a:r>
            <a:endParaRPr lang="en-US" b="1" kern="1200" dirty="0"/>
          </a:p>
          <a:p>
            <a:pPr marL="114300" lvl="1" indent="-114300" algn="l" defTabSz="533400">
              <a:lnSpc>
                <a:spcPct val="90000"/>
              </a:lnSpc>
              <a:spcBef>
                <a:spcPct val="0"/>
              </a:spcBef>
              <a:spcAft>
                <a:spcPct val="15000"/>
              </a:spcAft>
              <a:buChar char="••"/>
            </a:pPr>
            <a:r>
              <a:rPr lang="en-US" sz="1400" b="1" kern="1200" dirty="0" smtClean="0">
                <a:solidFill>
                  <a:schemeClr val="accent6">
                    <a:lumMod val="75000"/>
                  </a:schemeClr>
                </a:solidFill>
              </a:rPr>
              <a:t>Passenger car drivers</a:t>
            </a:r>
            <a:endParaRPr lang="en-US" sz="1400" b="1" kern="1200" dirty="0">
              <a:solidFill>
                <a:schemeClr val="accent6">
                  <a:lumMod val="75000"/>
                </a:schemeClr>
              </a:solidFill>
            </a:endParaRPr>
          </a:p>
          <a:p>
            <a:pPr marL="114300" lvl="1" indent="-114300" algn="l" defTabSz="533400">
              <a:lnSpc>
                <a:spcPct val="90000"/>
              </a:lnSpc>
              <a:spcBef>
                <a:spcPct val="0"/>
              </a:spcBef>
              <a:spcAft>
                <a:spcPct val="15000"/>
              </a:spcAft>
              <a:buChar char="••"/>
            </a:pPr>
            <a:r>
              <a:rPr lang="en-US" sz="1400" b="1" kern="1200" dirty="0" smtClean="0"/>
              <a:t>Trucks</a:t>
            </a:r>
            <a:endParaRPr lang="en-US" sz="1400" b="1" kern="1200" dirty="0"/>
          </a:p>
          <a:p>
            <a:pPr marL="114300" lvl="1" indent="-114300" algn="l" defTabSz="533400">
              <a:lnSpc>
                <a:spcPct val="90000"/>
              </a:lnSpc>
              <a:spcBef>
                <a:spcPct val="0"/>
              </a:spcBef>
              <a:spcAft>
                <a:spcPct val="15000"/>
              </a:spcAft>
              <a:buChar char="••"/>
            </a:pPr>
            <a:r>
              <a:rPr lang="en-US" sz="1400" b="1" kern="1200" dirty="0" smtClean="0"/>
              <a:t>Taxis</a:t>
            </a:r>
            <a:endParaRPr lang="en-US" sz="1400" b="1" kern="1200" dirty="0"/>
          </a:p>
          <a:p>
            <a:pPr marL="114300" lvl="1" indent="-114300" algn="l" defTabSz="533400">
              <a:lnSpc>
                <a:spcPct val="90000"/>
              </a:lnSpc>
              <a:spcBef>
                <a:spcPct val="0"/>
              </a:spcBef>
              <a:spcAft>
                <a:spcPct val="15000"/>
              </a:spcAft>
              <a:buChar char="••"/>
            </a:pPr>
            <a:r>
              <a:rPr lang="en-US" sz="1400" b="1" kern="1200" dirty="0" smtClean="0"/>
              <a:t>Buses</a:t>
            </a:r>
            <a:endParaRPr lang="en-US" sz="1400" b="1" kern="1200" dirty="0"/>
          </a:p>
        </p:txBody>
      </p:sp>
      <p:sp>
        <p:nvSpPr>
          <p:cNvPr id="8" name="Freeform 7"/>
          <p:cNvSpPr/>
          <p:nvPr/>
        </p:nvSpPr>
        <p:spPr>
          <a:xfrm>
            <a:off x="4503086" y="2953519"/>
            <a:ext cx="356946" cy="417560"/>
          </a:xfrm>
          <a:custGeom>
            <a:avLst/>
            <a:gdLst>
              <a:gd name="connsiteX0" fmla="*/ 0 w 356946"/>
              <a:gd name="connsiteY0" fmla="*/ 83512 h 417560"/>
              <a:gd name="connsiteX1" fmla="*/ 178473 w 356946"/>
              <a:gd name="connsiteY1" fmla="*/ 83512 h 417560"/>
              <a:gd name="connsiteX2" fmla="*/ 178473 w 356946"/>
              <a:gd name="connsiteY2" fmla="*/ 0 h 417560"/>
              <a:gd name="connsiteX3" fmla="*/ 356946 w 356946"/>
              <a:gd name="connsiteY3" fmla="*/ 208780 h 417560"/>
              <a:gd name="connsiteX4" fmla="*/ 178473 w 356946"/>
              <a:gd name="connsiteY4" fmla="*/ 417560 h 417560"/>
              <a:gd name="connsiteX5" fmla="*/ 178473 w 356946"/>
              <a:gd name="connsiteY5" fmla="*/ 334048 h 417560"/>
              <a:gd name="connsiteX6" fmla="*/ 0 w 356946"/>
              <a:gd name="connsiteY6" fmla="*/ 334048 h 417560"/>
              <a:gd name="connsiteX7" fmla="*/ 0 w 356946"/>
              <a:gd name="connsiteY7" fmla="*/ 83512 h 41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946" h="417560">
                <a:moveTo>
                  <a:pt x="0" y="83512"/>
                </a:moveTo>
                <a:lnTo>
                  <a:pt x="178473" y="83512"/>
                </a:lnTo>
                <a:lnTo>
                  <a:pt x="178473" y="0"/>
                </a:lnTo>
                <a:lnTo>
                  <a:pt x="356946" y="208780"/>
                </a:lnTo>
                <a:lnTo>
                  <a:pt x="178473" y="417560"/>
                </a:lnTo>
                <a:lnTo>
                  <a:pt x="178473" y="334048"/>
                </a:lnTo>
                <a:lnTo>
                  <a:pt x="0" y="334048"/>
                </a:lnTo>
                <a:lnTo>
                  <a:pt x="0" y="83512"/>
                </a:lnTo>
                <a:close/>
              </a:path>
            </a:pathLst>
          </a:custGeom>
        </p:spPr>
        <p:style>
          <a:lnRef idx="0">
            <a:schemeClr val="accent2">
              <a:tint val="60000"/>
              <a:hueOff val="0"/>
              <a:satOff val="0"/>
              <a:lumOff val="0"/>
              <a:alphaOff val="0"/>
            </a:schemeClr>
          </a:lnRef>
          <a:fillRef idx="3">
            <a:schemeClr val="accent2">
              <a:tint val="60000"/>
              <a:hueOff val="0"/>
              <a:satOff val="0"/>
              <a:lumOff val="0"/>
              <a:alphaOff val="0"/>
            </a:schemeClr>
          </a:fillRef>
          <a:effectRef idx="2">
            <a:schemeClr val="accent2">
              <a:tint val="60000"/>
              <a:hueOff val="0"/>
              <a:satOff val="0"/>
              <a:lumOff val="0"/>
              <a:alphaOff val="0"/>
            </a:schemeClr>
          </a:effectRef>
          <a:fontRef idx="minor">
            <a:schemeClr val="lt1"/>
          </a:fontRef>
        </p:style>
        <p:txBody>
          <a:bodyPr spcFirstLastPara="0" vert="horz" wrap="square" lIns="0" tIns="83512" rIns="107084" bIns="83512" numCol="1" spcCol="1270" anchor="ctr" anchorCtr="0">
            <a:noAutofit/>
          </a:bodyPr>
          <a:lstStyle/>
          <a:p>
            <a:pPr lvl="0" algn="ctr" defTabSz="577850">
              <a:lnSpc>
                <a:spcPct val="90000"/>
              </a:lnSpc>
              <a:spcBef>
                <a:spcPct val="0"/>
              </a:spcBef>
              <a:spcAft>
                <a:spcPct val="35000"/>
              </a:spcAft>
            </a:pPr>
            <a:endParaRPr lang="en-US" sz="1300" kern="1200"/>
          </a:p>
        </p:txBody>
      </p:sp>
      <p:sp>
        <p:nvSpPr>
          <p:cNvPr id="10" name="Freeform 9"/>
          <p:cNvSpPr/>
          <p:nvPr/>
        </p:nvSpPr>
        <p:spPr>
          <a:xfrm>
            <a:off x="4946842" y="1844824"/>
            <a:ext cx="1785398" cy="2592288"/>
          </a:xfrm>
          <a:custGeom>
            <a:avLst/>
            <a:gdLst>
              <a:gd name="connsiteX0" fmla="*/ 0 w 1683711"/>
              <a:gd name="connsiteY0" fmla="*/ 168371 h 2390902"/>
              <a:gd name="connsiteX1" fmla="*/ 168371 w 1683711"/>
              <a:gd name="connsiteY1" fmla="*/ 0 h 2390902"/>
              <a:gd name="connsiteX2" fmla="*/ 1515340 w 1683711"/>
              <a:gd name="connsiteY2" fmla="*/ 0 h 2390902"/>
              <a:gd name="connsiteX3" fmla="*/ 1683711 w 1683711"/>
              <a:gd name="connsiteY3" fmla="*/ 168371 h 2390902"/>
              <a:gd name="connsiteX4" fmla="*/ 1683711 w 1683711"/>
              <a:gd name="connsiteY4" fmla="*/ 2222531 h 2390902"/>
              <a:gd name="connsiteX5" fmla="*/ 1515340 w 1683711"/>
              <a:gd name="connsiteY5" fmla="*/ 2390902 h 2390902"/>
              <a:gd name="connsiteX6" fmla="*/ 168371 w 1683711"/>
              <a:gd name="connsiteY6" fmla="*/ 2390902 h 2390902"/>
              <a:gd name="connsiteX7" fmla="*/ 0 w 1683711"/>
              <a:gd name="connsiteY7" fmla="*/ 2222531 h 2390902"/>
              <a:gd name="connsiteX8" fmla="*/ 0 w 1683711"/>
              <a:gd name="connsiteY8" fmla="*/ 168371 h 239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711" h="2390902">
                <a:moveTo>
                  <a:pt x="0" y="168371"/>
                </a:moveTo>
                <a:cubicBezTo>
                  <a:pt x="0" y="75382"/>
                  <a:pt x="75382" y="0"/>
                  <a:pt x="168371" y="0"/>
                </a:cubicBezTo>
                <a:lnTo>
                  <a:pt x="1515340" y="0"/>
                </a:lnTo>
                <a:cubicBezTo>
                  <a:pt x="1608329" y="0"/>
                  <a:pt x="1683711" y="75382"/>
                  <a:pt x="1683711" y="168371"/>
                </a:cubicBezTo>
                <a:lnTo>
                  <a:pt x="1683711" y="2222531"/>
                </a:lnTo>
                <a:cubicBezTo>
                  <a:pt x="1683711" y="2315520"/>
                  <a:pt x="1608329" y="2390902"/>
                  <a:pt x="1515340" y="2390902"/>
                </a:cubicBezTo>
                <a:lnTo>
                  <a:pt x="168371" y="2390902"/>
                </a:lnTo>
                <a:cubicBezTo>
                  <a:pt x="75382" y="2390902"/>
                  <a:pt x="0" y="2315520"/>
                  <a:pt x="0" y="2222531"/>
                </a:cubicBezTo>
                <a:lnTo>
                  <a:pt x="0" y="168371"/>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10274" tIns="110274" rIns="110274" bIns="110274" numCol="1" spcCol="1270" anchor="t" anchorCtr="0">
            <a:noAutofit/>
          </a:bodyPr>
          <a:lstStyle/>
          <a:p>
            <a:pPr lvl="0" algn="l" defTabSz="711200">
              <a:lnSpc>
                <a:spcPct val="90000"/>
              </a:lnSpc>
              <a:spcBef>
                <a:spcPct val="0"/>
              </a:spcBef>
              <a:spcAft>
                <a:spcPct val="35000"/>
              </a:spcAft>
            </a:pPr>
            <a:r>
              <a:rPr lang="en-US" b="1" kern="1200" dirty="0" smtClean="0"/>
              <a:t>Instruments</a:t>
            </a:r>
            <a:endParaRPr lang="en-US" b="1" kern="1200" dirty="0"/>
          </a:p>
          <a:p>
            <a:pPr marL="114300" lvl="1" indent="-114300" algn="l" defTabSz="533400">
              <a:lnSpc>
                <a:spcPct val="90000"/>
              </a:lnSpc>
              <a:spcBef>
                <a:spcPct val="0"/>
              </a:spcBef>
              <a:spcAft>
                <a:spcPct val="15000"/>
              </a:spcAft>
              <a:buChar char="••"/>
            </a:pPr>
            <a:r>
              <a:rPr lang="en-US" sz="1400" b="1" kern="1200" dirty="0" smtClean="0"/>
              <a:t>Odd/even license plates for passenger cars</a:t>
            </a:r>
            <a:endParaRPr lang="en-US" sz="1400" b="1" kern="1200" dirty="0"/>
          </a:p>
        </p:txBody>
      </p:sp>
      <p:sp>
        <p:nvSpPr>
          <p:cNvPr id="11" name="Freeform 10"/>
          <p:cNvSpPr/>
          <p:nvPr/>
        </p:nvSpPr>
        <p:spPr>
          <a:xfrm>
            <a:off x="6798924" y="2953519"/>
            <a:ext cx="356946" cy="417560"/>
          </a:xfrm>
          <a:custGeom>
            <a:avLst/>
            <a:gdLst>
              <a:gd name="connsiteX0" fmla="*/ 0 w 356946"/>
              <a:gd name="connsiteY0" fmla="*/ 83512 h 417560"/>
              <a:gd name="connsiteX1" fmla="*/ 178473 w 356946"/>
              <a:gd name="connsiteY1" fmla="*/ 83512 h 417560"/>
              <a:gd name="connsiteX2" fmla="*/ 178473 w 356946"/>
              <a:gd name="connsiteY2" fmla="*/ 0 h 417560"/>
              <a:gd name="connsiteX3" fmla="*/ 356946 w 356946"/>
              <a:gd name="connsiteY3" fmla="*/ 208780 h 417560"/>
              <a:gd name="connsiteX4" fmla="*/ 178473 w 356946"/>
              <a:gd name="connsiteY4" fmla="*/ 417560 h 417560"/>
              <a:gd name="connsiteX5" fmla="*/ 178473 w 356946"/>
              <a:gd name="connsiteY5" fmla="*/ 334048 h 417560"/>
              <a:gd name="connsiteX6" fmla="*/ 0 w 356946"/>
              <a:gd name="connsiteY6" fmla="*/ 334048 h 417560"/>
              <a:gd name="connsiteX7" fmla="*/ 0 w 356946"/>
              <a:gd name="connsiteY7" fmla="*/ 83512 h 41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946" h="417560">
                <a:moveTo>
                  <a:pt x="0" y="83512"/>
                </a:moveTo>
                <a:lnTo>
                  <a:pt x="178473" y="83512"/>
                </a:lnTo>
                <a:lnTo>
                  <a:pt x="178473" y="0"/>
                </a:lnTo>
                <a:lnTo>
                  <a:pt x="356946" y="208780"/>
                </a:lnTo>
                <a:lnTo>
                  <a:pt x="178473" y="417560"/>
                </a:lnTo>
                <a:lnTo>
                  <a:pt x="178473" y="334048"/>
                </a:lnTo>
                <a:lnTo>
                  <a:pt x="0" y="334048"/>
                </a:lnTo>
                <a:lnTo>
                  <a:pt x="0" y="83512"/>
                </a:lnTo>
                <a:close/>
              </a:path>
            </a:pathLst>
          </a:custGeom>
        </p:spPr>
        <p:style>
          <a:lnRef idx="0">
            <a:schemeClr val="accent2">
              <a:tint val="60000"/>
              <a:hueOff val="0"/>
              <a:satOff val="0"/>
              <a:lumOff val="0"/>
              <a:alphaOff val="0"/>
            </a:schemeClr>
          </a:lnRef>
          <a:fillRef idx="3">
            <a:schemeClr val="accent2">
              <a:tint val="60000"/>
              <a:hueOff val="0"/>
              <a:satOff val="0"/>
              <a:lumOff val="0"/>
              <a:alphaOff val="0"/>
            </a:schemeClr>
          </a:fillRef>
          <a:effectRef idx="2">
            <a:schemeClr val="accent2">
              <a:tint val="60000"/>
              <a:hueOff val="0"/>
              <a:satOff val="0"/>
              <a:lumOff val="0"/>
              <a:alphaOff val="0"/>
            </a:schemeClr>
          </a:effectRef>
          <a:fontRef idx="minor">
            <a:schemeClr val="lt1"/>
          </a:fontRef>
        </p:style>
        <p:txBody>
          <a:bodyPr spcFirstLastPara="0" vert="horz" wrap="square" lIns="0" tIns="83512" rIns="107084" bIns="83512" numCol="1" spcCol="1270" anchor="ctr" anchorCtr="0">
            <a:noAutofit/>
          </a:bodyPr>
          <a:lstStyle/>
          <a:p>
            <a:pPr lvl="0" algn="ctr" defTabSz="577850">
              <a:lnSpc>
                <a:spcPct val="90000"/>
              </a:lnSpc>
              <a:spcBef>
                <a:spcPct val="0"/>
              </a:spcBef>
              <a:spcAft>
                <a:spcPct val="35000"/>
              </a:spcAft>
            </a:pPr>
            <a:endParaRPr lang="en-US" sz="1300" kern="1200"/>
          </a:p>
        </p:txBody>
      </p:sp>
      <p:sp>
        <p:nvSpPr>
          <p:cNvPr id="12" name="Freeform 11"/>
          <p:cNvSpPr/>
          <p:nvPr/>
        </p:nvSpPr>
        <p:spPr>
          <a:xfrm>
            <a:off x="7155871" y="1844824"/>
            <a:ext cx="1831878" cy="2592288"/>
          </a:xfrm>
          <a:custGeom>
            <a:avLst/>
            <a:gdLst>
              <a:gd name="connsiteX0" fmla="*/ 0 w 1683711"/>
              <a:gd name="connsiteY0" fmla="*/ 168371 h 2390902"/>
              <a:gd name="connsiteX1" fmla="*/ 168371 w 1683711"/>
              <a:gd name="connsiteY1" fmla="*/ 0 h 2390902"/>
              <a:gd name="connsiteX2" fmla="*/ 1515340 w 1683711"/>
              <a:gd name="connsiteY2" fmla="*/ 0 h 2390902"/>
              <a:gd name="connsiteX3" fmla="*/ 1683711 w 1683711"/>
              <a:gd name="connsiteY3" fmla="*/ 168371 h 2390902"/>
              <a:gd name="connsiteX4" fmla="*/ 1683711 w 1683711"/>
              <a:gd name="connsiteY4" fmla="*/ 2222531 h 2390902"/>
              <a:gd name="connsiteX5" fmla="*/ 1515340 w 1683711"/>
              <a:gd name="connsiteY5" fmla="*/ 2390902 h 2390902"/>
              <a:gd name="connsiteX6" fmla="*/ 168371 w 1683711"/>
              <a:gd name="connsiteY6" fmla="*/ 2390902 h 2390902"/>
              <a:gd name="connsiteX7" fmla="*/ 0 w 1683711"/>
              <a:gd name="connsiteY7" fmla="*/ 2222531 h 2390902"/>
              <a:gd name="connsiteX8" fmla="*/ 0 w 1683711"/>
              <a:gd name="connsiteY8" fmla="*/ 168371 h 239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711" h="2390902">
                <a:moveTo>
                  <a:pt x="0" y="168371"/>
                </a:moveTo>
                <a:cubicBezTo>
                  <a:pt x="0" y="75382"/>
                  <a:pt x="75382" y="0"/>
                  <a:pt x="168371" y="0"/>
                </a:cubicBezTo>
                <a:lnTo>
                  <a:pt x="1515340" y="0"/>
                </a:lnTo>
                <a:cubicBezTo>
                  <a:pt x="1608329" y="0"/>
                  <a:pt x="1683711" y="75382"/>
                  <a:pt x="1683711" y="168371"/>
                </a:cubicBezTo>
                <a:lnTo>
                  <a:pt x="1683711" y="2222531"/>
                </a:lnTo>
                <a:cubicBezTo>
                  <a:pt x="1683711" y="2315520"/>
                  <a:pt x="1608329" y="2390902"/>
                  <a:pt x="1515340" y="2390902"/>
                </a:cubicBezTo>
                <a:lnTo>
                  <a:pt x="168371" y="2390902"/>
                </a:lnTo>
                <a:cubicBezTo>
                  <a:pt x="75382" y="2390902"/>
                  <a:pt x="0" y="2315520"/>
                  <a:pt x="0" y="2222531"/>
                </a:cubicBezTo>
                <a:lnTo>
                  <a:pt x="0" y="168371"/>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10274" tIns="110274" rIns="110274" bIns="110274" numCol="1" spcCol="1270" anchor="t" anchorCtr="0">
            <a:noAutofit/>
          </a:bodyPr>
          <a:lstStyle/>
          <a:p>
            <a:pPr lvl="0" algn="l" defTabSz="711200">
              <a:lnSpc>
                <a:spcPct val="90000"/>
              </a:lnSpc>
              <a:spcBef>
                <a:spcPct val="0"/>
              </a:spcBef>
              <a:spcAft>
                <a:spcPct val="35000"/>
              </a:spcAft>
            </a:pPr>
            <a:r>
              <a:rPr lang="en-US" b="1" kern="1200" dirty="0" smtClean="0"/>
              <a:t>Output</a:t>
            </a:r>
            <a:endParaRPr lang="en-US" b="1" kern="1200" dirty="0"/>
          </a:p>
          <a:p>
            <a:pPr marL="114300" lvl="1" indent="-114300" algn="l" defTabSz="533400">
              <a:lnSpc>
                <a:spcPct val="90000"/>
              </a:lnSpc>
              <a:spcBef>
                <a:spcPct val="0"/>
              </a:spcBef>
              <a:spcAft>
                <a:spcPct val="15000"/>
              </a:spcAft>
              <a:buChar char="••"/>
            </a:pPr>
            <a:r>
              <a:rPr lang="en-US" sz="1400" b="1" kern="1200" dirty="0" smtClean="0"/>
              <a:t>Fewer passenger cars on the road</a:t>
            </a:r>
            <a:endParaRPr lang="en-US" sz="1400" b="1" kern="1200" dirty="0"/>
          </a:p>
          <a:p>
            <a:pPr marL="114300" lvl="1" indent="-114300" algn="l" defTabSz="533400">
              <a:lnSpc>
                <a:spcPct val="90000"/>
              </a:lnSpc>
              <a:spcBef>
                <a:spcPct val="0"/>
              </a:spcBef>
              <a:spcAft>
                <a:spcPct val="15000"/>
              </a:spcAft>
              <a:buChar char="••"/>
            </a:pPr>
            <a:endParaRPr lang="en-US" sz="1200" b="1" kern="1200" dirty="0"/>
          </a:p>
          <a:p>
            <a:pPr marL="0" lvl="1" algn="l" defTabSz="533400">
              <a:lnSpc>
                <a:spcPct val="90000"/>
              </a:lnSpc>
              <a:spcBef>
                <a:spcPct val="0"/>
              </a:spcBef>
              <a:spcAft>
                <a:spcPct val="15000"/>
              </a:spcAft>
            </a:pPr>
            <a:r>
              <a:rPr lang="en-US" b="1" kern="1200" dirty="0" smtClean="0"/>
              <a:t>Outcomes</a:t>
            </a:r>
            <a:endParaRPr lang="en-US" b="1" kern="1200" dirty="0"/>
          </a:p>
          <a:p>
            <a:pPr marL="114300" lvl="1" indent="-114300" algn="l" defTabSz="533400">
              <a:lnSpc>
                <a:spcPct val="90000"/>
              </a:lnSpc>
              <a:spcBef>
                <a:spcPct val="0"/>
              </a:spcBef>
              <a:spcAft>
                <a:spcPct val="15000"/>
              </a:spcAft>
              <a:buChar char="••"/>
            </a:pPr>
            <a:r>
              <a:rPr lang="en-US" sz="1400" b="1" kern="1200" dirty="0" smtClean="0"/>
              <a:t>Smoother traffic flow</a:t>
            </a:r>
            <a:endParaRPr lang="en-US" sz="1400" b="1" kern="1200" dirty="0"/>
          </a:p>
          <a:p>
            <a:pPr marL="114300" lvl="1" indent="-114300" algn="l" defTabSz="533400">
              <a:lnSpc>
                <a:spcPct val="90000"/>
              </a:lnSpc>
              <a:spcBef>
                <a:spcPct val="0"/>
              </a:spcBef>
              <a:spcAft>
                <a:spcPct val="15000"/>
              </a:spcAft>
              <a:buChar char="••"/>
            </a:pPr>
            <a:r>
              <a:rPr lang="en-US" sz="1400" b="1" kern="1200" dirty="0" smtClean="0"/>
              <a:t>Fast commuting</a:t>
            </a:r>
            <a:endParaRPr lang="en-US" sz="1400" b="1" kern="1200" dirty="0"/>
          </a:p>
          <a:p>
            <a:pPr marL="114300" lvl="1" indent="-114300" algn="l" defTabSz="533400">
              <a:lnSpc>
                <a:spcPct val="90000"/>
              </a:lnSpc>
              <a:spcBef>
                <a:spcPct val="0"/>
              </a:spcBef>
              <a:spcAft>
                <a:spcPct val="15000"/>
              </a:spcAft>
              <a:buChar char="••"/>
            </a:pPr>
            <a:r>
              <a:rPr lang="en-US" sz="1400" b="1" kern="1200" dirty="0" smtClean="0"/>
              <a:t>Fewer accidents</a:t>
            </a:r>
            <a:endParaRPr lang="en-US" sz="1400" b="1" kern="1200" dirty="0"/>
          </a:p>
          <a:p>
            <a:pPr marL="114300" lvl="1" indent="-114300" algn="l" defTabSz="533400">
              <a:lnSpc>
                <a:spcPct val="90000"/>
              </a:lnSpc>
              <a:spcBef>
                <a:spcPct val="0"/>
              </a:spcBef>
              <a:spcAft>
                <a:spcPct val="15000"/>
              </a:spcAft>
              <a:buChar char="••"/>
            </a:pPr>
            <a:r>
              <a:rPr lang="en-US" sz="1400" b="1" kern="1200" dirty="0" smtClean="0"/>
              <a:t>Less fuel consumption</a:t>
            </a:r>
            <a:endParaRPr lang="en-US" sz="1400" b="1" kern="1200" dirty="0"/>
          </a:p>
        </p:txBody>
      </p:sp>
      <p:sp>
        <p:nvSpPr>
          <p:cNvPr id="9" name="TextBox 8"/>
          <p:cNvSpPr txBox="1"/>
          <p:nvPr/>
        </p:nvSpPr>
        <p:spPr>
          <a:xfrm>
            <a:off x="467544" y="4797152"/>
            <a:ext cx="8478854" cy="461665"/>
          </a:xfrm>
          <a:prstGeom prst="rect">
            <a:avLst/>
          </a:prstGeom>
          <a:noFill/>
        </p:spPr>
        <p:txBody>
          <a:bodyPr wrap="none" rtlCol="0">
            <a:spAutoFit/>
          </a:bodyPr>
          <a:lstStyle/>
          <a:p>
            <a:r>
              <a:rPr lang="en-US" sz="2400" b="1" dirty="0" smtClean="0"/>
              <a:t>What is the causal story? (What “causes” congestion?)  </a:t>
            </a:r>
            <a:endParaRPr lang="en-US" sz="2400" b="1" dirty="0"/>
          </a:p>
        </p:txBody>
      </p:sp>
    </p:spTree>
    <p:extLst>
      <p:ext uri="{BB962C8B-B14F-4D97-AF65-F5344CB8AC3E}">
        <p14:creationId xmlns:p14="http://schemas.microsoft.com/office/powerpoint/2010/main" val="42909930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Importance of Assumptions</a:t>
            </a:r>
            <a:endParaRPr lang="en-US" dirty="0"/>
          </a:p>
        </p:txBody>
      </p:sp>
      <p:sp>
        <p:nvSpPr>
          <p:cNvPr id="3" name="Content Placeholder 2"/>
          <p:cNvSpPr>
            <a:spLocks noGrp="1"/>
          </p:cNvSpPr>
          <p:nvPr>
            <p:ph idx="1"/>
          </p:nvPr>
        </p:nvSpPr>
        <p:spPr>
          <a:xfrm>
            <a:off x="457200" y="1844824"/>
            <a:ext cx="8229600" cy="4608511"/>
          </a:xfrm>
        </p:spPr>
        <p:txBody>
          <a:bodyPr>
            <a:normAutofit fontScale="92500" lnSpcReduction="10000"/>
          </a:bodyPr>
          <a:lstStyle/>
          <a:p>
            <a:r>
              <a:rPr lang="en-US" dirty="0" smtClean="0"/>
              <a:t>Includes the beliefs we have about the program, its participants, or how it might work</a:t>
            </a:r>
          </a:p>
          <a:p>
            <a:r>
              <a:rPr lang="en-US" dirty="0" smtClean="0"/>
              <a:t>May or may not be stated explicitly (but should be)</a:t>
            </a:r>
          </a:p>
          <a:p>
            <a:r>
              <a:rPr lang="en-US" dirty="0" smtClean="0"/>
              <a:t>Typically not tested</a:t>
            </a:r>
          </a:p>
          <a:p>
            <a:r>
              <a:rPr lang="en-US" dirty="0" smtClean="0"/>
              <a:t>Program models can help make these assumptions explicit, but not always</a:t>
            </a:r>
          </a:p>
          <a:p>
            <a:r>
              <a:rPr lang="en-US" dirty="0" smtClean="0"/>
              <a:t>Evaluator must be aware of what assumptions are inherent in the program model </a:t>
            </a:r>
          </a:p>
          <a:p>
            <a:r>
              <a:rPr lang="en-US" dirty="0" smtClean="0"/>
              <a:t>Example: Drivers will only go on the road on their designated days</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 can be about…</a:t>
            </a:r>
            <a:endParaRPr lang="en-US" dirty="0"/>
          </a:p>
        </p:txBody>
      </p:sp>
      <p:sp>
        <p:nvSpPr>
          <p:cNvPr id="3" name="Content Placeholder 2"/>
          <p:cNvSpPr>
            <a:spLocks noGrp="1"/>
          </p:cNvSpPr>
          <p:nvPr>
            <p:ph idx="1"/>
          </p:nvPr>
        </p:nvSpPr>
        <p:spPr/>
        <p:txBody>
          <a:bodyPr/>
          <a:lstStyle/>
          <a:p>
            <a:r>
              <a:rPr lang="en-US" dirty="0"/>
              <a:t>P</a:t>
            </a:r>
            <a:r>
              <a:rPr lang="en-US" dirty="0" smtClean="0"/>
              <a:t>rogram staff – knowledge, skills, will</a:t>
            </a:r>
          </a:p>
          <a:p>
            <a:r>
              <a:rPr lang="en-US" dirty="0" smtClean="0"/>
              <a:t>Available resources</a:t>
            </a:r>
          </a:p>
          <a:p>
            <a:r>
              <a:rPr lang="en-US" dirty="0" smtClean="0"/>
              <a:t>Target motivation and behavioral patterns</a:t>
            </a:r>
          </a:p>
          <a:p>
            <a:r>
              <a:rPr lang="en-US" dirty="0"/>
              <a:t>C</a:t>
            </a:r>
            <a:r>
              <a:rPr lang="en-US" dirty="0" smtClean="0"/>
              <a:t>ausal links between elements of the program model</a:t>
            </a:r>
          </a:p>
          <a:p>
            <a:r>
              <a:rPr lang="en-US" dirty="0"/>
              <a:t>E</a:t>
            </a:r>
            <a:r>
              <a:rPr lang="en-US" dirty="0" smtClean="0"/>
              <a:t>xternal environment</a:t>
            </a:r>
          </a:p>
          <a:p>
            <a:r>
              <a:rPr lang="en-US" dirty="0"/>
              <a:t>E</a:t>
            </a:r>
            <a:r>
              <a:rPr lang="en-US" dirty="0" smtClean="0"/>
              <a:t>xtant knowledge base </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r>
              <a:rPr lang="en-US" dirty="0" smtClean="0"/>
              <a:t>Clicker Question 3</a:t>
            </a:r>
            <a:endParaRPr lang="en-US" dirty="0"/>
          </a:p>
        </p:txBody>
      </p:sp>
      <p:sp>
        <p:nvSpPr>
          <p:cNvPr id="3" name="Content Placeholder 2"/>
          <p:cNvSpPr>
            <a:spLocks noGrp="1"/>
          </p:cNvSpPr>
          <p:nvPr>
            <p:ph idx="1"/>
          </p:nvPr>
        </p:nvSpPr>
        <p:spPr>
          <a:xfrm>
            <a:off x="611560" y="2060848"/>
            <a:ext cx="8229600" cy="4536504"/>
          </a:xfrm>
        </p:spPr>
        <p:txBody>
          <a:bodyPr>
            <a:normAutofit fontScale="92500" lnSpcReduction="10000"/>
          </a:bodyPr>
          <a:lstStyle/>
          <a:p>
            <a:pPr>
              <a:buNone/>
            </a:pPr>
            <a:r>
              <a:rPr lang="en-US" dirty="0" smtClean="0"/>
              <a:t>	</a:t>
            </a:r>
            <a:r>
              <a:rPr lang="en-US" sz="2800" dirty="0" smtClean="0"/>
              <a:t>What other assumptions are embedded in the odd/even driving rule?  </a:t>
            </a:r>
          </a:p>
          <a:p>
            <a:pPr marL="514350" indent="-514350">
              <a:buFont typeface="+mj-lt"/>
              <a:buAutoNum type="alphaLcParenR"/>
            </a:pPr>
            <a:r>
              <a:rPr lang="en-US" sz="2800" dirty="0" smtClean="0"/>
              <a:t>Congestion is due to too many cars on the roads, rather than to inefficient road design.</a:t>
            </a:r>
          </a:p>
          <a:p>
            <a:pPr marL="514350" indent="-514350">
              <a:buFont typeface="+mj-lt"/>
              <a:buAutoNum type="alphaLcParenR"/>
            </a:pPr>
            <a:r>
              <a:rPr lang="en-US" sz="2800" dirty="0" smtClean="0"/>
              <a:t>Drivers have only one car per driver. </a:t>
            </a:r>
          </a:p>
          <a:p>
            <a:pPr marL="514350" indent="-514350">
              <a:buFont typeface="+mj-lt"/>
              <a:buAutoNum type="alphaLcParenR"/>
            </a:pPr>
            <a:r>
              <a:rPr lang="en-US" sz="2800" dirty="0" smtClean="0"/>
              <a:t>Drivers are unable to get waivers from the odd/even rule. </a:t>
            </a:r>
          </a:p>
          <a:p>
            <a:pPr marL="514350" indent="-514350">
              <a:buFont typeface="+mj-lt"/>
              <a:buAutoNum type="alphaLcParenR"/>
            </a:pPr>
            <a:r>
              <a:rPr lang="en-US" altLang="zh-TW" sz="2800" dirty="0" smtClean="0"/>
              <a:t>Drivers </a:t>
            </a:r>
            <a:r>
              <a:rPr lang="en-US" altLang="zh-TW" sz="2800" dirty="0"/>
              <a:t>will not take advantage of newly empty streets to idle or park their cars illegally.</a:t>
            </a:r>
          </a:p>
          <a:p>
            <a:pPr marL="514350" indent="-514350">
              <a:buFont typeface="+mj-lt"/>
              <a:buAutoNum type="alphaLcParenR"/>
            </a:pPr>
            <a:endParaRPr lang="en-US" dirty="0" smtClean="0"/>
          </a:p>
          <a:p>
            <a:pPr marL="514350" indent="-514350">
              <a:buFont typeface="+mj-lt"/>
              <a:buAutoNum type="alphaLcParenR"/>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3160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233672" y="1298448"/>
            <a:ext cx="4910328" cy="2130552"/>
          </a:xfrm>
        </p:spPr>
        <p:txBody>
          <a:bodyPr>
            <a:normAutofit fontScale="90000"/>
          </a:bodyPr>
          <a:lstStyle/>
          <a:p>
            <a:r>
              <a:rPr lang="en-GB" dirty="0"/>
              <a:t>SESRI</a:t>
            </a:r>
            <a:r>
              <a:rPr lang="en-GB" dirty="0" smtClean="0"/>
              <a:t> </a:t>
            </a:r>
            <a:br>
              <a:rPr lang="en-GB" dirty="0" smtClean="0"/>
            </a:br>
            <a:r>
              <a:rPr lang="en-GB" dirty="0" smtClean="0"/>
              <a:t>Policy &amp; Program  Evaluation Workshop</a:t>
            </a:r>
            <a:endParaRPr lang="en-GB" dirty="0"/>
          </a:p>
        </p:txBody>
      </p:sp>
      <p:sp>
        <p:nvSpPr>
          <p:cNvPr id="2051" name="Rectangle 3"/>
          <p:cNvSpPr>
            <a:spLocks noGrp="1" noChangeArrowheads="1"/>
          </p:cNvSpPr>
          <p:nvPr>
            <p:ph type="subTitle" idx="1"/>
          </p:nvPr>
        </p:nvSpPr>
        <p:spPr/>
        <p:txBody>
          <a:bodyPr>
            <a:normAutofit lnSpcReduction="10000"/>
          </a:bodyPr>
          <a:lstStyle/>
          <a:p>
            <a:r>
              <a:rPr lang="en-GB" dirty="0"/>
              <a:t>Doha, Qatar</a:t>
            </a:r>
          </a:p>
          <a:p>
            <a:r>
              <a:rPr lang="en-GB" dirty="0" smtClean="0"/>
              <a:t>May 29 – June 1, 2016</a:t>
            </a:r>
            <a:endParaRPr lang="en-GB" dirty="0"/>
          </a:p>
        </p:txBody>
      </p:sp>
    </p:spTree>
    <p:extLst>
      <p:ext uri="{BB962C8B-B14F-4D97-AF65-F5344CB8AC3E}">
        <p14:creationId xmlns:p14="http://schemas.microsoft.com/office/powerpoint/2010/main" val="35464690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Session 2</a:t>
            </a:r>
            <a:endParaRPr lang="en-US" dirty="0"/>
          </a:p>
        </p:txBody>
      </p:sp>
      <p:sp>
        <p:nvSpPr>
          <p:cNvPr id="3" name="Content Placeholder 2"/>
          <p:cNvSpPr>
            <a:spLocks noGrp="1"/>
          </p:cNvSpPr>
          <p:nvPr>
            <p:ph idx="1"/>
          </p:nvPr>
        </p:nvSpPr>
        <p:spPr>
          <a:xfrm>
            <a:off x="457200" y="1752600"/>
            <a:ext cx="8229600" cy="4953000"/>
          </a:xfrm>
        </p:spPr>
        <p:txBody>
          <a:bodyPr>
            <a:normAutofit/>
          </a:bodyPr>
          <a:lstStyle/>
          <a:p>
            <a:r>
              <a:rPr lang="en-US" sz="2800" dirty="0" smtClean="0"/>
              <a:t>Approaches to analyzing/ evaluating public policies</a:t>
            </a:r>
          </a:p>
          <a:p>
            <a:pPr lvl="1"/>
            <a:r>
              <a:rPr lang="en-US" sz="2600" dirty="0" smtClean="0"/>
              <a:t>Impact/Outcome Evaluation</a:t>
            </a:r>
          </a:p>
          <a:p>
            <a:pPr lvl="1"/>
            <a:r>
              <a:rPr lang="en-US" sz="2600" dirty="0"/>
              <a:t>Process </a:t>
            </a:r>
            <a:r>
              <a:rPr lang="en-US" sz="2600" dirty="0" smtClean="0"/>
              <a:t>Evaluation</a:t>
            </a:r>
          </a:p>
          <a:p>
            <a:r>
              <a:rPr lang="en-US" sz="2800" dirty="0" smtClean="0"/>
              <a:t>Generating hypotheses</a:t>
            </a:r>
          </a:p>
          <a:p>
            <a:r>
              <a:rPr lang="en-US" sz="2800" dirty="0" smtClean="0"/>
              <a:t>Testing hypotheses with data</a:t>
            </a:r>
          </a:p>
          <a:p>
            <a:r>
              <a:rPr lang="en-US" sz="2800" dirty="0" smtClean="0"/>
              <a:t>Activity #1: Introduction to Stata and testing hypotheses with data</a:t>
            </a:r>
          </a:p>
        </p:txBody>
      </p:sp>
    </p:spTree>
    <p:extLst>
      <p:ext uri="{BB962C8B-B14F-4D97-AF65-F5344CB8AC3E}">
        <p14:creationId xmlns:p14="http://schemas.microsoft.com/office/powerpoint/2010/main" val="20655710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Evaluation</a:t>
            </a:r>
            <a:endParaRPr lang="en-US" dirty="0"/>
          </a:p>
        </p:txBody>
      </p:sp>
      <p:sp>
        <p:nvSpPr>
          <p:cNvPr id="3" name="Content Placeholder 2"/>
          <p:cNvSpPr>
            <a:spLocks noGrp="1"/>
          </p:cNvSpPr>
          <p:nvPr>
            <p:ph idx="1"/>
          </p:nvPr>
        </p:nvSpPr>
        <p:spPr>
          <a:xfrm>
            <a:off x="457200" y="2057400"/>
            <a:ext cx="8229600" cy="4800599"/>
          </a:xfrm>
        </p:spPr>
        <p:txBody>
          <a:bodyPr>
            <a:normAutofit/>
          </a:bodyPr>
          <a:lstStyle/>
          <a:p>
            <a:r>
              <a:rPr lang="en-US" dirty="0" smtClean="0"/>
              <a:t>What are the effects of the program?</a:t>
            </a:r>
          </a:p>
          <a:p>
            <a:pPr lvl="1"/>
            <a:r>
              <a:rPr lang="en-US" dirty="0" smtClean="0"/>
              <a:t>Did the program have the intended effects?</a:t>
            </a:r>
          </a:p>
          <a:p>
            <a:pPr lvl="1"/>
            <a:r>
              <a:rPr lang="en-US" dirty="0" smtClean="0"/>
              <a:t>Did it have other (unintended) effects?</a:t>
            </a:r>
          </a:p>
          <a:p>
            <a:pPr lvl="1"/>
            <a:r>
              <a:rPr lang="en-US" dirty="0" smtClean="0"/>
              <a:t>How do we know it was the program, and not some other factor, that caused the observed outcome(s)?</a:t>
            </a:r>
          </a:p>
          <a:p>
            <a:endParaRPr lang="en-US" dirty="0"/>
          </a:p>
        </p:txBody>
      </p:sp>
    </p:spTree>
    <p:extLst>
      <p:ext uri="{BB962C8B-B14F-4D97-AF65-F5344CB8AC3E}">
        <p14:creationId xmlns:p14="http://schemas.microsoft.com/office/powerpoint/2010/main" val="22482966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 vs. Causation</a:t>
            </a:r>
            <a:endParaRPr lang="en-US" dirty="0"/>
          </a:p>
        </p:txBody>
      </p:sp>
      <p:sp>
        <p:nvSpPr>
          <p:cNvPr id="3" name="Content Placeholder 2"/>
          <p:cNvSpPr>
            <a:spLocks noGrp="1"/>
          </p:cNvSpPr>
          <p:nvPr>
            <p:ph idx="1"/>
          </p:nvPr>
        </p:nvSpPr>
        <p:spPr>
          <a:xfrm>
            <a:off x="467544" y="1844824"/>
            <a:ext cx="8229600" cy="4800599"/>
          </a:xfrm>
        </p:spPr>
        <p:txBody>
          <a:bodyPr>
            <a:normAutofit fontScale="92500"/>
          </a:bodyPr>
          <a:lstStyle/>
          <a:p>
            <a:r>
              <a:rPr lang="en-US" dirty="0"/>
              <a:t>The ability to draw causal conclusions requires more than an observed correlation between two (or more) variables</a:t>
            </a:r>
            <a:r>
              <a:rPr lang="en-US" dirty="0" smtClean="0"/>
              <a:t>.</a:t>
            </a:r>
          </a:p>
          <a:p>
            <a:pPr lvl="1"/>
            <a:r>
              <a:rPr lang="en-US" sz="2400" dirty="0" smtClean="0"/>
              <a:t>Correlation</a:t>
            </a:r>
            <a:r>
              <a:rPr lang="en-US" sz="2400" b="0" dirty="0" smtClean="0"/>
              <a:t>: </a:t>
            </a:r>
            <a:r>
              <a:rPr lang="en-US" sz="2400" b="0" dirty="0" smtClean="0">
                <a:effectLst/>
              </a:rPr>
              <a:t>statistical </a:t>
            </a:r>
            <a:r>
              <a:rPr lang="en-US" sz="2400" b="0" dirty="0">
                <a:effectLst/>
              </a:rPr>
              <a:t>technique </a:t>
            </a:r>
            <a:r>
              <a:rPr lang="en-US" sz="2400" b="0" dirty="0" smtClean="0">
                <a:effectLst/>
              </a:rPr>
              <a:t>that shows </a:t>
            </a:r>
            <a:r>
              <a:rPr lang="en-US" sz="2400" b="0" dirty="0">
                <a:effectLst/>
              </a:rPr>
              <a:t>whether and how strongly pairs of variables are related</a:t>
            </a:r>
            <a:r>
              <a:rPr lang="en-US" sz="2400" b="0" dirty="0" smtClean="0">
                <a:effectLst/>
              </a:rPr>
              <a:t>.</a:t>
            </a:r>
          </a:p>
          <a:p>
            <a:pPr lvl="2"/>
            <a:r>
              <a:rPr lang="en-US" b="0" dirty="0" smtClean="0">
                <a:effectLst/>
              </a:rPr>
              <a:t>Example</a:t>
            </a:r>
            <a:r>
              <a:rPr lang="en-US" b="0" dirty="0">
                <a:effectLst/>
              </a:rPr>
              <a:t>:</a:t>
            </a:r>
            <a:r>
              <a:rPr lang="en-US" b="0" dirty="0" smtClean="0">
                <a:effectLst/>
              </a:rPr>
              <a:t> </a:t>
            </a:r>
            <a:r>
              <a:rPr lang="en-US" b="0" dirty="0">
                <a:effectLst/>
              </a:rPr>
              <a:t>height and weight are </a:t>
            </a:r>
            <a:r>
              <a:rPr lang="en-US" b="0" dirty="0" smtClean="0">
                <a:effectLst/>
              </a:rPr>
              <a:t>correlated; </a:t>
            </a:r>
            <a:r>
              <a:rPr lang="en-US" b="0" dirty="0">
                <a:effectLst/>
              </a:rPr>
              <a:t>taller people tend to be heavier than shorter people. The relationship isn't </a:t>
            </a:r>
            <a:r>
              <a:rPr lang="en-US" b="0" dirty="0" smtClean="0">
                <a:effectLst/>
              </a:rPr>
              <a:t>perfect.</a:t>
            </a:r>
          </a:p>
          <a:p>
            <a:pPr lvl="2"/>
            <a:r>
              <a:rPr lang="en-US" b="0" dirty="0" smtClean="0">
                <a:effectLst/>
              </a:rPr>
              <a:t>Correlation </a:t>
            </a:r>
            <a:r>
              <a:rPr lang="en-US" b="0" dirty="0">
                <a:effectLst/>
              </a:rPr>
              <a:t>can tell you just how much of the variation in peoples' weights is related to their heights</a:t>
            </a:r>
            <a:r>
              <a:rPr lang="en-US" b="0" dirty="0" smtClean="0">
                <a:effectLst/>
              </a:rPr>
              <a:t>.</a:t>
            </a:r>
            <a:endParaRPr lang="en-US" dirty="0" smtClean="0"/>
          </a:p>
          <a:p>
            <a:pPr lvl="1"/>
            <a:r>
              <a:rPr lang="en-US" sz="2400" dirty="0" smtClean="0"/>
              <a:t>Causation</a:t>
            </a:r>
            <a:r>
              <a:rPr lang="en-US" sz="2400" b="0" dirty="0" smtClean="0"/>
              <a:t>:</a:t>
            </a:r>
            <a:r>
              <a:rPr lang="en-US" sz="2400" b="0" dirty="0" smtClean="0">
                <a:effectLst/>
              </a:rPr>
              <a:t> </a:t>
            </a:r>
            <a:r>
              <a:rPr lang="en-US" sz="2400" b="0" dirty="0">
                <a:effectLst/>
              </a:rPr>
              <a:t>capacity of one variable to influence another. The first variable may bring the second into existence or may cause the incidence of the second variable to fluctuate</a:t>
            </a:r>
            <a:r>
              <a:rPr lang="en-US" sz="2400" b="0" dirty="0" smtClean="0">
                <a:effectLst/>
              </a:rPr>
              <a:t>.</a:t>
            </a:r>
          </a:p>
          <a:p>
            <a:pPr lvl="2"/>
            <a:r>
              <a:rPr lang="en-US" b="0" dirty="0" smtClean="0">
                <a:effectLst/>
              </a:rPr>
              <a:t>Example: smoking causes lung cancer</a:t>
            </a:r>
          </a:p>
          <a:p>
            <a:pPr lvl="2"/>
            <a:r>
              <a:rPr lang="en-US" b="0" dirty="0">
                <a:effectLst/>
              </a:rPr>
              <a:t>P</a:t>
            </a:r>
            <a:r>
              <a:rPr lang="en-US" b="0" dirty="0" smtClean="0">
                <a:effectLst/>
              </a:rPr>
              <a:t>robabilistic vs. deterministic causation</a:t>
            </a:r>
            <a:endParaRPr lang="en-US" b="0" dirty="0">
              <a:effectLst/>
            </a:endParaRPr>
          </a:p>
          <a:p>
            <a:pPr lvl="1"/>
            <a:endParaRPr lang="en-US" dirty="0"/>
          </a:p>
          <a:p>
            <a:endParaRPr lang="en-US" dirty="0"/>
          </a:p>
        </p:txBody>
      </p:sp>
    </p:spTree>
    <p:extLst>
      <p:ext uri="{BB962C8B-B14F-4D97-AF65-F5344CB8AC3E}">
        <p14:creationId xmlns:p14="http://schemas.microsoft.com/office/powerpoint/2010/main" val="2936444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GB" dirty="0"/>
              <a:t>Outline:</a:t>
            </a:r>
            <a:r>
              <a:rPr lang="en-GB" dirty="0" smtClean="0"/>
              <a:t> Session 1</a:t>
            </a:r>
            <a:endParaRPr lang="en-GB" dirty="0"/>
          </a:p>
        </p:txBody>
      </p:sp>
      <p:sp>
        <p:nvSpPr>
          <p:cNvPr id="3075" name="Rectangle 3"/>
          <p:cNvSpPr>
            <a:spLocks noGrp="1" noChangeArrowheads="1"/>
          </p:cNvSpPr>
          <p:nvPr>
            <p:ph idx="1"/>
          </p:nvPr>
        </p:nvSpPr>
        <p:spPr>
          <a:xfrm>
            <a:off x="457200" y="2057400"/>
            <a:ext cx="8291264" cy="4467943"/>
          </a:xfrm>
        </p:spPr>
        <p:txBody>
          <a:bodyPr>
            <a:normAutofit/>
          </a:bodyPr>
          <a:lstStyle/>
          <a:p>
            <a:r>
              <a:rPr lang="en-GB" dirty="0" smtClean="0"/>
              <a:t>Workshop objectives</a:t>
            </a:r>
          </a:p>
          <a:p>
            <a:r>
              <a:rPr lang="en-GB" dirty="0" smtClean="0"/>
              <a:t>Introductions</a:t>
            </a:r>
          </a:p>
          <a:p>
            <a:r>
              <a:rPr lang="en-GB" dirty="0" smtClean="0"/>
              <a:t>Creating public programs to address public problems  </a:t>
            </a:r>
          </a:p>
          <a:p>
            <a:r>
              <a:rPr lang="en-GB" dirty="0" smtClean="0"/>
              <a:t>Defining program goals (outcomes), targets, instruments (inputs), and results (outputs)</a:t>
            </a:r>
          </a:p>
          <a:p>
            <a:r>
              <a:rPr lang="en-GB" dirty="0" smtClean="0"/>
              <a:t>Using program models to define a theory of action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eaLnBrk="1" hangingPunct="1"/>
            <a:r>
              <a:rPr lang="en-US" altLang="en-US" sz="3200" dirty="0">
                <a:latin typeface="Arial" charset="0"/>
              </a:rPr>
              <a:t>T</a:t>
            </a:r>
            <a:r>
              <a:rPr lang="en-US" altLang="en-US" sz="3200" b="1" dirty="0" smtClean="0">
                <a:latin typeface="Arial" charset="0"/>
              </a:rPr>
              <a:t>hree </a:t>
            </a:r>
            <a:r>
              <a:rPr lang="en-US" altLang="en-US" sz="3200" dirty="0">
                <a:latin typeface="Arial" charset="0"/>
              </a:rPr>
              <a:t>C</a:t>
            </a:r>
            <a:r>
              <a:rPr lang="en-US" altLang="en-US" sz="3200" b="1" dirty="0" smtClean="0">
                <a:latin typeface="Arial" charset="0"/>
              </a:rPr>
              <a:t>riteria for Establishing a </a:t>
            </a:r>
            <a:r>
              <a:rPr lang="en-US" altLang="en-US" sz="3200" dirty="0">
                <a:latin typeface="Arial" charset="0"/>
              </a:rPr>
              <a:t>C</a:t>
            </a:r>
            <a:r>
              <a:rPr lang="en-US" altLang="en-US" sz="3200" b="1" dirty="0" smtClean="0">
                <a:latin typeface="Arial" charset="0"/>
              </a:rPr>
              <a:t>ausal </a:t>
            </a:r>
            <a:r>
              <a:rPr lang="en-US" altLang="en-US" sz="3200" dirty="0">
                <a:latin typeface="Arial" charset="0"/>
              </a:rPr>
              <a:t>R</a:t>
            </a:r>
            <a:r>
              <a:rPr lang="en-US" altLang="en-US" sz="3200" b="1" dirty="0" smtClean="0">
                <a:latin typeface="Arial" charset="0"/>
              </a:rPr>
              <a:t>elationship</a:t>
            </a:r>
          </a:p>
        </p:txBody>
      </p:sp>
      <p:sp>
        <p:nvSpPr>
          <p:cNvPr id="72707" name="Rectangle 3"/>
          <p:cNvSpPr>
            <a:spLocks noGrp="1" noChangeArrowheads="1"/>
          </p:cNvSpPr>
          <p:nvPr>
            <p:ph type="body" idx="1"/>
          </p:nvPr>
        </p:nvSpPr>
        <p:spPr>
          <a:xfrm>
            <a:off x="457200" y="1828800"/>
            <a:ext cx="8534400" cy="4800600"/>
          </a:xfrm>
        </p:spPr>
        <p:txBody>
          <a:bodyPr>
            <a:noAutofit/>
          </a:bodyPr>
          <a:lstStyle/>
          <a:p>
            <a:pPr marL="609600" indent="-609600" eaLnBrk="1" hangingPunct="1">
              <a:lnSpc>
                <a:spcPct val="80000"/>
              </a:lnSpc>
              <a:buFont typeface="Symbol" pitchFamily="18" charset="2"/>
              <a:buNone/>
            </a:pPr>
            <a:r>
              <a:rPr lang="en-US" altLang="en-US" b="1" dirty="0" smtClean="0">
                <a:latin typeface="Arial" charset="0"/>
              </a:rPr>
              <a:t>1.</a:t>
            </a:r>
            <a:r>
              <a:rPr lang="en-US" altLang="en-US" b="1" dirty="0" smtClean="0"/>
              <a:t> </a:t>
            </a:r>
            <a:r>
              <a:rPr lang="en-US" altLang="en-US" b="1" dirty="0" smtClean="0">
                <a:latin typeface="Arial" charset="0"/>
              </a:rPr>
              <a:t>Covariation</a:t>
            </a:r>
          </a:p>
          <a:p>
            <a:pPr marL="990600" lvl="1" indent="-533400" eaLnBrk="1" hangingPunct="1">
              <a:lnSpc>
                <a:spcPct val="80000"/>
              </a:lnSpc>
              <a:buFontTx/>
              <a:buChar char="•"/>
            </a:pPr>
            <a:r>
              <a:rPr lang="en-US" altLang="en-US" sz="2400" b="1" dirty="0" smtClean="0">
                <a:latin typeface="Arial" charset="0"/>
              </a:rPr>
              <a:t>When the values on one variable change, so do values on the other</a:t>
            </a:r>
          </a:p>
          <a:p>
            <a:pPr marL="990600" lvl="1" indent="-533400" eaLnBrk="1" hangingPunct="1">
              <a:lnSpc>
                <a:spcPct val="80000"/>
              </a:lnSpc>
              <a:buFontTx/>
              <a:buChar char="•"/>
            </a:pPr>
            <a:r>
              <a:rPr lang="en-US" altLang="en-US" sz="2400" b="1" dirty="0" smtClean="0">
                <a:latin typeface="Arial" charset="0"/>
              </a:rPr>
              <a:t>Variables CHANGE TOGETHER, they are CO-RELATED</a:t>
            </a:r>
          </a:p>
          <a:p>
            <a:pPr marL="609600" indent="-609600" eaLnBrk="1" hangingPunct="1">
              <a:lnSpc>
                <a:spcPct val="80000"/>
              </a:lnSpc>
              <a:buFontTx/>
              <a:buNone/>
            </a:pPr>
            <a:r>
              <a:rPr lang="en-US" altLang="en-US" b="1" dirty="0" smtClean="0">
                <a:latin typeface="Arial" charset="0"/>
              </a:rPr>
              <a:t>2. Temporal Order</a:t>
            </a:r>
          </a:p>
          <a:p>
            <a:pPr marL="990600" lvl="1" indent="-533400" eaLnBrk="1" hangingPunct="1">
              <a:lnSpc>
                <a:spcPct val="80000"/>
              </a:lnSpc>
              <a:buFontTx/>
              <a:buChar char="•"/>
            </a:pPr>
            <a:r>
              <a:rPr lang="en-US" altLang="en-US" sz="2400" b="1" dirty="0" smtClean="0">
                <a:latin typeface="Arial" charset="0"/>
              </a:rPr>
              <a:t>Changes on the independent variable precede changes on the dependent variable in time. X is the cause of Y and not the reverse.</a:t>
            </a:r>
          </a:p>
          <a:p>
            <a:pPr marL="609600" indent="-609600" eaLnBrk="1" hangingPunct="1">
              <a:lnSpc>
                <a:spcPct val="80000"/>
              </a:lnSpc>
              <a:buFontTx/>
              <a:buNone/>
            </a:pPr>
            <a:r>
              <a:rPr lang="en-US" altLang="en-US" b="1" dirty="0" smtClean="0">
                <a:latin typeface="Arial" charset="0"/>
              </a:rPr>
              <a:t>3. Elimination of rival hypotheses</a:t>
            </a:r>
          </a:p>
          <a:p>
            <a:pPr marL="990600" lvl="1" indent="-533400" eaLnBrk="1" hangingPunct="1">
              <a:lnSpc>
                <a:spcPct val="80000"/>
              </a:lnSpc>
              <a:buFontTx/>
              <a:buChar char="•"/>
            </a:pPr>
            <a:r>
              <a:rPr lang="en-US" altLang="en-US" sz="2400" b="1" dirty="0" smtClean="0">
                <a:latin typeface="Arial" charset="0"/>
              </a:rPr>
              <a:t>Other potential causes are accounted for and ruled out: PLAUSIBLE ALTERNATIVE HYPOTHESES or EXPLANATIONS are eliminated</a:t>
            </a:r>
          </a:p>
        </p:txBody>
      </p:sp>
    </p:spTree>
    <p:extLst>
      <p:ext uri="{BB962C8B-B14F-4D97-AF65-F5344CB8AC3E}">
        <p14:creationId xmlns:p14="http://schemas.microsoft.com/office/powerpoint/2010/main" val="3437612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70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2707">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2707">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2707">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27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Counterfactuals</a:t>
            </a:r>
            <a:endParaRPr lang="en-US" dirty="0"/>
          </a:p>
        </p:txBody>
      </p:sp>
      <p:sp>
        <p:nvSpPr>
          <p:cNvPr id="3" name="Content Placeholder 2"/>
          <p:cNvSpPr>
            <a:spLocks noGrp="1"/>
          </p:cNvSpPr>
          <p:nvPr>
            <p:ph idx="1"/>
          </p:nvPr>
        </p:nvSpPr>
        <p:spPr/>
        <p:txBody>
          <a:bodyPr/>
          <a:lstStyle/>
          <a:p>
            <a:r>
              <a:rPr lang="en-US" sz="2600" dirty="0"/>
              <a:t>Need to construct a “counterfactual” – what would have happened in the absence of the program, ceteris paribus?</a:t>
            </a:r>
          </a:p>
          <a:p>
            <a:r>
              <a:rPr lang="en-US" sz="2600" dirty="0"/>
              <a:t>This is impossible to actually observe!  However, we can use experiments and other research designs to approximate this counterfactual.  </a:t>
            </a:r>
            <a:endParaRPr lang="en-US" sz="2600" dirty="0" smtClean="0"/>
          </a:p>
          <a:p>
            <a:r>
              <a:rPr lang="en-US" sz="2600" dirty="0" smtClean="0"/>
              <a:t>A strong counterfactual can help eliminate alternative explanations of an observed outcome.</a:t>
            </a:r>
            <a:endParaRPr lang="en-US" sz="2600" dirty="0"/>
          </a:p>
          <a:p>
            <a:endParaRPr lang="en-US" dirty="0"/>
          </a:p>
        </p:txBody>
      </p:sp>
    </p:spTree>
    <p:extLst>
      <p:ext uri="{BB962C8B-B14F-4D97-AF65-F5344CB8AC3E}">
        <p14:creationId xmlns:p14="http://schemas.microsoft.com/office/powerpoint/2010/main" val="41934744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Randomized Control Trials (RCTs)</a:t>
            </a:r>
            <a:endParaRPr lang="en-US" dirty="0"/>
          </a:p>
        </p:txBody>
      </p:sp>
      <p:sp>
        <p:nvSpPr>
          <p:cNvPr id="3" name="Content Placeholder 2"/>
          <p:cNvSpPr>
            <a:spLocks noGrp="1"/>
          </p:cNvSpPr>
          <p:nvPr>
            <p:ph idx="1"/>
          </p:nvPr>
        </p:nvSpPr>
        <p:spPr>
          <a:xfrm>
            <a:off x="457200" y="2057401"/>
            <a:ext cx="8229600" cy="4634086"/>
          </a:xfrm>
        </p:spPr>
        <p:txBody>
          <a:bodyPr>
            <a:normAutofit fontScale="92500" lnSpcReduction="20000"/>
          </a:bodyPr>
          <a:lstStyle/>
          <a:p>
            <a:r>
              <a:rPr lang="en-US" sz="2800" dirty="0" smtClean="0"/>
              <a:t>Powerful research design in which the researcher/ evaluator controls assignment of the treatment.</a:t>
            </a:r>
          </a:p>
          <a:p>
            <a:r>
              <a:rPr lang="en-US" sz="2800" dirty="0"/>
              <a:t>RCTs rely on </a:t>
            </a:r>
            <a:r>
              <a:rPr lang="en-US" sz="2800" i="1" dirty="0"/>
              <a:t>random assignment</a:t>
            </a:r>
            <a:r>
              <a:rPr lang="en-US" sz="2800" dirty="0"/>
              <a:t> to create a </a:t>
            </a:r>
            <a:r>
              <a:rPr lang="en-US" sz="2800" dirty="0" smtClean="0"/>
              <a:t>compelling counterfactual</a:t>
            </a:r>
            <a:endParaRPr lang="en-US" sz="2800" dirty="0"/>
          </a:p>
          <a:p>
            <a:pPr lvl="1"/>
            <a:r>
              <a:rPr lang="en-US" sz="2600" dirty="0"/>
              <a:t>Researcher randomly assigns individuals in a study to two groups:</a:t>
            </a:r>
          </a:p>
          <a:p>
            <a:pPr lvl="2"/>
            <a:r>
              <a:rPr lang="en-US" sz="2600" dirty="0"/>
              <a:t>Treatment</a:t>
            </a:r>
          </a:p>
          <a:p>
            <a:pPr lvl="2"/>
            <a:r>
              <a:rPr lang="en-US" sz="2600" dirty="0"/>
              <a:t>Control</a:t>
            </a:r>
          </a:p>
          <a:p>
            <a:pPr lvl="1"/>
            <a:r>
              <a:rPr lang="en-US" sz="2600" dirty="0"/>
              <a:t>Each individual must have an equal chance of being assigned to either group</a:t>
            </a:r>
          </a:p>
          <a:p>
            <a:r>
              <a:rPr lang="en-US" sz="2800" dirty="0"/>
              <a:t>This creates </a:t>
            </a:r>
            <a:r>
              <a:rPr lang="en-US" sz="2800" i="1" u="sng" dirty="0"/>
              <a:t>groups</a:t>
            </a:r>
            <a:r>
              <a:rPr lang="en-US" sz="2800" dirty="0"/>
              <a:t> that are “equal in expectation” </a:t>
            </a:r>
            <a:r>
              <a:rPr lang="en-US" sz="2800" i="1" dirty="0"/>
              <a:t>even if the </a:t>
            </a:r>
            <a:r>
              <a:rPr lang="en-US" sz="2800" i="1" u="sng" dirty="0"/>
              <a:t>individuals</a:t>
            </a:r>
            <a:r>
              <a:rPr lang="en-US" sz="2800" i="1" dirty="0"/>
              <a:t> are not identical.</a:t>
            </a:r>
            <a:endParaRPr lang="en-US" sz="2800" dirty="0"/>
          </a:p>
          <a:p>
            <a:endParaRPr lang="en-US" dirty="0" smtClean="0"/>
          </a:p>
        </p:txBody>
      </p:sp>
    </p:spTree>
    <p:extLst>
      <p:ext uri="{BB962C8B-B14F-4D97-AF65-F5344CB8AC3E}">
        <p14:creationId xmlns:p14="http://schemas.microsoft.com/office/powerpoint/2010/main" val="16300637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does random assignment work?</a:t>
            </a:r>
            <a:endParaRPr lang="en-US" dirty="0"/>
          </a:p>
        </p:txBody>
      </p:sp>
      <p:sp>
        <p:nvSpPr>
          <p:cNvPr id="3" name="Content Placeholder 2"/>
          <p:cNvSpPr>
            <a:spLocks noGrp="1"/>
          </p:cNvSpPr>
          <p:nvPr>
            <p:ph idx="1"/>
          </p:nvPr>
        </p:nvSpPr>
        <p:spPr>
          <a:xfrm>
            <a:off x="457200" y="1772816"/>
            <a:ext cx="8229600" cy="4968552"/>
          </a:xfrm>
        </p:spPr>
        <p:txBody>
          <a:bodyPr>
            <a:noAutofit/>
          </a:bodyPr>
          <a:lstStyle/>
          <a:p>
            <a:r>
              <a:rPr lang="en-US" sz="2600" dirty="0" smtClean="0"/>
              <a:t>Ensures that the groups are equivalent (at least in expectation of receipt of treatment) prior to being treated or not</a:t>
            </a:r>
          </a:p>
          <a:p>
            <a:pPr lvl="1"/>
            <a:r>
              <a:rPr lang="en-US" sz="2600" dirty="0" smtClean="0"/>
              <a:t>This provides a defensible </a:t>
            </a:r>
            <a:r>
              <a:rPr lang="en-US" sz="2600" i="1" dirty="0" smtClean="0"/>
              <a:t>counterfactual</a:t>
            </a:r>
            <a:r>
              <a:rPr lang="en-US" sz="2600" dirty="0" smtClean="0"/>
              <a:t>, which then allows us to establish </a:t>
            </a:r>
            <a:r>
              <a:rPr lang="en-US" sz="2600" i="1" dirty="0" smtClean="0"/>
              <a:t>causality</a:t>
            </a:r>
          </a:p>
          <a:p>
            <a:pPr lvl="1"/>
            <a:r>
              <a:rPr lang="en-US" sz="2600" dirty="0" smtClean="0"/>
              <a:t>Creates “all else equal” conditions across two groups</a:t>
            </a:r>
          </a:p>
          <a:p>
            <a:r>
              <a:rPr lang="en-US" sz="2600" dirty="0" smtClean="0"/>
              <a:t>Allows researcher to know and control the selection process correctly </a:t>
            </a:r>
          </a:p>
          <a:p>
            <a:r>
              <a:rPr lang="en-US" sz="2600" dirty="0" smtClean="0"/>
              <a:t>Ensures alternative causes are not confounded with participation in the program</a:t>
            </a:r>
          </a:p>
        </p:txBody>
      </p:sp>
    </p:spTree>
    <p:extLst>
      <p:ext uri="{BB962C8B-B14F-4D97-AF65-F5344CB8AC3E}">
        <p14:creationId xmlns:p14="http://schemas.microsoft.com/office/powerpoint/2010/main" val="42200893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8" y="274638"/>
            <a:ext cx="8749310" cy="1143000"/>
          </a:xfrm>
        </p:spPr>
        <p:txBody>
          <a:bodyPr>
            <a:normAutofit fontScale="90000"/>
          </a:bodyPr>
          <a:lstStyle/>
          <a:p>
            <a:r>
              <a:rPr lang="en-US" dirty="0" smtClean="0"/>
              <a:t>Constructing a counterfactual through quasi-experimental design</a:t>
            </a:r>
            <a:endParaRPr lang="en-US" dirty="0"/>
          </a:p>
        </p:txBody>
      </p:sp>
      <p:sp>
        <p:nvSpPr>
          <p:cNvPr id="3" name="Content Placeholder 2"/>
          <p:cNvSpPr>
            <a:spLocks noGrp="1"/>
          </p:cNvSpPr>
          <p:nvPr>
            <p:ph idx="1"/>
          </p:nvPr>
        </p:nvSpPr>
        <p:spPr>
          <a:xfrm>
            <a:off x="457200" y="2057400"/>
            <a:ext cx="8229600" cy="4755976"/>
          </a:xfrm>
        </p:spPr>
        <p:txBody>
          <a:bodyPr>
            <a:normAutofit fontScale="92500" lnSpcReduction="20000"/>
          </a:bodyPr>
          <a:lstStyle/>
          <a:p>
            <a:r>
              <a:rPr lang="en-US" sz="2800" dirty="0" smtClean="0"/>
              <a:t>Often the evaluator cannot randomly assign treatment</a:t>
            </a:r>
          </a:p>
          <a:p>
            <a:r>
              <a:rPr lang="en-US" sz="2800" dirty="0" smtClean="0"/>
              <a:t>Construct a “control” group that is otherwise similar to the treatment group but that did not receive the treatment.</a:t>
            </a:r>
          </a:p>
          <a:p>
            <a:pPr lvl="1"/>
            <a:r>
              <a:rPr lang="en-US" sz="2800" dirty="0" smtClean="0"/>
              <a:t>Control group is typically identified after the program/treatment is administered.</a:t>
            </a:r>
          </a:p>
          <a:p>
            <a:r>
              <a:rPr lang="en-US" sz="2800" dirty="0" smtClean="0"/>
              <a:t>Research design strategies / Data analysis strategies</a:t>
            </a:r>
          </a:p>
          <a:p>
            <a:r>
              <a:rPr lang="en-US" sz="2800" dirty="0" smtClean="0"/>
              <a:t>Data collection and analysis strategies such as difference-in-difference and matching create a stronger counterfactual comparison.</a:t>
            </a:r>
          </a:p>
          <a:p>
            <a:endParaRPr lang="en-US" dirty="0"/>
          </a:p>
        </p:txBody>
      </p:sp>
    </p:spTree>
    <p:extLst>
      <p:ext uri="{BB962C8B-B14F-4D97-AF65-F5344CB8AC3E}">
        <p14:creationId xmlns:p14="http://schemas.microsoft.com/office/powerpoint/2010/main" val="967953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579296" cy="1143000"/>
          </a:xfrm>
        </p:spPr>
        <p:txBody>
          <a:bodyPr>
            <a:normAutofit fontScale="90000"/>
          </a:bodyPr>
          <a:lstStyle/>
          <a:p>
            <a:r>
              <a:rPr lang="en-US" dirty="0" smtClean="0"/>
              <a:t>Impact Evaluation – Road Redesign</a:t>
            </a:r>
            <a:endParaRPr lang="en-US" dirty="0"/>
          </a:p>
        </p:txBody>
      </p:sp>
      <p:sp>
        <p:nvSpPr>
          <p:cNvPr id="3" name="Content Placeholder 2"/>
          <p:cNvSpPr>
            <a:spLocks noGrp="1"/>
          </p:cNvSpPr>
          <p:nvPr>
            <p:ph idx="1"/>
          </p:nvPr>
        </p:nvSpPr>
        <p:spPr/>
        <p:txBody>
          <a:bodyPr>
            <a:normAutofit/>
          </a:bodyPr>
          <a:lstStyle/>
          <a:p>
            <a:r>
              <a:rPr lang="en-US" sz="2600" dirty="0" smtClean="0"/>
              <a:t>What are the options for road redesign?</a:t>
            </a:r>
            <a:endParaRPr lang="en-US" sz="2600" dirty="0"/>
          </a:p>
        </p:txBody>
      </p:sp>
    </p:spTree>
    <p:extLst>
      <p:ext uri="{BB962C8B-B14F-4D97-AF65-F5344CB8AC3E}">
        <p14:creationId xmlns:p14="http://schemas.microsoft.com/office/powerpoint/2010/main" val="13204752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Evaluation</a:t>
            </a:r>
            <a:endParaRPr lang="en-US" dirty="0"/>
          </a:p>
        </p:txBody>
      </p:sp>
      <p:sp>
        <p:nvSpPr>
          <p:cNvPr id="3" name="Content Placeholder 2"/>
          <p:cNvSpPr>
            <a:spLocks noGrp="1"/>
          </p:cNvSpPr>
          <p:nvPr>
            <p:ph idx="1"/>
          </p:nvPr>
        </p:nvSpPr>
        <p:spPr/>
        <p:txBody>
          <a:bodyPr>
            <a:normAutofit/>
          </a:bodyPr>
          <a:lstStyle/>
          <a:p>
            <a:r>
              <a:rPr lang="en-US" sz="2600" dirty="0" smtClean="0"/>
              <a:t>How was the program implemented?</a:t>
            </a:r>
            <a:endParaRPr lang="en-US" sz="2600" dirty="0"/>
          </a:p>
          <a:p>
            <a:pPr lvl="1"/>
            <a:r>
              <a:rPr lang="en-US" sz="2600" dirty="0" smtClean="0"/>
              <a:t>Often conducted if/when a program does not have the intended impact</a:t>
            </a:r>
          </a:p>
          <a:p>
            <a:pPr lvl="1"/>
            <a:r>
              <a:rPr lang="en-US" sz="2600" dirty="0" smtClean="0"/>
              <a:t>Was the unexpected outcome due to deviations in how the program was implemented?</a:t>
            </a:r>
          </a:p>
          <a:p>
            <a:pPr lvl="1"/>
            <a:r>
              <a:rPr lang="en-US" sz="2600" dirty="0" smtClean="0"/>
              <a:t>Or was the program theory incorrect? </a:t>
            </a:r>
          </a:p>
        </p:txBody>
      </p:sp>
    </p:spTree>
    <p:extLst>
      <p:ext uri="{BB962C8B-B14F-4D97-AF65-F5344CB8AC3E}">
        <p14:creationId xmlns:p14="http://schemas.microsoft.com/office/powerpoint/2010/main" val="35134662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507288" cy="1143000"/>
          </a:xfrm>
        </p:spPr>
        <p:txBody>
          <a:bodyPr>
            <a:normAutofit fontScale="90000"/>
          </a:bodyPr>
          <a:lstStyle/>
          <a:p>
            <a:r>
              <a:rPr lang="en-US" dirty="0"/>
              <a:t>Impact Evaluation – Road Redesign</a:t>
            </a:r>
          </a:p>
        </p:txBody>
      </p:sp>
      <p:sp>
        <p:nvSpPr>
          <p:cNvPr id="3" name="Content Placeholder 2"/>
          <p:cNvSpPr>
            <a:spLocks noGrp="1"/>
          </p:cNvSpPr>
          <p:nvPr>
            <p:ph idx="1"/>
          </p:nvPr>
        </p:nvSpPr>
        <p:spPr/>
        <p:txBody>
          <a:bodyPr>
            <a:normAutofit/>
          </a:bodyPr>
          <a:lstStyle/>
          <a:p>
            <a:r>
              <a:rPr lang="en-US" sz="2600" dirty="0" smtClean="0"/>
              <a:t>How were the intersections selected?</a:t>
            </a:r>
            <a:endParaRPr lang="en-US" sz="2600" dirty="0"/>
          </a:p>
        </p:txBody>
      </p:sp>
    </p:spTree>
    <p:extLst>
      <p:ext uri="{BB962C8B-B14F-4D97-AF65-F5344CB8AC3E}">
        <p14:creationId xmlns:p14="http://schemas.microsoft.com/office/powerpoint/2010/main" val="13074716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Generating hypotheses</a:t>
            </a:r>
            <a:endParaRPr lang="en-US" dirty="0"/>
          </a:p>
        </p:txBody>
      </p:sp>
      <p:sp>
        <p:nvSpPr>
          <p:cNvPr id="3" name="Content Placeholder 2"/>
          <p:cNvSpPr>
            <a:spLocks noGrp="1"/>
          </p:cNvSpPr>
          <p:nvPr>
            <p:ph idx="1"/>
          </p:nvPr>
        </p:nvSpPr>
        <p:spPr/>
        <p:txBody>
          <a:bodyPr/>
          <a:lstStyle/>
          <a:p>
            <a:r>
              <a:rPr lang="en-US" dirty="0"/>
              <a:t>Specifies expected relationship between elements of the program that will be tested with data</a:t>
            </a:r>
          </a:p>
          <a:p>
            <a:r>
              <a:rPr lang="en-US" dirty="0"/>
              <a:t>Differ from assumptions which are not tested, but which are important to clarify when testing hypotheses and evaluating a program</a:t>
            </a:r>
          </a:p>
          <a:p>
            <a:r>
              <a:rPr lang="en-US" dirty="0"/>
              <a:t>Program evaluators use hypotheses in conjunction with data to test the relationship between elements of program model</a:t>
            </a:r>
          </a:p>
          <a:p>
            <a:endParaRPr lang="en-US" dirty="0"/>
          </a:p>
        </p:txBody>
      </p:sp>
    </p:spTree>
    <p:extLst>
      <p:ext uri="{BB962C8B-B14F-4D97-AF65-F5344CB8AC3E}">
        <p14:creationId xmlns:p14="http://schemas.microsoft.com/office/powerpoint/2010/main" val="18446773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Clicker Question 4</a:t>
            </a:r>
            <a:endParaRPr lang="en-US" dirty="0"/>
          </a:p>
        </p:txBody>
      </p:sp>
      <p:sp>
        <p:nvSpPr>
          <p:cNvPr id="3" name="Content Placeholder 2"/>
          <p:cNvSpPr>
            <a:spLocks noGrp="1"/>
          </p:cNvSpPr>
          <p:nvPr>
            <p:ph idx="1"/>
          </p:nvPr>
        </p:nvSpPr>
        <p:spPr>
          <a:xfrm>
            <a:off x="467544" y="908720"/>
            <a:ext cx="8229600" cy="3840163"/>
          </a:xfrm>
        </p:spPr>
        <p:txBody>
          <a:bodyPr>
            <a:normAutofit fontScale="77500" lnSpcReduction="20000"/>
          </a:bodyPr>
          <a:lstStyle/>
          <a:p>
            <a:pPr>
              <a:buNone/>
            </a:pPr>
            <a:r>
              <a:rPr lang="en-US" sz="2800" dirty="0" smtClean="0"/>
              <a:t>	Which is a testable hypothesis that may be formulated based on the given program model?  </a:t>
            </a:r>
          </a:p>
          <a:p>
            <a:pPr marL="514350" indent="-514350">
              <a:buFont typeface="+mj-lt"/>
              <a:buAutoNum type="alphaLcParenR"/>
            </a:pPr>
            <a:r>
              <a:rPr lang="en-US" sz="2800" dirty="0"/>
              <a:t>O</a:t>
            </a:r>
            <a:r>
              <a:rPr lang="en-US" sz="2800" dirty="0" smtClean="0"/>
              <a:t>dd/even driving rules are the best method of reducing traffic congestion.  </a:t>
            </a:r>
          </a:p>
          <a:p>
            <a:pPr marL="514350" indent="-514350">
              <a:buFont typeface="+mj-lt"/>
              <a:buAutoNum type="alphaLcParenR"/>
            </a:pPr>
            <a:r>
              <a:rPr lang="en-US" sz="2800" dirty="0" smtClean="0"/>
              <a:t>Limiting drivers to odd/even days will reduce traffic congestion.</a:t>
            </a:r>
          </a:p>
          <a:p>
            <a:pPr marL="514350" indent="-514350">
              <a:buFont typeface="+mj-lt"/>
              <a:buAutoNum type="alphaLcParenR"/>
            </a:pPr>
            <a:r>
              <a:rPr lang="en-US" sz="2800" dirty="0" smtClean="0"/>
              <a:t>Are individuals who comply with the odd/even rule law-abiding?</a:t>
            </a:r>
          </a:p>
          <a:p>
            <a:pPr marL="514350" indent="-514350">
              <a:buFont typeface="+mj-lt"/>
              <a:buAutoNum type="alphaLcParenR"/>
            </a:pPr>
            <a:r>
              <a:rPr lang="en-US" sz="2800" dirty="0" smtClean="0"/>
              <a:t>Traffic congestion in Doha is caused mainly by rude drivers.  </a:t>
            </a:r>
          </a:p>
          <a:p>
            <a:pPr marL="514350" indent="-514350">
              <a:buFont typeface="+mj-lt"/>
              <a:buAutoNum type="alphaLcParenR"/>
            </a:pPr>
            <a:endParaRPr lang="en-US" sz="2800" dirty="0"/>
          </a:p>
        </p:txBody>
      </p:sp>
      <p:sp>
        <p:nvSpPr>
          <p:cNvPr id="6" name="Freeform 5"/>
          <p:cNvSpPr/>
          <p:nvPr/>
        </p:nvSpPr>
        <p:spPr>
          <a:xfrm>
            <a:off x="250409" y="4509119"/>
            <a:ext cx="1852083" cy="2298229"/>
          </a:xfrm>
          <a:custGeom>
            <a:avLst/>
            <a:gdLst>
              <a:gd name="connsiteX0" fmla="*/ 0 w 1683711"/>
              <a:gd name="connsiteY0" fmla="*/ 168371 h 2390902"/>
              <a:gd name="connsiteX1" fmla="*/ 168371 w 1683711"/>
              <a:gd name="connsiteY1" fmla="*/ 0 h 2390902"/>
              <a:gd name="connsiteX2" fmla="*/ 1515340 w 1683711"/>
              <a:gd name="connsiteY2" fmla="*/ 0 h 2390902"/>
              <a:gd name="connsiteX3" fmla="*/ 1683711 w 1683711"/>
              <a:gd name="connsiteY3" fmla="*/ 168371 h 2390902"/>
              <a:gd name="connsiteX4" fmla="*/ 1683711 w 1683711"/>
              <a:gd name="connsiteY4" fmla="*/ 2222531 h 2390902"/>
              <a:gd name="connsiteX5" fmla="*/ 1515340 w 1683711"/>
              <a:gd name="connsiteY5" fmla="*/ 2390902 h 2390902"/>
              <a:gd name="connsiteX6" fmla="*/ 168371 w 1683711"/>
              <a:gd name="connsiteY6" fmla="*/ 2390902 h 2390902"/>
              <a:gd name="connsiteX7" fmla="*/ 0 w 1683711"/>
              <a:gd name="connsiteY7" fmla="*/ 2222531 h 2390902"/>
              <a:gd name="connsiteX8" fmla="*/ 0 w 1683711"/>
              <a:gd name="connsiteY8" fmla="*/ 168371 h 239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711" h="2390902">
                <a:moveTo>
                  <a:pt x="0" y="168371"/>
                </a:moveTo>
                <a:cubicBezTo>
                  <a:pt x="0" y="75382"/>
                  <a:pt x="75382" y="0"/>
                  <a:pt x="168371" y="0"/>
                </a:cubicBezTo>
                <a:lnTo>
                  <a:pt x="1515340" y="0"/>
                </a:lnTo>
                <a:cubicBezTo>
                  <a:pt x="1608329" y="0"/>
                  <a:pt x="1683711" y="75382"/>
                  <a:pt x="1683711" y="168371"/>
                </a:cubicBezTo>
                <a:lnTo>
                  <a:pt x="1683711" y="2222531"/>
                </a:lnTo>
                <a:cubicBezTo>
                  <a:pt x="1683711" y="2315520"/>
                  <a:pt x="1608329" y="2390902"/>
                  <a:pt x="1515340" y="2390902"/>
                </a:cubicBezTo>
                <a:lnTo>
                  <a:pt x="168371" y="2390902"/>
                </a:lnTo>
                <a:cubicBezTo>
                  <a:pt x="75382" y="2390902"/>
                  <a:pt x="0" y="2315520"/>
                  <a:pt x="0" y="2222531"/>
                </a:cubicBezTo>
                <a:lnTo>
                  <a:pt x="0" y="168371"/>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10274" tIns="110274" rIns="110274" bIns="110274" numCol="1" spcCol="1270" anchor="t" anchorCtr="0">
            <a:noAutofit/>
          </a:bodyPr>
          <a:lstStyle/>
          <a:p>
            <a:pPr lvl="0" algn="l" defTabSz="711200">
              <a:lnSpc>
                <a:spcPct val="90000"/>
              </a:lnSpc>
              <a:spcBef>
                <a:spcPct val="0"/>
              </a:spcBef>
              <a:spcAft>
                <a:spcPct val="35000"/>
              </a:spcAft>
            </a:pPr>
            <a:r>
              <a:rPr lang="en-US" b="1" kern="1200" dirty="0" smtClean="0"/>
              <a:t>Problem</a:t>
            </a:r>
            <a:endParaRPr lang="en-US" b="1" kern="1200" dirty="0"/>
          </a:p>
          <a:p>
            <a:pPr marL="114300" lvl="1" indent="-114300" algn="l" defTabSz="533400">
              <a:lnSpc>
                <a:spcPct val="90000"/>
              </a:lnSpc>
              <a:spcBef>
                <a:spcPct val="0"/>
              </a:spcBef>
              <a:spcAft>
                <a:spcPct val="15000"/>
              </a:spcAft>
              <a:buChar char="••"/>
            </a:pPr>
            <a:r>
              <a:rPr lang="en-US" sz="1200" b="1" kern="1200" dirty="0" smtClean="0"/>
              <a:t>Traffic in Doha is badly congested</a:t>
            </a:r>
          </a:p>
          <a:p>
            <a:pPr marL="114300" lvl="1" indent="-114300" algn="l" defTabSz="533400">
              <a:lnSpc>
                <a:spcPct val="90000"/>
              </a:lnSpc>
              <a:spcBef>
                <a:spcPct val="0"/>
              </a:spcBef>
              <a:spcAft>
                <a:spcPct val="15000"/>
              </a:spcAft>
              <a:buChar char="••"/>
            </a:pPr>
            <a:endParaRPr lang="en-US" sz="1200" b="1" kern="1200" dirty="0"/>
          </a:p>
          <a:p>
            <a:pPr marL="114300" lvl="1" indent="-114300" algn="l" defTabSz="533400">
              <a:lnSpc>
                <a:spcPct val="90000"/>
              </a:lnSpc>
              <a:spcBef>
                <a:spcPct val="0"/>
              </a:spcBef>
              <a:spcAft>
                <a:spcPct val="15000"/>
              </a:spcAft>
              <a:buChar char="••"/>
            </a:pPr>
            <a:endParaRPr lang="en-US" sz="1200" b="1" kern="1200" dirty="0"/>
          </a:p>
          <a:p>
            <a:pPr marL="0" lvl="1" algn="l" defTabSz="711200">
              <a:lnSpc>
                <a:spcPct val="90000"/>
              </a:lnSpc>
              <a:spcBef>
                <a:spcPct val="0"/>
              </a:spcBef>
              <a:spcAft>
                <a:spcPct val="15000"/>
              </a:spcAft>
            </a:pPr>
            <a:r>
              <a:rPr lang="en-US" b="1" kern="1200" dirty="0" smtClean="0"/>
              <a:t>Goal</a:t>
            </a:r>
            <a:endParaRPr lang="en-US" b="1" kern="1200" dirty="0"/>
          </a:p>
          <a:p>
            <a:pPr marL="114300" lvl="1" indent="-114300" algn="l" defTabSz="533400">
              <a:lnSpc>
                <a:spcPct val="90000"/>
              </a:lnSpc>
              <a:spcBef>
                <a:spcPct val="0"/>
              </a:spcBef>
              <a:spcAft>
                <a:spcPct val="15000"/>
              </a:spcAft>
              <a:buChar char="••"/>
            </a:pPr>
            <a:r>
              <a:rPr lang="en-US" sz="1200" b="1" kern="1200" dirty="0" smtClean="0"/>
              <a:t>Reduce traffic congestion in Doha</a:t>
            </a:r>
            <a:endParaRPr lang="en-US" sz="1200" b="1" kern="1200" dirty="0"/>
          </a:p>
        </p:txBody>
      </p:sp>
      <p:sp>
        <p:nvSpPr>
          <p:cNvPr id="7" name="Freeform 6"/>
          <p:cNvSpPr/>
          <p:nvPr/>
        </p:nvSpPr>
        <p:spPr>
          <a:xfrm>
            <a:off x="2575902" y="4509119"/>
            <a:ext cx="1852082" cy="2298230"/>
          </a:xfrm>
          <a:custGeom>
            <a:avLst/>
            <a:gdLst>
              <a:gd name="connsiteX0" fmla="*/ 0 w 1683711"/>
              <a:gd name="connsiteY0" fmla="*/ 168371 h 2390902"/>
              <a:gd name="connsiteX1" fmla="*/ 168371 w 1683711"/>
              <a:gd name="connsiteY1" fmla="*/ 0 h 2390902"/>
              <a:gd name="connsiteX2" fmla="*/ 1515340 w 1683711"/>
              <a:gd name="connsiteY2" fmla="*/ 0 h 2390902"/>
              <a:gd name="connsiteX3" fmla="*/ 1683711 w 1683711"/>
              <a:gd name="connsiteY3" fmla="*/ 168371 h 2390902"/>
              <a:gd name="connsiteX4" fmla="*/ 1683711 w 1683711"/>
              <a:gd name="connsiteY4" fmla="*/ 2222531 h 2390902"/>
              <a:gd name="connsiteX5" fmla="*/ 1515340 w 1683711"/>
              <a:gd name="connsiteY5" fmla="*/ 2390902 h 2390902"/>
              <a:gd name="connsiteX6" fmla="*/ 168371 w 1683711"/>
              <a:gd name="connsiteY6" fmla="*/ 2390902 h 2390902"/>
              <a:gd name="connsiteX7" fmla="*/ 0 w 1683711"/>
              <a:gd name="connsiteY7" fmla="*/ 2222531 h 2390902"/>
              <a:gd name="connsiteX8" fmla="*/ 0 w 1683711"/>
              <a:gd name="connsiteY8" fmla="*/ 168371 h 239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711" h="2390902">
                <a:moveTo>
                  <a:pt x="0" y="168371"/>
                </a:moveTo>
                <a:cubicBezTo>
                  <a:pt x="0" y="75382"/>
                  <a:pt x="75382" y="0"/>
                  <a:pt x="168371" y="0"/>
                </a:cubicBezTo>
                <a:lnTo>
                  <a:pt x="1515340" y="0"/>
                </a:lnTo>
                <a:cubicBezTo>
                  <a:pt x="1608329" y="0"/>
                  <a:pt x="1683711" y="75382"/>
                  <a:pt x="1683711" y="168371"/>
                </a:cubicBezTo>
                <a:lnTo>
                  <a:pt x="1683711" y="2222531"/>
                </a:lnTo>
                <a:cubicBezTo>
                  <a:pt x="1683711" y="2315520"/>
                  <a:pt x="1608329" y="2390902"/>
                  <a:pt x="1515340" y="2390902"/>
                </a:cubicBezTo>
                <a:lnTo>
                  <a:pt x="168371" y="2390902"/>
                </a:lnTo>
                <a:cubicBezTo>
                  <a:pt x="75382" y="2390902"/>
                  <a:pt x="0" y="2315520"/>
                  <a:pt x="0" y="2222531"/>
                </a:cubicBezTo>
                <a:lnTo>
                  <a:pt x="0" y="168371"/>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10274" tIns="110274" rIns="110274" bIns="110274" numCol="1" spcCol="1270" anchor="t" anchorCtr="0">
            <a:noAutofit/>
          </a:bodyPr>
          <a:lstStyle/>
          <a:p>
            <a:pPr lvl="0" algn="l" defTabSz="711200">
              <a:lnSpc>
                <a:spcPct val="90000"/>
              </a:lnSpc>
              <a:spcBef>
                <a:spcPct val="0"/>
              </a:spcBef>
              <a:spcAft>
                <a:spcPct val="35000"/>
              </a:spcAft>
            </a:pPr>
            <a:r>
              <a:rPr lang="en-US" b="1" kern="1200" dirty="0" smtClean="0"/>
              <a:t>Targets</a:t>
            </a:r>
            <a:endParaRPr lang="en-US" b="1" kern="1200" dirty="0"/>
          </a:p>
          <a:p>
            <a:pPr marL="114300" lvl="1" indent="-114300" algn="l" defTabSz="533400">
              <a:lnSpc>
                <a:spcPct val="90000"/>
              </a:lnSpc>
              <a:spcBef>
                <a:spcPct val="0"/>
              </a:spcBef>
              <a:spcAft>
                <a:spcPct val="15000"/>
              </a:spcAft>
              <a:buChar char="••"/>
            </a:pPr>
            <a:r>
              <a:rPr lang="en-US" sz="1200" b="1" kern="1200" dirty="0" smtClean="0">
                <a:solidFill>
                  <a:schemeClr val="accent6">
                    <a:lumMod val="75000"/>
                  </a:schemeClr>
                </a:solidFill>
              </a:rPr>
              <a:t>Passenger car drivers</a:t>
            </a:r>
            <a:endParaRPr lang="en-US" sz="1200" b="1" kern="1200" dirty="0">
              <a:solidFill>
                <a:schemeClr val="accent6">
                  <a:lumMod val="75000"/>
                </a:schemeClr>
              </a:solidFill>
            </a:endParaRPr>
          </a:p>
          <a:p>
            <a:pPr marL="114300" lvl="1" indent="-114300" algn="l" defTabSz="533400">
              <a:lnSpc>
                <a:spcPct val="90000"/>
              </a:lnSpc>
              <a:spcBef>
                <a:spcPct val="0"/>
              </a:spcBef>
              <a:spcAft>
                <a:spcPct val="15000"/>
              </a:spcAft>
              <a:buChar char="••"/>
            </a:pPr>
            <a:r>
              <a:rPr lang="en-US" sz="1200" b="1" kern="1200" dirty="0" smtClean="0"/>
              <a:t>Trucks</a:t>
            </a:r>
            <a:endParaRPr lang="en-US" sz="1200" b="1" kern="1200" dirty="0"/>
          </a:p>
          <a:p>
            <a:pPr marL="114300" lvl="1" indent="-114300" algn="l" defTabSz="533400">
              <a:lnSpc>
                <a:spcPct val="90000"/>
              </a:lnSpc>
              <a:spcBef>
                <a:spcPct val="0"/>
              </a:spcBef>
              <a:spcAft>
                <a:spcPct val="15000"/>
              </a:spcAft>
              <a:buChar char="••"/>
            </a:pPr>
            <a:r>
              <a:rPr lang="en-US" sz="1200" b="1" kern="1200" dirty="0" smtClean="0"/>
              <a:t>Taxis</a:t>
            </a:r>
            <a:endParaRPr lang="en-US" sz="1200" b="1" kern="1200" dirty="0"/>
          </a:p>
          <a:p>
            <a:pPr marL="114300" lvl="1" indent="-114300" algn="l" defTabSz="533400">
              <a:lnSpc>
                <a:spcPct val="90000"/>
              </a:lnSpc>
              <a:spcBef>
                <a:spcPct val="0"/>
              </a:spcBef>
              <a:spcAft>
                <a:spcPct val="15000"/>
              </a:spcAft>
              <a:buChar char="••"/>
            </a:pPr>
            <a:r>
              <a:rPr lang="en-US" sz="1200" b="1" kern="1200" dirty="0" smtClean="0"/>
              <a:t>Buses</a:t>
            </a:r>
            <a:endParaRPr lang="en-US" sz="1200" b="1" kern="1200" dirty="0"/>
          </a:p>
        </p:txBody>
      </p:sp>
      <p:sp>
        <p:nvSpPr>
          <p:cNvPr id="8" name="Freeform 7"/>
          <p:cNvSpPr/>
          <p:nvPr/>
        </p:nvSpPr>
        <p:spPr>
          <a:xfrm>
            <a:off x="4874834" y="4509118"/>
            <a:ext cx="1785398" cy="2348881"/>
          </a:xfrm>
          <a:custGeom>
            <a:avLst/>
            <a:gdLst>
              <a:gd name="connsiteX0" fmla="*/ 0 w 1683711"/>
              <a:gd name="connsiteY0" fmla="*/ 168371 h 2390902"/>
              <a:gd name="connsiteX1" fmla="*/ 168371 w 1683711"/>
              <a:gd name="connsiteY1" fmla="*/ 0 h 2390902"/>
              <a:gd name="connsiteX2" fmla="*/ 1515340 w 1683711"/>
              <a:gd name="connsiteY2" fmla="*/ 0 h 2390902"/>
              <a:gd name="connsiteX3" fmla="*/ 1683711 w 1683711"/>
              <a:gd name="connsiteY3" fmla="*/ 168371 h 2390902"/>
              <a:gd name="connsiteX4" fmla="*/ 1683711 w 1683711"/>
              <a:gd name="connsiteY4" fmla="*/ 2222531 h 2390902"/>
              <a:gd name="connsiteX5" fmla="*/ 1515340 w 1683711"/>
              <a:gd name="connsiteY5" fmla="*/ 2390902 h 2390902"/>
              <a:gd name="connsiteX6" fmla="*/ 168371 w 1683711"/>
              <a:gd name="connsiteY6" fmla="*/ 2390902 h 2390902"/>
              <a:gd name="connsiteX7" fmla="*/ 0 w 1683711"/>
              <a:gd name="connsiteY7" fmla="*/ 2222531 h 2390902"/>
              <a:gd name="connsiteX8" fmla="*/ 0 w 1683711"/>
              <a:gd name="connsiteY8" fmla="*/ 168371 h 239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711" h="2390902">
                <a:moveTo>
                  <a:pt x="0" y="168371"/>
                </a:moveTo>
                <a:cubicBezTo>
                  <a:pt x="0" y="75382"/>
                  <a:pt x="75382" y="0"/>
                  <a:pt x="168371" y="0"/>
                </a:cubicBezTo>
                <a:lnTo>
                  <a:pt x="1515340" y="0"/>
                </a:lnTo>
                <a:cubicBezTo>
                  <a:pt x="1608329" y="0"/>
                  <a:pt x="1683711" y="75382"/>
                  <a:pt x="1683711" y="168371"/>
                </a:cubicBezTo>
                <a:lnTo>
                  <a:pt x="1683711" y="2222531"/>
                </a:lnTo>
                <a:cubicBezTo>
                  <a:pt x="1683711" y="2315520"/>
                  <a:pt x="1608329" y="2390902"/>
                  <a:pt x="1515340" y="2390902"/>
                </a:cubicBezTo>
                <a:lnTo>
                  <a:pt x="168371" y="2390902"/>
                </a:lnTo>
                <a:cubicBezTo>
                  <a:pt x="75382" y="2390902"/>
                  <a:pt x="0" y="2315520"/>
                  <a:pt x="0" y="2222531"/>
                </a:cubicBezTo>
                <a:lnTo>
                  <a:pt x="0" y="168371"/>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10274" tIns="110274" rIns="110274" bIns="110274" numCol="1" spcCol="1270" anchor="t" anchorCtr="0">
            <a:noAutofit/>
          </a:bodyPr>
          <a:lstStyle/>
          <a:p>
            <a:pPr lvl="0" algn="l" defTabSz="711200">
              <a:lnSpc>
                <a:spcPct val="90000"/>
              </a:lnSpc>
              <a:spcBef>
                <a:spcPct val="0"/>
              </a:spcBef>
              <a:spcAft>
                <a:spcPct val="35000"/>
              </a:spcAft>
            </a:pPr>
            <a:r>
              <a:rPr lang="en-US" b="1" kern="1200" dirty="0" smtClean="0"/>
              <a:t>Instruments</a:t>
            </a:r>
            <a:endParaRPr lang="en-US" b="1" kern="1200" dirty="0"/>
          </a:p>
          <a:p>
            <a:pPr marL="114300" lvl="1" indent="-114300" algn="l" defTabSz="533400">
              <a:lnSpc>
                <a:spcPct val="90000"/>
              </a:lnSpc>
              <a:spcBef>
                <a:spcPct val="0"/>
              </a:spcBef>
              <a:spcAft>
                <a:spcPct val="15000"/>
              </a:spcAft>
              <a:buChar char="••"/>
            </a:pPr>
            <a:r>
              <a:rPr lang="en-US" sz="1200" b="1" kern="1200" dirty="0" smtClean="0"/>
              <a:t>Odd/even license plates for passenger cars</a:t>
            </a:r>
            <a:endParaRPr lang="en-US" sz="1200" b="1" kern="1200" dirty="0"/>
          </a:p>
        </p:txBody>
      </p:sp>
      <p:sp>
        <p:nvSpPr>
          <p:cNvPr id="9" name="Freeform 8"/>
          <p:cNvSpPr/>
          <p:nvPr/>
        </p:nvSpPr>
        <p:spPr>
          <a:xfrm>
            <a:off x="7060602" y="4509118"/>
            <a:ext cx="1831878" cy="2298230"/>
          </a:xfrm>
          <a:custGeom>
            <a:avLst/>
            <a:gdLst>
              <a:gd name="connsiteX0" fmla="*/ 0 w 1683711"/>
              <a:gd name="connsiteY0" fmla="*/ 168371 h 2390902"/>
              <a:gd name="connsiteX1" fmla="*/ 168371 w 1683711"/>
              <a:gd name="connsiteY1" fmla="*/ 0 h 2390902"/>
              <a:gd name="connsiteX2" fmla="*/ 1515340 w 1683711"/>
              <a:gd name="connsiteY2" fmla="*/ 0 h 2390902"/>
              <a:gd name="connsiteX3" fmla="*/ 1683711 w 1683711"/>
              <a:gd name="connsiteY3" fmla="*/ 168371 h 2390902"/>
              <a:gd name="connsiteX4" fmla="*/ 1683711 w 1683711"/>
              <a:gd name="connsiteY4" fmla="*/ 2222531 h 2390902"/>
              <a:gd name="connsiteX5" fmla="*/ 1515340 w 1683711"/>
              <a:gd name="connsiteY5" fmla="*/ 2390902 h 2390902"/>
              <a:gd name="connsiteX6" fmla="*/ 168371 w 1683711"/>
              <a:gd name="connsiteY6" fmla="*/ 2390902 h 2390902"/>
              <a:gd name="connsiteX7" fmla="*/ 0 w 1683711"/>
              <a:gd name="connsiteY7" fmla="*/ 2222531 h 2390902"/>
              <a:gd name="connsiteX8" fmla="*/ 0 w 1683711"/>
              <a:gd name="connsiteY8" fmla="*/ 168371 h 239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711" h="2390902">
                <a:moveTo>
                  <a:pt x="0" y="168371"/>
                </a:moveTo>
                <a:cubicBezTo>
                  <a:pt x="0" y="75382"/>
                  <a:pt x="75382" y="0"/>
                  <a:pt x="168371" y="0"/>
                </a:cubicBezTo>
                <a:lnTo>
                  <a:pt x="1515340" y="0"/>
                </a:lnTo>
                <a:cubicBezTo>
                  <a:pt x="1608329" y="0"/>
                  <a:pt x="1683711" y="75382"/>
                  <a:pt x="1683711" y="168371"/>
                </a:cubicBezTo>
                <a:lnTo>
                  <a:pt x="1683711" y="2222531"/>
                </a:lnTo>
                <a:cubicBezTo>
                  <a:pt x="1683711" y="2315520"/>
                  <a:pt x="1608329" y="2390902"/>
                  <a:pt x="1515340" y="2390902"/>
                </a:cubicBezTo>
                <a:lnTo>
                  <a:pt x="168371" y="2390902"/>
                </a:lnTo>
                <a:cubicBezTo>
                  <a:pt x="75382" y="2390902"/>
                  <a:pt x="0" y="2315520"/>
                  <a:pt x="0" y="2222531"/>
                </a:cubicBezTo>
                <a:lnTo>
                  <a:pt x="0" y="168371"/>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10274" tIns="110274" rIns="110274" bIns="110274" numCol="1" spcCol="1270" anchor="t" anchorCtr="0">
            <a:noAutofit/>
          </a:bodyPr>
          <a:lstStyle/>
          <a:p>
            <a:pPr lvl="0" algn="l" defTabSz="711200">
              <a:lnSpc>
                <a:spcPct val="90000"/>
              </a:lnSpc>
              <a:spcBef>
                <a:spcPct val="0"/>
              </a:spcBef>
              <a:spcAft>
                <a:spcPct val="35000"/>
              </a:spcAft>
            </a:pPr>
            <a:r>
              <a:rPr lang="en-US" b="1" kern="1200" dirty="0" smtClean="0"/>
              <a:t>Output</a:t>
            </a:r>
            <a:endParaRPr lang="en-US" b="1" kern="1200" dirty="0"/>
          </a:p>
          <a:p>
            <a:pPr marL="114300" lvl="1" indent="-114300" algn="l" defTabSz="533400">
              <a:lnSpc>
                <a:spcPct val="90000"/>
              </a:lnSpc>
              <a:spcBef>
                <a:spcPct val="0"/>
              </a:spcBef>
              <a:spcAft>
                <a:spcPct val="15000"/>
              </a:spcAft>
              <a:buChar char="••"/>
            </a:pPr>
            <a:r>
              <a:rPr lang="en-US" sz="1200" b="1" kern="1200" dirty="0" smtClean="0"/>
              <a:t>Fewer passenger cars on the road</a:t>
            </a:r>
            <a:endParaRPr lang="en-US" sz="1200" b="1" kern="1200" dirty="0"/>
          </a:p>
          <a:p>
            <a:pPr marL="114300" lvl="1" indent="-114300" algn="l" defTabSz="533400">
              <a:lnSpc>
                <a:spcPct val="90000"/>
              </a:lnSpc>
              <a:spcBef>
                <a:spcPct val="0"/>
              </a:spcBef>
              <a:spcAft>
                <a:spcPct val="15000"/>
              </a:spcAft>
              <a:buChar char="••"/>
            </a:pPr>
            <a:endParaRPr lang="en-US" sz="1200" b="1" kern="1200" dirty="0"/>
          </a:p>
          <a:p>
            <a:pPr marL="0" lvl="1" algn="l" defTabSz="533400">
              <a:lnSpc>
                <a:spcPct val="90000"/>
              </a:lnSpc>
              <a:spcBef>
                <a:spcPct val="0"/>
              </a:spcBef>
              <a:spcAft>
                <a:spcPct val="15000"/>
              </a:spcAft>
            </a:pPr>
            <a:r>
              <a:rPr lang="en-US" b="1" kern="1200" dirty="0" smtClean="0"/>
              <a:t>Outcomes</a:t>
            </a:r>
            <a:endParaRPr lang="en-US" b="1" kern="1200" dirty="0"/>
          </a:p>
          <a:p>
            <a:pPr marL="114300" lvl="1" indent="-114300" algn="l" defTabSz="533400">
              <a:lnSpc>
                <a:spcPct val="90000"/>
              </a:lnSpc>
              <a:spcBef>
                <a:spcPct val="0"/>
              </a:spcBef>
              <a:spcAft>
                <a:spcPct val="15000"/>
              </a:spcAft>
              <a:buChar char="••"/>
            </a:pPr>
            <a:r>
              <a:rPr lang="en-US" sz="1200" b="1" kern="1200" dirty="0" smtClean="0"/>
              <a:t>Smoother traffic flow</a:t>
            </a:r>
            <a:endParaRPr lang="en-US" sz="1200" b="1" kern="1200" dirty="0"/>
          </a:p>
          <a:p>
            <a:pPr marL="114300" lvl="1" indent="-114300" algn="l" defTabSz="533400">
              <a:lnSpc>
                <a:spcPct val="90000"/>
              </a:lnSpc>
              <a:spcBef>
                <a:spcPct val="0"/>
              </a:spcBef>
              <a:spcAft>
                <a:spcPct val="15000"/>
              </a:spcAft>
              <a:buChar char="••"/>
            </a:pPr>
            <a:r>
              <a:rPr lang="en-US" sz="1200" b="1" kern="1200" dirty="0" smtClean="0"/>
              <a:t>Fast commuting</a:t>
            </a:r>
            <a:endParaRPr lang="en-US" sz="1200" b="1" kern="1200" dirty="0"/>
          </a:p>
          <a:p>
            <a:pPr marL="114300" lvl="1" indent="-114300" algn="l" defTabSz="533400">
              <a:lnSpc>
                <a:spcPct val="90000"/>
              </a:lnSpc>
              <a:spcBef>
                <a:spcPct val="0"/>
              </a:spcBef>
              <a:spcAft>
                <a:spcPct val="15000"/>
              </a:spcAft>
              <a:buChar char="••"/>
            </a:pPr>
            <a:r>
              <a:rPr lang="en-US" sz="1200" b="1" kern="1200" dirty="0" smtClean="0"/>
              <a:t>Fewer accidents</a:t>
            </a:r>
            <a:endParaRPr lang="en-US" sz="1200" b="1" kern="1200" dirty="0"/>
          </a:p>
          <a:p>
            <a:pPr marL="114300" lvl="1" indent="-114300" algn="l" defTabSz="533400">
              <a:lnSpc>
                <a:spcPct val="90000"/>
              </a:lnSpc>
              <a:spcBef>
                <a:spcPct val="0"/>
              </a:spcBef>
              <a:spcAft>
                <a:spcPct val="15000"/>
              </a:spcAft>
              <a:buChar char="••"/>
            </a:pPr>
            <a:r>
              <a:rPr lang="en-US" sz="1200" b="1" kern="1200" dirty="0" smtClean="0"/>
              <a:t>Less fuel consumption</a:t>
            </a:r>
            <a:endParaRPr lang="en-US" sz="1200" b="1" kern="1200" dirty="0"/>
          </a:p>
        </p:txBody>
      </p:sp>
      <p:sp>
        <p:nvSpPr>
          <p:cNvPr id="11" name="Freeform 10"/>
          <p:cNvSpPr/>
          <p:nvPr/>
        </p:nvSpPr>
        <p:spPr>
          <a:xfrm>
            <a:off x="2198830" y="5363690"/>
            <a:ext cx="356946" cy="417560"/>
          </a:xfrm>
          <a:custGeom>
            <a:avLst/>
            <a:gdLst>
              <a:gd name="connsiteX0" fmla="*/ 0 w 356946"/>
              <a:gd name="connsiteY0" fmla="*/ 83512 h 417560"/>
              <a:gd name="connsiteX1" fmla="*/ 178473 w 356946"/>
              <a:gd name="connsiteY1" fmla="*/ 83512 h 417560"/>
              <a:gd name="connsiteX2" fmla="*/ 178473 w 356946"/>
              <a:gd name="connsiteY2" fmla="*/ 0 h 417560"/>
              <a:gd name="connsiteX3" fmla="*/ 356946 w 356946"/>
              <a:gd name="connsiteY3" fmla="*/ 208780 h 417560"/>
              <a:gd name="connsiteX4" fmla="*/ 178473 w 356946"/>
              <a:gd name="connsiteY4" fmla="*/ 417560 h 417560"/>
              <a:gd name="connsiteX5" fmla="*/ 178473 w 356946"/>
              <a:gd name="connsiteY5" fmla="*/ 334048 h 417560"/>
              <a:gd name="connsiteX6" fmla="*/ 0 w 356946"/>
              <a:gd name="connsiteY6" fmla="*/ 334048 h 417560"/>
              <a:gd name="connsiteX7" fmla="*/ 0 w 356946"/>
              <a:gd name="connsiteY7" fmla="*/ 83512 h 41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946" h="417560">
                <a:moveTo>
                  <a:pt x="0" y="83512"/>
                </a:moveTo>
                <a:lnTo>
                  <a:pt x="178473" y="83512"/>
                </a:lnTo>
                <a:lnTo>
                  <a:pt x="178473" y="0"/>
                </a:lnTo>
                <a:lnTo>
                  <a:pt x="356946" y="208780"/>
                </a:lnTo>
                <a:lnTo>
                  <a:pt x="178473" y="417560"/>
                </a:lnTo>
                <a:lnTo>
                  <a:pt x="178473" y="334048"/>
                </a:lnTo>
                <a:lnTo>
                  <a:pt x="0" y="334048"/>
                </a:lnTo>
                <a:lnTo>
                  <a:pt x="0" y="83512"/>
                </a:lnTo>
                <a:close/>
              </a:path>
            </a:pathLst>
          </a:custGeom>
        </p:spPr>
        <p:style>
          <a:lnRef idx="0">
            <a:schemeClr val="accent2">
              <a:tint val="60000"/>
              <a:hueOff val="0"/>
              <a:satOff val="0"/>
              <a:lumOff val="0"/>
              <a:alphaOff val="0"/>
            </a:schemeClr>
          </a:lnRef>
          <a:fillRef idx="3">
            <a:schemeClr val="accent2">
              <a:tint val="60000"/>
              <a:hueOff val="0"/>
              <a:satOff val="0"/>
              <a:lumOff val="0"/>
              <a:alphaOff val="0"/>
            </a:schemeClr>
          </a:fillRef>
          <a:effectRef idx="2">
            <a:schemeClr val="accent2">
              <a:tint val="60000"/>
              <a:hueOff val="0"/>
              <a:satOff val="0"/>
              <a:lumOff val="0"/>
              <a:alphaOff val="0"/>
            </a:schemeClr>
          </a:effectRef>
          <a:fontRef idx="minor">
            <a:schemeClr val="lt1"/>
          </a:fontRef>
        </p:style>
        <p:txBody>
          <a:bodyPr spcFirstLastPara="0" vert="horz" wrap="square" lIns="0" tIns="83512" rIns="107084" bIns="83512" numCol="1" spcCol="1270" anchor="ctr" anchorCtr="0">
            <a:noAutofit/>
          </a:bodyPr>
          <a:lstStyle/>
          <a:p>
            <a:pPr lvl="0" algn="ctr" defTabSz="577850">
              <a:lnSpc>
                <a:spcPct val="90000"/>
              </a:lnSpc>
              <a:spcBef>
                <a:spcPct val="0"/>
              </a:spcBef>
              <a:spcAft>
                <a:spcPct val="35000"/>
              </a:spcAft>
            </a:pPr>
            <a:endParaRPr lang="en-US" sz="1300" kern="1200" dirty="0"/>
          </a:p>
        </p:txBody>
      </p:sp>
      <p:sp>
        <p:nvSpPr>
          <p:cNvPr id="12" name="Freeform 11"/>
          <p:cNvSpPr/>
          <p:nvPr/>
        </p:nvSpPr>
        <p:spPr>
          <a:xfrm>
            <a:off x="4498197" y="5363690"/>
            <a:ext cx="356946" cy="417560"/>
          </a:xfrm>
          <a:custGeom>
            <a:avLst/>
            <a:gdLst>
              <a:gd name="connsiteX0" fmla="*/ 0 w 356946"/>
              <a:gd name="connsiteY0" fmla="*/ 83512 h 417560"/>
              <a:gd name="connsiteX1" fmla="*/ 178473 w 356946"/>
              <a:gd name="connsiteY1" fmla="*/ 83512 h 417560"/>
              <a:gd name="connsiteX2" fmla="*/ 178473 w 356946"/>
              <a:gd name="connsiteY2" fmla="*/ 0 h 417560"/>
              <a:gd name="connsiteX3" fmla="*/ 356946 w 356946"/>
              <a:gd name="connsiteY3" fmla="*/ 208780 h 417560"/>
              <a:gd name="connsiteX4" fmla="*/ 178473 w 356946"/>
              <a:gd name="connsiteY4" fmla="*/ 417560 h 417560"/>
              <a:gd name="connsiteX5" fmla="*/ 178473 w 356946"/>
              <a:gd name="connsiteY5" fmla="*/ 334048 h 417560"/>
              <a:gd name="connsiteX6" fmla="*/ 0 w 356946"/>
              <a:gd name="connsiteY6" fmla="*/ 334048 h 417560"/>
              <a:gd name="connsiteX7" fmla="*/ 0 w 356946"/>
              <a:gd name="connsiteY7" fmla="*/ 83512 h 41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946" h="417560">
                <a:moveTo>
                  <a:pt x="0" y="83512"/>
                </a:moveTo>
                <a:lnTo>
                  <a:pt x="178473" y="83512"/>
                </a:lnTo>
                <a:lnTo>
                  <a:pt x="178473" y="0"/>
                </a:lnTo>
                <a:lnTo>
                  <a:pt x="356946" y="208780"/>
                </a:lnTo>
                <a:lnTo>
                  <a:pt x="178473" y="417560"/>
                </a:lnTo>
                <a:lnTo>
                  <a:pt x="178473" y="334048"/>
                </a:lnTo>
                <a:lnTo>
                  <a:pt x="0" y="334048"/>
                </a:lnTo>
                <a:lnTo>
                  <a:pt x="0" y="83512"/>
                </a:lnTo>
                <a:close/>
              </a:path>
            </a:pathLst>
          </a:custGeom>
        </p:spPr>
        <p:style>
          <a:lnRef idx="0">
            <a:schemeClr val="accent2">
              <a:tint val="60000"/>
              <a:hueOff val="0"/>
              <a:satOff val="0"/>
              <a:lumOff val="0"/>
              <a:alphaOff val="0"/>
            </a:schemeClr>
          </a:lnRef>
          <a:fillRef idx="3">
            <a:schemeClr val="accent2">
              <a:tint val="60000"/>
              <a:hueOff val="0"/>
              <a:satOff val="0"/>
              <a:lumOff val="0"/>
              <a:alphaOff val="0"/>
            </a:schemeClr>
          </a:fillRef>
          <a:effectRef idx="2">
            <a:schemeClr val="accent2">
              <a:tint val="60000"/>
              <a:hueOff val="0"/>
              <a:satOff val="0"/>
              <a:lumOff val="0"/>
              <a:alphaOff val="0"/>
            </a:schemeClr>
          </a:effectRef>
          <a:fontRef idx="minor">
            <a:schemeClr val="lt1"/>
          </a:fontRef>
        </p:style>
        <p:txBody>
          <a:bodyPr spcFirstLastPara="0" vert="horz" wrap="square" lIns="0" tIns="83512" rIns="107084" bIns="83512" numCol="1" spcCol="1270" anchor="ctr" anchorCtr="0">
            <a:noAutofit/>
          </a:bodyPr>
          <a:lstStyle/>
          <a:p>
            <a:pPr lvl="0" algn="ctr" defTabSz="577850">
              <a:lnSpc>
                <a:spcPct val="90000"/>
              </a:lnSpc>
              <a:spcBef>
                <a:spcPct val="0"/>
              </a:spcBef>
              <a:spcAft>
                <a:spcPct val="35000"/>
              </a:spcAft>
            </a:pPr>
            <a:endParaRPr lang="en-US" sz="1300" kern="1200" dirty="0"/>
          </a:p>
        </p:txBody>
      </p:sp>
      <p:sp>
        <p:nvSpPr>
          <p:cNvPr id="13" name="Freeform 12"/>
          <p:cNvSpPr/>
          <p:nvPr/>
        </p:nvSpPr>
        <p:spPr>
          <a:xfrm>
            <a:off x="6703656" y="5363690"/>
            <a:ext cx="356946" cy="417560"/>
          </a:xfrm>
          <a:custGeom>
            <a:avLst/>
            <a:gdLst>
              <a:gd name="connsiteX0" fmla="*/ 0 w 356946"/>
              <a:gd name="connsiteY0" fmla="*/ 83512 h 417560"/>
              <a:gd name="connsiteX1" fmla="*/ 178473 w 356946"/>
              <a:gd name="connsiteY1" fmla="*/ 83512 h 417560"/>
              <a:gd name="connsiteX2" fmla="*/ 178473 w 356946"/>
              <a:gd name="connsiteY2" fmla="*/ 0 h 417560"/>
              <a:gd name="connsiteX3" fmla="*/ 356946 w 356946"/>
              <a:gd name="connsiteY3" fmla="*/ 208780 h 417560"/>
              <a:gd name="connsiteX4" fmla="*/ 178473 w 356946"/>
              <a:gd name="connsiteY4" fmla="*/ 417560 h 417560"/>
              <a:gd name="connsiteX5" fmla="*/ 178473 w 356946"/>
              <a:gd name="connsiteY5" fmla="*/ 334048 h 417560"/>
              <a:gd name="connsiteX6" fmla="*/ 0 w 356946"/>
              <a:gd name="connsiteY6" fmla="*/ 334048 h 417560"/>
              <a:gd name="connsiteX7" fmla="*/ 0 w 356946"/>
              <a:gd name="connsiteY7" fmla="*/ 83512 h 41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946" h="417560">
                <a:moveTo>
                  <a:pt x="0" y="83512"/>
                </a:moveTo>
                <a:lnTo>
                  <a:pt x="178473" y="83512"/>
                </a:lnTo>
                <a:lnTo>
                  <a:pt x="178473" y="0"/>
                </a:lnTo>
                <a:lnTo>
                  <a:pt x="356946" y="208780"/>
                </a:lnTo>
                <a:lnTo>
                  <a:pt x="178473" y="417560"/>
                </a:lnTo>
                <a:lnTo>
                  <a:pt x="178473" y="334048"/>
                </a:lnTo>
                <a:lnTo>
                  <a:pt x="0" y="334048"/>
                </a:lnTo>
                <a:lnTo>
                  <a:pt x="0" y="83512"/>
                </a:lnTo>
                <a:close/>
              </a:path>
            </a:pathLst>
          </a:custGeom>
        </p:spPr>
        <p:style>
          <a:lnRef idx="0">
            <a:schemeClr val="accent2">
              <a:tint val="60000"/>
              <a:hueOff val="0"/>
              <a:satOff val="0"/>
              <a:lumOff val="0"/>
              <a:alphaOff val="0"/>
            </a:schemeClr>
          </a:lnRef>
          <a:fillRef idx="3">
            <a:schemeClr val="accent2">
              <a:tint val="60000"/>
              <a:hueOff val="0"/>
              <a:satOff val="0"/>
              <a:lumOff val="0"/>
              <a:alphaOff val="0"/>
            </a:schemeClr>
          </a:fillRef>
          <a:effectRef idx="2">
            <a:schemeClr val="accent2">
              <a:tint val="60000"/>
              <a:hueOff val="0"/>
              <a:satOff val="0"/>
              <a:lumOff val="0"/>
              <a:alphaOff val="0"/>
            </a:schemeClr>
          </a:effectRef>
          <a:fontRef idx="minor">
            <a:schemeClr val="lt1"/>
          </a:fontRef>
        </p:style>
        <p:txBody>
          <a:bodyPr spcFirstLastPara="0" vert="horz" wrap="square" lIns="0" tIns="83512" rIns="107084" bIns="83512" numCol="1" spcCol="1270" anchor="ctr" anchorCtr="0">
            <a:noAutofit/>
          </a:bodyPr>
          <a:lstStyle/>
          <a:p>
            <a:pPr lvl="0" algn="ctr" defTabSz="577850">
              <a:lnSpc>
                <a:spcPct val="90000"/>
              </a:lnSpc>
              <a:spcBef>
                <a:spcPct val="0"/>
              </a:spcBef>
              <a:spcAft>
                <a:spcPct val="35000"/>
              </a:spcAft>
            </a:pPr>
            <a:endParaRPr lang="en-US" sz="1300" kern="1200" dirty="0"/>
          </a:p>
        </p:txBody>
      </p:sp>
    </p:spTree>
    <p:extLst>
      <p:ext uri="{BB962C8B-B14F-4D97-AF65-F5344CB8AC3E}">
        <p14:creationId xmlns:p14="http://schemas.microsoft.com/office/powerpoint/2010/main" val="4281108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en-GB" dirty="0"/>
              <a:t>By the end of this workshop, you should be able to:</a:t>
            </a:r>
          </a:p>
        </p:txBody>
      </p:sp>
      <p:sp>
        <p:nvSpPr>
          <p:cNvPr id="5123" name="Rectangle 3"/>
          <p:cNvSpPr>
            <a:spLocks noGrp="1" noChangeArrowheads="1"/>
          </p:cNvSpPr>
          <p:nvPr>
            <p:ph idx="1"/>
          </p:nvPr>
        </p:nvSpPr>
        <p:spPr>
          <a:xfrm>
            <a:off x="457200" y="2057400"/>
            <a:ext cx="8147248" cy="4251919"/>
          </a:xfrm>
        </p:spPr>
        <p:txBody>
          <a:bodyPr>
            <a:normAutofit lnSpcReduction="10000"/>
          </a:bodyPr>
          <a:lstStyle/>
          <a:p>
            <a:r>
              <a:rPr lang="en-GB" dirty="0"/>
              <a:t>Understand the purpose of evaluation in public policy </a:t>
            </a:r>
          </a:p>
          <a:p>
            <a:r>
              <a:rPr lang="en-GB" dirty="0"/>
              <a:t>Identify the primary components of </a:t>
            </a:r>
            <a:r>
              <a:rPr lang="en-GB" dirty="0" smtClean="0"/>
              <a:t>policy </a:t>
            </a:r>
            <a:r>
              <a:rPr lang="en-GB" dirty="0"/>
              <a:t>and program evaluation</a:t>
            </a:r>
          </a:p>
          <a:p>
            <a:r>
              <a:rPr lang="en-GB" dirty="0" smtClean="0"/>
              <a:t>Appreciate different ways of evaluating policies and programs</a:t>
            </a:r>
          </a:p>
          <a:p>
            <a:r>
              <a:rPr lang="en-GB" dirty="0" smtClean="0"/>
              <a:t>Understand key concepts related to quantitative data analysis</a:t>
            </a:r>
            <a:endParaRPr lang="en-GB" dirty="0"/>
          </a:p>
          <a:p>
            <a:r>
              <a:rPr lang="en-GB" dirty="0" smtClean="0"/>
              <a:t>Manage and analyse quantitative data used to evaluate public policy, with an emphasis on SESRI survey data</a:t>
            </a:r>
          </a:p>
          <a:p>
            <a:endParaRPr lang="en-GB" dirty="0"/>
          </a:p>
          <a:p>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hypotheses with data</a:t>
            </a:r>
            <a:endParaRPr lang="en-US" dirty="0"/>
          </a:p>
        </p:txBody>
      </p:sp>
      <p:sp>
        <p:nvSpPr>
          <p:cNvPr id="3" name="Content Placeholder 2"/>
          <p:cNvSpPr>
            <a:spLocks noGrp="1"/>
          </p:cNvSpPr>
          <p:nvPr>
            <p:ph idx="1"/>
          </p:nvPr>
        </p:nvSpPr>
        <p:spPr>
          <a:xfrm>
            <a:off x="251520" y="1844824"/>
            <a:ext cx="8712968" cy="4968552"/>
          </a:xfrm>
        </p:spPr>
        <p:txBody>
          <a:bodyPr>
            <a:noAutofit/>
          </a:bodyPr>
          <a:lstStyle/>
          <a:p>
            <a:r>
              <a:rPr lang="en-US" dirty="0" smtClean="0"/>
              <a:t>Most hypotheses deal with causal relationships that can be observed in the real world</a:t>
            </a:r>
          </a:p>
          <a:p>
            <a:pPr lvl="1"/>
            <a:r>
              <a:rPr lang="en-US" sz="2400" dirty="0" smtClean="0"/>
              <a:t>E.g., a specific program (input) causes a specific outcome (output)</a:t>
            </a:r>
          </a:p>
          <a:p>
            <a:pPr lvl="1"/>
            <a:r>
              <a:rPr lang="en-US" sz="2400" dirty="0" smtClean="0"/>
              <a:t>E.g., changing traffic alignments (input) causes a reduction in traffic accidents (output)</a:t>
            </a:r>
          </a:p>
          <a:p>
            <a:pPr lvl="1"/>
            <a:r>
              <a:rPr lang="en-US" sz="2400" dirty="0" smtClean="0"/>
              <a:t>E.g., variable X causes variable Y</a:t>
            </a:r>
          </a:p>
          <a:p>
            <a:r>
              <a:rPr lang="en-US" dirty="0" smtClean="0"/>
              <a:t>Testing hypotheses requires data  </a:t>
            </a:r>
          </a:p>
          <a:p>
            <a:pPr lvl="1"/>
            <a:r>
              <a:rPr lang="en-US" sz="2400" dirty="0" smtClean="0"/>
              <a:t>X: input or independent variable</a:t>
            </a:r>
          </a:p>
          <a:p>
            <a:pPr lvl="1"/>
            <a:r>
              <a:rPr lang="en-US" sz="2400" dirty="0" smtClean="0"/>
              <a:t>Y: output or dependent variable</a:t>
            </a:r>
          </a:p>
          <a:p>
            <a:pPr lvl="1"/>
            <a:r>
              <a:rPr lang="en-US" sz="2400" dirty="0" smtClean="0"/>
              <a:t>Both X and Y must vary and be measured for the same units</a:t>
            </a:r>
          </a:p>
        </p:txBody>
      </p:sp>
    </p:spTree>
    <p:extLst>
      <p:ext uri="{BB962C8B-B14F-4D97-AF65-F5344CB8AC3E}">
        <p14:creationId xmlns:p14="http://schemas.microsoft.com/office/powerpoint/2010/main" val="14805575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a simple hypothesis</a:t>
            </a:r>
            <a:endParaRPr lang="en-US" dirty="0"/>
          </a:p>
        </p:txBody>
      </p:sp>
      <p:sp>
        <p:nvSpPr>
          <p:cNvPr id="3" name="Content Placeholder 2"/>
          <p:cNvSpPr>
            <a:spLocks noGrp="1"/>
          </p:cNvSpPr>
          <p:nvPr>
            <p:ph idx="1"/>
          </p:nvPr>
        </p:nvSpPr>
        <p:spPr>
          <a:xfrm>
            <a:off x="467544" y="1772816"/>
            <a:ext cx="8229600" cy="5085184"/>
          </a:xfrm>
        </p:spPr>
        <p:txBody>
          <a:bodyPr>
            <a:normAutofit lnSpcReduction="10000"/>
          </a:bodyPr>
          <a:lstStyle/>
          <a:p>
            <a:r>
              <a:rPr lang="en-US" dirty="0" smtClean="0"/>
              <a:t>Hypothesis: Changing Doha road alignments reduces traffic accidents.</a:t>
            </a:r>
          </a:p>
          <a:p>
            <a:r>
              <a:rPr lang="en-US" dirty="0" smtClean="0"/>
              <a:t>Possible data sources</a:t>
            </a:r>
          </a:p>
          <a:p>
            <a:pPr lvl="1"/>
            <a:r>
              <a:rPr lang="en-US" dirty="0" smtClean="0"/>
              <a:t>X (changing road alignment)</a:t>
            </a:r>
          </a:p>
          <a:p>
            <a:pPr lvl="2"/>
            <a:r>
              <a:rPr lang="en-US" dirty="0" smtClean="0"/>
              <a:t>Program descriptions, i.e. which designs?</a:t>
            </a:r>
          </a:p>
          <a:p>
            <a:pPr lvl="2"/>
            <a:r>
              <a:rPr lang="en-US" dirty="0" smtClean="0"/>
              <a:t>Time (proxy)</a:t>
            </a:r>
          </a:p>
          <a:p>
            <a:pPr lvl="2"/>
            <a:r>
              <a:rPr lang="en-US" dirty="0" smtClean="0"/>
              <a:t>Others?</a:t>
            </a:r>
          </a:p>
          <a:p>
            <a:pPr lvl="1"/>
            <a:r>
              <a:rPr lang="en-US" dirty="0" smtClean="0"/>
              <a:t>Y (traffic accidents)</a:t>
            </a:r>
          </a:p>
          <a:p>
            <a:pPr lvl="2"/>
            <a:r>
              <a:rPr lang="en-US" dirty="0" smtClean="0"/>
              <a:t>Total number of monthly reported accidents</a:t>
            </a:r>
          </a:p>
          <a:p>
            <a:pPr lvl="2"/>
            <a:r>
              <a:rPr lang="en-US" dirty="0" smtClean="0"/>
              <a:t>Counts of accidents at specific locations</a:t>
            </a:r>
          </a:p>
          <a:p>
            <a:pPr lvl="2"/>
            <a:r>
              <a:rPr lang="en-US" dirty="0" smtClean="0"/>
              <a:t>Perceptions of increase or decrease in accidents reported by drivers</a:t>
            </a:r>
          </a:p>
          <a:p>
            <a:pPr lvl="2"/>
            <a:r>
              <a:rPr lang="en-US" dirty="0" smtClean="0"/>
              <a:t>Others?</a:t>
            </a:r>
            <a:endParaRPr lang="en-US" dirty="0"/>
          </a:p>
        </p:txBody>
      </p:sp>
    </p:spTree>
    <p:extLst>
      <p:ext uri="{BB962C8B-B14F-4D97-AF65-F5344CB8AC3E}">
        <p14:creationId xmlns:p14="http://schemas.microsoft.com/office/powerpoint/2010/main" val="4837691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a simple hypothesis</a:t>
            </a:r>
            <a:endParaRPr lang="en-US" dirty="0"/>
          </a:p>
        </p:txBody>
      </p:sp>
      <p:sp>
        <p:nvSpPr>
          <p:cNvPr id="3" name="Content Placeholder 2"/>
          <p:cNvSpPr>
            <a:spLocks noGrp="1"/>
          </p:cNvSpPr>
          <p:nvPr>
            <p:ph idx="1"/>
          </p:nvPr>
        </p:nvSpPr>
        <p:spPr/>
        <p:txBody>
          <a:bodyPr>
            <a:normAutofit/>
          </a:bodyPr>
          <a:lstStyle/>
          <a:p>
            <a:r>
              <a:rPr lang="en-US" sz="2600" dirty="0" smtClean="0"/>
              <a:t>We are going to use the example of road redesign to go through some examples of alternative data sources to evaluate the same hypothesis:</a:t>
            </a:r>
          </a:p>
          <a:p>
            <a:pPr marL="349250" lvl="1" indent="0">
              <a:buNone/>
            </a:pPr>
            <a:endParaRPr lang="en-US" sz="2400" dirty="0"/>
          </a:p>
          <a:p>
            <a:pPr marL="349250" lvl="1" indent="0">
              <a:buNone/>
            </a:pPr>
            <a:r>
              <a:rPr lang="en-US" sz="2400" dirty="0" smtClean="0"/>
              <a:t>	</a:t>
            </a:r>
            <a:r>
              <a:rPr lang="en-US" sz="2600" dirty="0" smtClean="0"/>
              <a:t>H:  Changing the design of roads in Qatar will 	reduce traffic accidents.</a:t>
            </a:r>
          </a:p>
        </p:txBody>
      </p:sp>
    </p:spTree>
    <p:extLst>
      <p:ext uri="{BB962C8B-B14F-4D97-AF65-F5344CB8AC3E}">
        <p14:creationId xmlns:p14="http://schemas.microsoft.com/office/powerpoint/2010/main" val="4482073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Activity #1</a:t>
            </a:r>
            <a:br>
              <a:rPr lang="en-US" dirty="0" smtClean="0"/>
            </a:br>
            <a:r>
              <a:rPr lang="en-US" dirty="0" smtClean="0"/>
              <a:t>Introduction to Stata</a:t>
            </a:r>
            <a:endParaRPr lang="en-US" dirty="0"/>
          </a:p>
        </p:txBody>
      </p:sp>
      <p:sp>
        <p:nvSpPr>
          <p:cNvPr id="3" name="Content Placeholder 2"/>
          <p:cNvSpPr>
            <a:spLocks noGrp="1"/>
          </p:cNvSpPr>
          <p:nvPr>
            <p:ph idx="1"/>
          </p:nvPr>
        </p:nvSpPr>
        <p:spPr/>
        <p:txBody>
          <a:bodyPr/>
          <a:lstStyle/>
          <a:p>
            <a:pPr marL="0" indent="0">
              <a:buNone/>
            </a:pPr>
            <a:r>
              <a:rPr lang="en-US" sz="2600" dirty="0" smtClean="0"/>
              <a:t>Test the hypothesis that changing road design in 2012 reduced traffic accidents using simulated quarterly ministry data.</a:t>
            </a:r>
          </a:p>
          <a:p>
            <a:pPr marL="0" indent="0">
              <a:buNone/>
            </a:pPr>
            <a:r>
              <a:rPr lang="en-US" sz="2600" dirty="0"/>
              <a:t>	</a:t>
            </a:r>
            <a:r>
              <a:rPr lang="en-US" sz="2600" dirty="0" smtClean="0"/>
              <a:t>What would the hypothesis be?</a:t>
            </a:r>
          </a:p>
          <a:p>
            <a:pPr marL="0" indent="0">
              <a:buNone/>
            </a:pPr>
            <a:r>
              <a:rPr lang="en-US" sz="2600" dirty="0"/>
              <a:t>	</a:t>
            </a:r>
            <a:r>
              <a:rPr lang="en-US" sz="2600" dirty="0" smtClean="0"/>
              <a:t>What would appropriate units of analysis be?</a:t>
            </a:r>
          </a:p>
          <a:p>
            <a:pPr marL="0" indent="0">
              <a:buNone/>
            </a:pPr>
            <a:r>
              <a:rPr lang="en-US" sz="2600" dirty="0"/>
              <a:t>	</a:t>
            </a:r>
            <a:r>
              <a:rPr lang="en-US" sz="2600" dirty="0" smtClean="0"/>
              <a:t>What would relevant measurements be?</a:t>
            </a:r>
          </a:p>
          <a:p>
            <a:endParaRPr lang="en-US" dirty="0"/>
          </a:p>
          <a:p>
            <a:pPr lvl="2"/>
            <a:endParaRPr lang="en-US" dirty="0"/>
          </a:p>
        </p:txBody>
      </p:sp>
    </p:spTree>
    <p:extLst>
      <p:ext uri="{BB962C8B-B14F-4D97-AF65-F5344CB8AC3E}">
        <p14:creationId xmlns:p14="http://schemas.microsoft.com/office/powerpoint/2010/main" val="3961733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Stata instructions</a:t>
            </a:r>
            <a:endParaRPr lang="en-US" dirty="0"/>
          </a:p>
        </p:txBody>
      </p:sp>
      <p:sp>
        <p:nvSpPr>
          <p:cNvPr id="3" name="Content Placeholder 2"/>
          <p:cNvSpPr>
            <a:spLocks noGrp="1"/>
          </p:cNvSpPr>
          <p:nvPr>
            <p:ph idx="1"/>
          </p:nvPr>
        </p:nvSpPr>
        <p:spPr/>
        <p:txBody>
          <a:bodyPr>
            <a:normAutofit/>
          </a:bodyPr>
          <a:lstStyle/>
          <a:p>
            <a:r>
              <a:rPr lang="en-US" sz="2600" dirty="0" smtClean="0"/>
              <a:t>In the folder “Datasets and documentation” find the dataset named </a:t>
            </a:r>
            <a:r>
              <a:rPr lang="en-US" sz="2600" dirty="0" smtClean="0">
                <a:solidFill>
                  <a:srgbClr val="FFFF00"/>
                </a:solidFill>
              </a:rPr>
              <a:t>dataset1_accidents_quarterly.dta</a:t>
            </a:r>
            <a:endParaRPr lang="en-US" sz="2600" dirty="0" smtClean="0"/>
          </a:p>
          <a:p>
            <a:r>
              <a:rPr lang="en-US" sz="2600" dirty="0" smtClean="0"/>
              <a:t>If you double click on it, it will open up in Stata</a:t>
            </a:r>
            <a:endParaRPr lang="en-US" sz="2600" dirty="0"/>
          </a:p>
        </p:txBody>
      </p:sp>
    </p:spTree>
    <p:extLst>
      <p:ext uri="{BB962C8B-B14F-4D97-AF65-F5344CB8AC3E}">
        <p14:creationId xmlns:p14="http://schemas.microsoft.com/office/powerpoint/2010/main" val="8786947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Stata instructions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41531" y="1916832"/>
            <a:ext cx="7460937" cy="4755976"/>
          </a:xfrm>
        </p:spPr>
      </p:pic>
    </p:spTree>
    <p:extLst>
      <p:ext uri="{BB962C8B-B14F-4D97-AF65-F5344CB8AC3E}">
        <p14:creationId xmlns:p14="http://schemas.microsoft.com/office/powerpoint/2010/main" val="35285514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Stata instructions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0975" y="1916832"/>
            <a:ext cx="7122050" cy="4539952"/>
          </a:xfrm>
        </p:spPr>
      </p:pic>
    </p:spTree>
    <p:extLst>
      <p:ext uri="{BB962C8B-B14F-4D97-AF65-F5344CB8AC3E}">
        <p14:creationId xmlns:p14="http://schemas.microsoft.com/office/powerpoint/2010/main" val="19929816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Stata instructions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79712" y="1916832"/>
            <a:ext cx="5062317" cy="4596460"/>
          </a:xfrm>
        </p:spPr>
      </p:pic>
    </p:spTree>
    <p:extLst>
      <p:ext uri="{BB962C8B-B14F-4D97-AF65-F5344CB8AC3E}">
        <p14:creationId xmlns:p14="http://schemas.microsoft.com/office/powerpoint/2010/main" val="2297446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Stata instructions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7981" y="1988840"/>
            <a:ext cx="4948037" cy="4539952"/>
          </a:xfrm>
        </p:spPr>
      </p:pic>
    </p:spTree>
    <p:extLst>
      <p:ext uri="{BB962C8B-B14F-4D97-AF65-F5344CB8AC3E}">
        <p14:creationId xmlns:p14="http://schemas.microsoft.com/office/powerpoint/2010/main" val="37713925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Stata instructions:</a:t>
            </a:r>
            <a:br>
              <a:rPr lang="en-US" dirty="0" smtClean="0"/>
            </a:br>
            <a:r>
              <a:rPr lang="en-US" dirty="0" smtClean="0"/>
              <a:t>adding a line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2682" y="2057400"/>
            <a:ext cx="7458635" cy="3962400"/>
          </a:xfrm>
        </p:spPr>
      </p:pic>
    </p:spTree>
    <p:extLst>
      <p:ext uri="{BB962C8B-B14F-4D97-AF65-F5344CB8AC3E}">
        <p14:creationId xmlns:p14="http://schemas.microsoft.com/office/powerpoint/2010/main" val="2158115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dirty="0"/>
              <a:t>Who are we?</a:t>
            </a:r>
          </a:p>
        </p:txBody>
      </p:sp>
      <p:sp>
        <p:nvSpPr>
          <p:cNvPr id="6147" name="Rectangle 3"/>
          <p:cNvSpPr>
            <a:spLocks noGrp="1" noChangeArrowheads="1"/>
          </p:cNvSpPr>
          <p:nvPr>
            <p:ph idx="1"/>
          </p:nvPr>
        </p:nvSpPr>
        <p:spPr/>
        <p:txBody>
          <a:bodyPr/>
          <a:lstStyle/>
          <a:p>
            <a:r>
              <a:rPr lang="en-GB" dirty="0"/>
              <a:t>Michael Traugott (Mike)</a:t>
            </a:r>
          </a:p>
          <a:p>
            <a:r>
              <a:rPr lang="en-GB" dirty="0" err="1" smtClean="0"/>
              <a:t>Yioryos</a:t>
            </a:r>
            <a:r>
              <a:rPr lang="en-GB" dirty="0" smtClean="0"/>
              <a:t> Nardis</a:t>
            </a:r>
          </a:p>
          <a:p>
            <a:r>
              <a:rPr lang="en-GB" dirty="0"/>
              <a:t>Catherine </a:t>
            </a:r>
            <a:r>
              <a:rPr lang="en-GB" dirty="0" smtClean="0"/>
              <a:t>Nasrallah</a:t>
            </a:r>
          </a:p>
          <a:p>
            <a:r>
              <a:rPr lang="en-GB" dirty="0" err="1" smtClean="0"/>
              <a:t>Haneen</a:t>
            </a:r>
            <a:r>
              <a:rPr lang="en-GB" dirty="0" smtClean="0"/>
              <a:t> </a:t>
            </a:r>
            <a:r>
              <a:rPr lang="en-GB" dirty="0"/>
              <a:t>B. Al-</a:t>
            </a:r>
            <a:r>
              <a:rPr lang="en-GB" dirty="0" err="1"/>
              <a:t>Qassass</a:t>
            </a:r>
            <a:endParaRPr lang="en-GB"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Stata instructions:</a:t>
            </a:r>
            <a:br>
              <a:rPr lang="en-US" dirty="0" smtClean="0"/>
            </a:br>
            <a:r>
              <a:rPr lang="en-US" dirty="0" smtClean="0"/>
              <a:t>Early data with line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3121" y="2057400"/>
            <a:ext cx="5577757" cy="3962400"/>
          </a:xfrm>
        </p:spPr>
      </p:pic>
    </p:spTree>
    <p:extLst>
      <p:ext uri="{BB962C8B-B14F-4D97-AF65-F5344CB8AC3E}">
        <p14:creationId xmlns:p14="http://schemas.microsoft.com/office/powerpoint/2010/main" val="32382422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Stata instructions:</a:t>
            </a:r>
            <a:br>
              <a:rPr lang="en-US" dirty="0" smtClean="0"/>
            </a:br>
            <a:r>
              <a:rPr lang="en-US" dirty="0" smtClean="0"/>
              <a:t>Late data with line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3121" y="2057400"/>
            <a:ext cx="5577757" cy="3962400"/>
          </a:xfrm>
        </p:spPr>
      </p:pic>
    </p:spTree>
    <p:extLst>
      <p:ext uri="{BB962C8B-B14F-4D97-AF65-F5344CB8AC3E}">
        <p14:creationId xmlns:p14="http://schemas.microsoft.com/office/powerpoint/2010/main" val="19188297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Stata instructions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7456" y="1988840"/>
            <a:ext cx="7009087" cy="4467944"/>
          </a:xfrm>
        </p:spPr>
      </p:pic>
    </p:spTree>
    <p:extLst>
      <p:ext uri="{BB962C8B-B14F-4D97-AF65-F5344CB8AC3E}">
        <p14:creationId xmlns:p14="http://schemas.microsoft.com/office/powerpoint/2010/main" val="33935202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233672" y="1298448"/>
            <a:ext cx="4910328" cy="2130552"/>
          </a:xfrm>
        </p:spPr>
        <p:txBody>
          <a:bodyPr>
            <a:normAutofit fontScale="90000"/>
          </a:bodyPr>
          <a:lstStyle/>
          <a:p>
            <a:r>
              <a:rPr lang="en-GB" dirty="0"/>
              <a:t>SESRI</a:t>
            </a:r>
            <a:r>
              <a:rPr lang="en-GB" dirty="0" smtClean="0"/>
              <a:t> </a:t>
            </a:r>
            <a:br>
              <a:rPr lang="en-GB" dirty="0" smtClean="0"/>
            </a:br>
            <a:r>
              <a:rPr lang="en-GB" dirty="0" smtClean="0"/>
              <a:t>Policy &amp; Program  Evaluation Workshop</a:t>
            </a:r>
            <a:endParaRPr lang="en-GB" dirty="0"/>
          </a:p>
        </p:txBody>
      </p:sp>
      <p:sp>
        <p:nvSpPr>
          <p:cNvPr id="2051" name="Rectangle 3"/>
          <p:cNvSpPr>
            <a:spLocks noGrp="1" noChangeArrowheads="1"/>
          </p:cNvSpPr>
          <p:nvPr>
            <p:ph type="subTitle" idx="1"/>
          </p:nvPr>
        </p:nvSpPr>
        <p:spPr/>
        <p:txBody>
          <a:bodyPr>
            <a:normAutofit lnSpcReduction="10000"/>
          </a:bodyPr>
          <a:lstStyle/>
          <a:p>
            <a:r>
              <a:rPr lang="en-GB" dirty="0"/>
              <a:t>Doha, Qatar</a:t>
            </a:r>
          </a:p>
          <a:p>
            <a:r>
              <a:rPr lang="en-GB" dirty="0" smtClean="0"/>
              <a:t>May 29-June 1, 2016</a:t>
            </a:r>
            <a:endParaRPr lang="en-GB" dirty="0"/>
          </a:p>
        </p:txBody>
      </p:sp>
    </p:spTree>
    <p:extLst>
      <p:ext uri="{BB962C8B-B14F-4D97-AF65-F5344CB8AC3E}">
        <p14:creationId xmlns:p14="http://schemas.microsoft.com/office/powerpoint/2010/main" val="10571363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GB" dirty="0"/>
              <a:t>Outline:</a:t>
            </a:r>
            <a:r>
              <a:rPr lang="en-GB" dirty="0" smtClean="0"/>
              <a:t> Session 3</a:t>
            </a:r>
            <a:endParaRPr lang="en-GB" dirty="0"/>
          </a:p>
        </p:txBody>
      </p:sp>
      <p:sp>
        <p:nvSpPr>
          <p:cNvPr id="3075" name="Rectangle 3"/>
          <p:cNvSpPr>
            <a:spLocks noGrp="1" noChangeArrowheads="1"/>
          </p:cNvSpPr>
          <p:nvPr>
            <p:ph idx="1"/>
          </p:nvPr>
        </p:nvSpPr>
        <p:spPr>
          <a:xfrm>
            <a:off x="457200" y="2057400"/>
            <a:ext cx="8291264" cy="4467943"/>
          </a:xfrm>
        </p:spPr>
        <p:txBody>
          <a:bodyPr>
            <a:normAutofit/>
          </a:bodyPr>
          <a:lstStyle/>
          <a:p>
            <a:pPr lvl="0"/>
            <a:r>
              <a:rPr lang="en-US" dirty="0" smtClean="0">
                <a:effectLst/>
              </a:rPr>
              <a:t>Data </a:t>
            </a:r>
            <a:r>
              <a:rPr lang="en-US" dirty="0">
                <a:effectLst/>
              </a:rPr>
              <a:t>types and sources</a:t>
            </a:r>
          </a:p>
          <a:p>
            <a:pPr lvl="0"/>
            <a:r>
              <a:rPr lang="en-US" dirty="0" smtClean="0">
                <a:effectLst/>
              </a:rPr>
              <a:t>Operationalization</a:t>
            </a:r>
            <a:endParaRPr lang="en-US" dirty="0">
              <a:effectLst/>
            </a:endParaRPr>
          </a:p>
          <a:p>
            <a:pPr lvl="0"/>
            <a:r>
              <a:rPr lang="en-US" dirty="0" smtClean="0">
                <a:effectLst/>
              </a:rPr>
              <a:t>Measurement</a:t>
            </a:r>
            <a:endParaRPr lang="en-GB" dirty="0" smtClean="0"/>
          </a:p>
          <a:p>
            <a:pPr lvl="0"/>
            <a:r>
              <a:rPr lang="en-GB" dirty="0" smtClean="0"/>
              <a:t>Reliability and validity</a:t>
            </a:r>
          </a:p>
          <a:p>
            <a:r>
              <a:rPr lang="en-GB" dirty="0" smtClean="0"/>
              <a:t>Measurement theory</a:t>
            </a:r>
          </a:p>
          <a:p>
            <a:pPr lvl="1"/>
            <a:r>
              <a:rPr lang="en-GB" sz="2400" dirty="0" smtClean="0"/>
              <a:t>Random error</a:t>
            </a:r>
          </a:p>
          <a:p>
            <a:pPr lvl="1"/>
            <a:r>
              <a:rPr lang="en-GB" sz="2400" dirty="0" smtClean="0"/>
              <a:t>Bias	</a:t>
            </a:r>
            <a:endParaRPr lang="en-GB" sz="2400" dirty="0"/>
          </a:p>
        </p:txBody>
      </p:sp>
    </p:spTree>
    <p:extLst>
      <p:ext uri="{BB962C8B-B14F-4D97-AF65-F5344CB8AC3E}">
        <p14:creationId xmlns:p14="http://schemas.microsoft.com/office/powerpoint/2010/main" val="25614762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Data?</a:t>
            </a:r>
            <a:endParaRPr lang="en-US" dirty="0"/>
          </a:p>
        </p:txBody>
      </p:sp>
      <p:sp>
        <p:nvSpPr>
          <p:cNvPr id="3" name="Content Placeholder 2"/>
          <p:cNvSpPr>
            <a:spLocks noGrp="1"/>
          </p:cNvSpPr>
          <p:nvPr>
            <p:ph idx="1"/>
          </p:nvPr>
        </p:nvSpPr>
        <p:spPr>
          <a:xfrm>
            <a:off x="457200" y="2057400"/>
            <a:ext cx="8229600" cy="4496801"/>
          </a:xfrm>
        </p:spPr>
        <p:txBody>
          <a:bodyPr>
            <a:normAutofit/>
          </a:bodyPr>
          <a:lstStyle/>
          <a:p>
            <a:r>
              <a:rPr lang="en-US" sz="2600" dirty="0" smtClean="0">
                <a:effectLst/>
              </a:rPr>
              <a:t>Factual information (as measurements or statistics) used as a basis for reasoning, discussion or calculation</a:t>
            </a:r>
          </a:p>
          <a:p>
            <a:r>
              <a:rPr lang="en-US" sz="2600" dirty="0" smtClean="0">
                <a:effectLst/>
              </a:rPr>
              <a:t>Information output by a process that includes both useful and irrelevant or redundant information and must be processed to be meaningful</a:t>
            </a:r>
          </a:p>
          <a:p>
            <a:r>
              <a:rPr lang="en-US" sz="2600" dirty="0" smtClean="0">
                <a:effectLst/>
              </a:rPr>
              <a:t>Information in numerical form that can be digitally transmitted or processed</a:t>
            </a:r>
          </a:p>
          <a:p>
            <a:pPr marL="0" indent="0">
              <a:buNone/>
            </a:pPr>
            <a:r>
              <a:rPr lang="en-US" sz="2600" b="0" i="1" dirty="0" smtClean="0">
                <a:effectLst/>
              </a:rPr>
              <a:t>Source: Merriam-Webster online dictionary</a:t>
            </a:r>
            <a:endParaRPr lang="en-US" sz="2600" b="0" i="1" dirty="0">
              <a:effectLst/>
            </a:endParaRPr>
          </a:p>
        </p:txBody>
      </p:sp>
    </p:spTree>
    <p:extLst>
      <p:ext uri="{BB962C8B-B14F-4D97-AF65-F5344CB8AC3E}">
        <p14:creationId xmlns:p14="http://schemas.microsoft.com/office/powerpoint/2010/main" val="14586225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Types and Sources</a:t>
            </a:r>
            <a:endParaRPr lang="en-US" dirty="0"/>
          </a:p>
        </p:txBody>
      </p:sp>
      <p:sp>
        <p:nvSpPr>
          <p:cNvPr id="3" name="Content Placeholder 2"/>
          <p:cNvSpPr>
            <a:spLocks noGrp="1"/>
          </p:cNvSpPr>
          <p:nvPr>
            <p:ph idx="1"/>
          </p:nvPr>
        </p:nvSpPr>
        <p:spPr/>
        <p:txBody>
          <a:bodyPr/>
          <a:lstStyle/>
          <a:p>
            <a:r>
              <a:rPr lang="en-US" sz="2600" dirty="0">
                <a:effectLst/>
              </a:rPr>
              <a:t>Administrative</a:t>
            </a:r>
          </a:p>
          <a:p>
            <a:r>
              <a:rPr lang="en-US" sz="2600" dirty="0">
                <a:effectLst/>
              </a:rPr>
              <a:t>Population/census</a:t>
            </a:r>
          </a:p>
          <a:p>
            <a:r>
              <a:rPr lang="en-US" sz="2600" dirty="0">
                <a:effectLst/>
              </a:rPr>
              <a:t>“Big” data – social media, transactions</a:t>
            </a:r>
          </a:p>
          <a:p>
            <a:r>
              <a:rPr lang="en-US" sz="2600" dirty="0">
                <a:effectLst/>
              </a:rPr>
              <a:t>Individual – attitudes, </a:t>
            </a:r>
            <a:r>
              <a:rPr lang="en-US" sz="2600" dirty="0" smtClean="0">
                <a:effectLst/>
              </a:rPr>
              <a:t>behavior</a:t>
            </a:r>
            <a:endParaRPr lang="en-US" sz="2600" dirty="0">
              <a:effectLst/>
            </a:endParaRPr>
          </a:p>
        </p:txBody>
      </p:sp>
    </p:spTree>
    <p:extLst>
      <p:ext uri="{BB962C8B-B14F-4D97-AF65-F5344CB8AC3E}">
        <p14:creationId xmlns:p14="http://schemas.microsoft.com/office/powerpoint/2010/main" val="17810295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Data</a:t>
            </a:r>
            <a:endParaRPr lang="en-US" dirty="0"/>
          </a:p>
        </p:txBody>
      </p:sp>
      <p:sp>
        <p:nvSpPr>
          <p:cNvPr id="3" name="Content Placeholder 2"/>
          <p:cNvSpPr>
            <a:spLocks noGrp="1"/>
          </p:cNvSpPr>
          <p:nvPr>
            <p:ph idx="1"/>
          </p:nvPr>
        </p:nvSpPr>
        <p:spPr/>
        <p:txBody>
          <a:bodyPr/>
          <a:lstStyle/>
          <a:p>
            <a:r>
              <a:rPr lang="en-US" dirty="0" smtClean="0"/>
              <a:t>Statistical data from administrative (typically government) sources. </a:t>
            </a:r>
          </a:p>
          <a:p>
            <a:r>
              <a:rPr lang="en-US" dirty="0" smtClean="0"/>
              <a:t>Examples</a:t>
            </a:r>
            <a:endParaRPr lang="en-US" dirty="0"/>
          </a:p>
        </p:txBody>
      </p:sp>
    </p:spTree>
    <p:extLst>
      <p:ext uri="{BB962C8B-B14F-4D97-AF65-F5344CB8AC3E}">
        <p14:creationId xmlns:p14="http://schemas.microsoft.com/office/powerpoint/2010/main" val="14981628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effectLst/>
              </a:rPr>
              <a:t>An Example of Administrative Data</a:t>
            </a:r>
            <a:endParaRPr lang="en-US" sz="3600" dirty="0">
              <a:effectLst/>
            </a:endParaRPr>
          </a:p>
        </p:txBody>
      </p:sp>
      <p:sp>
        <p:nvSpPr>
          <p:cNvPr id="6" name="Content Placeholder 5"/>
          <p:cNvSpPr>
            <a:spLocks noGrp="1"/>
          </p:cNvSpPr>
          <p:nvPr>
            <p:ph idx="1"/>
          </p:nvPr>
        </p:nvSpPr>
        <p:spPr/>
        <p:txBody>
          <a:bodyPr/>
          <a:lstStyle/>
          <a:p>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587948831"/>
              </p:ext>
            </p:extLst>
          </p:nvPr>
        </p:nvGraphicFramePr>
        <p:xfrm>
          <a:off x="5652120" y="2060848"/>
          <a:ext cx="3055937" cy="4064000"/>
        </p:xfrm>
        <a:graphic>
          <a:graphicData uri="http://schemas.openxmlformats.org/presentationml/2006/ole">
            <mc:AlternateContent xmlns:mc="http://schemas.openxmlformats.org/markup-compatibility/2006">
              <mc:Choice xmlns:v="urn:schemas-microsoft-com:vml" Requires="v">
                <p:oleObj spid="_x0000_s2178" name="Acrobat Document" r:id="rId3" imgW="18459264" imgH="24545700" progId="AcroExch.Document.DC">
                  <p:embed/>
                </p:oleObj>
              </mc:Choice>
              <mc:Fallback>
                <p:oleObj name="Acrobat Document" r:id="rId3" imgW="18459264" imgH="24545700" progId="AcroExch.Document.DC">
                  <p:embed/>
                  <p:pic>
                    <p:nvPicPr>
                      <p:cNvPr id="0" name=""/>
                      <p:cNvPicPr/>
                      <p:nvPr/>
                    </p:nvPicPr>
                    <p:blipFill>
                      <a:blip r:embed="rId4"/>
                      <a:stretch>
                        <a:fillRect/>
                      </a:stretch>
                    </p:blipFill>
                    <p:spPr>
                      <a:xfrm>
                        <a:off x="5652120" y="2060848"/>
                        <a:ext cx="3055937" cy="40640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358716939"/>
              </p:ext>
            </p:extLst>
          </p:nvPr>
        </p:nvGraphicFramePr>
        <p:xfrm>
          <a:off x="611560" y="2060848"/>
          <a:ext cx="3049587" cy="4064000"/>
        </p:xfrm>
        <a:graphic>
          <a:graphicData uri="http://schemas.openxmlformats.org/presentationml/2006/ole">
            <mc:AlternateContent xmlns:mc="http://schemas.openxmlformats.org/markup-compatibility/2006">
              <mc:Choice xmlns:v="urn:schemas-microsoft-com:vml" Requires="v">
                <p:oleObj spid="_x0000_s2179" name="Acrobat Document" r:id="rId5" imgW="18459264" imgH="24602940" progId="AcroExch.Document.DC">
                  <p:embed/>
                </p:oleObj>
              </mc:Choice>
              <mc:Fallback>
                <p:oleObj name="Acrobat Document" r:id="rId5" imgW="18459264" imgH="24602940" progId="AcroExch.Document.DC">
                  <p:embed/>
                  <p:pic>
                    <p:nvPicPr>
                      <p:cNvPr id="0" name=""/>
                      <p:cNvPicPr/>
                      <p:nvPr/>
                    </p:nvPicPr>
                    <p:blipFill>
                      <a:blip r:embed="rId6"/>
                      <a:stretch>
                        <a:fillRect/>
                      </a:stretch>
                    </p:blipFill>
                    <p:spPr>
                      <a:xfrm>
                        <a:off x="611560" y="2060848"/>
                        <a:ext cx="3049587" cy="4064000"/>
                      </a:xfrm>
                      <a:prstGeom prst="rect">
                        <a:avLst/>
                      </a:prstGeom>
                    </p:spPr>
                  </p:pic>
                </p:oleObj>
              </mc:Fallback>
            </mc:AlternateContent>
          </a:graphicData>
        </a:graphic>
      </p:graphicFrame>
    </p:spTree>
    <p:extLst>
      <p:ext uri="{BB962C8B-B14F-4D97-AF65-F5344CB8AC3E}">
        <p14:creationId xmlns:p14="http://schemas.microsoft.com/office/powerpoint/2010/main" val="7273823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Population/Census Data</a:t>
            </a:r>
            <a:endParaRPr lang="en-US" dirty="0"/>
          </a:p>
        </p:txBody>
      </p:sp>
      <p:sp>
        <p:nvSpPr>
          <p:cNvPr id="3" name="Content Placeholder 2"/>
          <p:cNvSpPr>
            <a:spLocks noGrp="1"/>
          </p:cNvSpPr>
          <p:nvPr>
            <p:ph idx="1"/>
          </p:nvPr>
        </p:nvSpPr>
        <p:spPr/>
        <p:txBody>
          <a:bodyPr/>
          <a:lstStyle/>
          <a:p>
            <a:r>
              <a:rPr lang="en-US" dirty="0">
                <a:effectLst/>
              </a:rPr>
              <a:t>A population census is the total process of collecting, compiling, evaluating, </a:t>
            </a:r>
            <a:r>
              <a:rPr lang="en-US" dirty="0" smtClean="0">
                <a:effectLst/>
              </a:rPr>
              <a:t>analyzing </a:t>
            </a:r>
            <a:r>
              <a:rPr lang="en-US" dirty="0">
                <a:effectLst/>
              </a:rPr>
              <a:t>and publishing or otherwise disseminating demographic, economic and social data pertaining, at a specified time, to all persons in a country or in a well delimited part of a </a:t>
            </a:r>
            <a:r>
              <a:rPr lang="en-US" dirty="0" smtClean="0">
                <a:effectLst/>
              </a:rPr>
              <a:t>country</a:t>
            </a:r>
            <a:r>
              <a:rPr lang="en-US" i="1" dirty="0" smtClean="0">
                <a:effectLst/>
              </a:rPr>
              <a:t>. (Source: OCED)</a:t>
            </a:r>
            <a:endParaRPr lang="en-US" i="1" dirty="0">
              <a:effectLst/>
            </a:endParaRPr>
          </a:p>
          <a:p>
            <a:r>
              <a:rPr lang="en-US" dirty="0" smtClean="0"/>
              <a:t>Population census or census of traffic intersections</a:t>
            </a:r>
            <a:endParaRPr lang="en-US" dirty="0"/>
          </a:p>
        </p:txBody>
      </p:sp>
    </p:spTree>
    <p:extLst>
      <p:ext uri="{BB962C8B-B14F-4D97-AF65-F5344CB8AC3E}">
        <p14:creationId xmlns:p14="http://schemas.microsoft.com/office/powerpoint/2010/main" val="3030247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constitutes a </a:t>
            </a:r>
            <a:br>
              <a:rPr lang="en-US" dirty="0" smtClean="0"/>
            </a:br>
            <a:r>
              <a:rPr lang="en-US" dirty="0" smtClean="0"/>
              <a:t>public policy </a:t>
            </a:r>
            <a:r>
              <a:rPr lang="en-US" i="1" dirty="0" smtClean="0"/>
              <a:t>problem</a:t>
            </a:r>
            <a:r>
              <a:rPr lang="en-US" dirty="0" smtClean="0"/>
              <a:t>?</a:t>
            </a:r>
            <a:endParaRPr lang="en-US" dirty="0"/>
          </a:p>
        </p:txBody>
      </p:sp>
      <p:sp>
        <p:nvSpPr>
          <p:cNvPr id="3" name="Content Placeholder 2"/>
          <p:cNvSpPr>
            <a:spLocks noGrp="1"/>
          </p:cNvSpPr>
          <p:nvPr>
            <p:ph idx="1"/>
          </p:nvPr>
        </p:nvSpPr>
        <p:spPr>
          <a:xfrm>
            <a:off x="457200" y="1905000"/>
            <a:ext cx="8229600" cy="4221163"/>
          </a:xfrm>
        </p:spPr>
        <p:txBody>
          <a:bodyPr/>
          <a:lstStyle/>
          <a:p>
            <a:r>
              <a:rPr lang="en-US" dirty="0" smtClean="0"/>
              <a:t>A problem affecting some segment of society that government action could (but may or may not) address</a:t>
            </a:r>
          </a:p>
          <a:p>
            <a:r>
              <a:rPr lang="en-GB" altLang="zh-TW" dirty="0" smtClean="0"/>
              <a:t>Potential government actions include </a:t>
            </a:r>
            <a:r>
              <a:rPr lang="en-GB" altLang="zh-TW" dirty="0"/>
              <a:t>proclamations, decrees, informal policy, lack of policy ("non-policy")</a:t>
            </a:r>
          </a:p>
          <a:p>
            <a:r>
              <a:rPr lang="en-US" dirty="0" smtClean="0"/>
              <a:t>Example of climate change in Doha:</a:t>
            </a:r>
          </a:p>
          <a:p>
            <a:pPr lvl="1"/>
            <a:r>
              <a:rPr lang="en-US" sz="2400" dirty="0" smtClean="0"/>
              <a:t>Officials cannot solve changing weather patterns, which is the root of the problem</a:t>
            </a:r>
          </a:p>
          <a:p>
            <a:pPr lvl="1"/>
            <a:r>
              <a:rPr lang="en-US" sz="2400" dirty="0" smtClean="0"/>
              <a:t>However, officials can address the problems that arise as a result (e.g., flooding)</a:t>
            </a:r>
            <a:endParaRPr lang="en-US" sz="24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a:t>
            </a:r>
            <a:endParaRPr lang="en-US" dirty="0"/>
          </a:p>
        </p:txBody>
      </p:sp>
      <p:sp>
        <p:nvSpPr>
          <p:cNvPr id="3" name="Content Placeholder 2"/>
          <p:cNvSpPr>
            <a:spLocks noGrp="1"/>
          </p:cNvSpPr>
          <p:nvPr>
            <p:ph idx="1"/>
          </p:nvPr>
        </p:nvSpPr>
        <p:spPr/>
        <p:txBody>
          <a:bodyPr/>
          <a:lstStyle/>
          <a:p>
            <a:r>
              <a:rPr lang="en-US" dirty="0" smtClean="0">
                <a:effectLst/>
              </a:rPr>
              <a:t>Data sets that </a:t>
            </a:r>
            <a:r>
              <a:rPr lang="en-US" dirty="0">
                <a:effectLst/>
              </a:rPr>
              <a:t>are so large or complex that traditional data processing applications are </a:t>
            </a:r>
            <a:r>
              <a:rPr lang="en-US" dirty="0" smtClean="0">
                <a:effectLst/>
              </a:rPr>
              <a:t>inadequate</a:t>
            </a:r>
          </a:p>
          <a:p>
            <a:r>
              <a:rPr lang="en-US" dirty="0" smtClean="0">
                <a:effectLst/>
              </a:rPr>
              <a:t>Examples: VITRONIC systems in Qatar</a:t>
            </a:r>
          </a:p>
          <a:p>
            <a:pPr marL="0" indent="0">
              <a:buNone/>
            </a:pPr>
            <a:endParaRPr lang="en-US" dirty="0"/>
          </a:p>
        </p:txBody>
      </p:sp>
      <p:pic>
        <p:nvPicPr>
          <p:cNvPr id="4" name="Picture 3"/>
          <p:cNvPicPr>
            <a:picLocks noChangeAspect="1"/>
          </p:cNvPicPr>
          <p:nvPr/>
        </p:nvPicPr>
        <p:blipFill>
          <a:blip r:embed="rId2"/>
          <a:stretch>
            <a:fillRect/>
          </a:stretch>
        </p:blipFill>
        <p:spPr>
          <a:xfrm>
            <a:off x="1475656" y="3501008"/>
            <a:ext cx="5904973" cy="2794864"/>
          </a:xfrm>
          <a:prstGeom prst="rect">
            <a:avLst/>
          </a:prstGeom>
        </p:spPr>
      </p:pic>
    </p:spTree>
    <p:extLst>
      <p:ext uri="{BB962C8B-B14F-4D97-AF65-F5344CB8AC3E}">
        <p14:creationId xmlns:p14="http://schemas.microsoft.com/office/powerpoint/2010/main" val="31692417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VITRONIC video</a:t>
            </a:r>
            <a:endParaRPr lang="en-US" dirty="0"/>
          </a:p>
        </p:txBody>
      </p:sp>
      <p:sp>
        <p:nvSpPr>
          <p:cNvPr id="3" name="Content Placeholder 2"/>
          <p:cNvSpPr>
            <a:spLocks noGrp="1"/>
          </p:cNvSpPr>
          <p:nvPr>
            <p:ph idx="1"/>
          </p:nvPr>
        </p:nvSpPr>
        <p:spPr/>
        <p:txBody>
          <a:bodyPr/>
          <a:lstStyle/>
          <a:p>
            <a:pPr marL="0" indent="0">
              <a:buNone/>
            </a:pPr>
            <a:r>
              <a:rPr lang="en-US" dirty="0">
                <a:hlinkClick r:id="rId2"/>
              </a:rPr>
              <a:t>https://www.youtube.com/watch?v=_</a:t>
            </a:r>
            <a:r>
              <a:rPr lang="en-US" dirty="0" smtClean="0">
                <a:hlinkClick r:id="rId2"/>
              </a:rPr>
              <a:t>O5368tjcmY</a:t>
            </a:r>
            <a:endParaRPr lang="en-US" dirty="0" smtClean="0"/>
          </a:p>
          <a:p>
            <a:pPr marL="0" indent="0">
              <a:buNone/>
            </a:pPr>
            <a:endParaRPr lang="en-US" dirty="0"/>
          </a:p>
        </p:txBody>
      </p:sp>
    </p:spTree>
    <p:extLst>
      <p:ext uri="{BB962C8B-B14F-4D97-AF65-F5344CB8AC3E}">
        <p14:creationId xmlns:p14="http://schemas.microsoft.com/office/powerpoint/2010/main" val="15624315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Surveys</a:t>
            </a:r>
            <a:endParaRPr lang="en-US" dirty="0"/>
          </a:p>
        </p:txBody>
      </p:sp>
      <p:sp>
        <p:nvSpPr>
          <p:cNvPr id="3" name="Content Placeholder 2"/>
          <p:cNvSpPr>
            <a:spLocks noGrp="1"/>
          </p:cNvSpPr>
          <p:nvPr>
            <p:ph idx="1"/>
          </p:nvPr>
        </p:nvSpPr>
        <p:spPr/>
        <p:txBody>
          <a:bodyPr/>
          <a:lstStyle/>
          <a:p>
            <a:r>
              <a:rPr lang="en-US" dirty="0" smtClean="0"/>
              <a:t>Data collected from a sample of individuals in a systematic way</a:t>
            </a:r>
          </a:p>
          <a:p>
            <a:pPr lvl="1"/>
            <a:r>
              <a:rPr lang="en-US" dirty="0" smtClean="0"/>
              <a:t>Sampling</a:t>
            </a:r>
          </a:p>
          <a:p>
            <a:pPr lvl="1"/>
            <a:r>
              <a:rPr lang="en-US" dirty="0" smtClean="0"/>
              <a:t>Data collection modes</a:t>
            </a:r>
          </a:p>
          <a:p>
            <a:r>
              <a:rPr lang="en-US" dirty="0" smtClean="0"/>
              <a:t>Attitudes and behavior</a:t>
            </a:r>
          </a:p>
        </p:txBody>
      </p:sp>
    </p:spTree>
    <p:extLst>
      <p:ext uri="{BB962C8B-B14F-4D97-AF65-F5344CB8AC3E}">
        <p14:creationId xmlns:p14="http://schemas.microsoft.com/office/powerpoint/2010/main" val="34371786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304800"/>
            <a:ext cx="7772400" cy="914400"/>
          </a:xfrm>
        </p:spPr>
        <p:txBody>
          <a:bodyPr>
            <a:noAutofit/>
          </a:bodyPr>
          <a:lstStyle/>
          <a:p>
            <a:r>
              <a:rPr lang="en-US" altLang="en-US" sz="4400" b="1" dirty="0" smtClean="0"/>
              <a:t>How surveys can deal with time</a:t>
            </a:r>
          </a:p>
        </p:txBody>
      </p:sp>
      <p:sp>
        <p:nvSpPr>
          <p:cNvPr id="4099" name="Rectangle 3"/>
          <p:cNvSpPr>
            <a:spLocks noGrp="1" noChangeArrowheads="1"/>
          </p:cNvSpPr>
          <p:nvPr>
            <p:ph type="body" idx="1"/>
          </p:nvPr>
        </p:nvSpPr>
        <p:spPr>
          <a:xfrm>
            <a:off x="1043608" y="2060848"/>
            <a:ext cx="7772400" cy="4114800"/>
          </a:xfrm>
        </p:spPr>
        <p:txBody>
          <a:bodyPr>
            <a:normAutofit fontScale="92500" lnSpcReduction="20000"/>
          </a:bodyPr>
          <a:lstStyle/>
          <a:p>
            <a:pPr marL="609600" indent="-609600">
              <a:lnSpc>
                <a:spcPct val="90000"/>
              </a:lnSpc>
              <a:buFontTx/>
              <a:buAutoNum type="arabicPeriod"/>
            </a:pPr>
            <a:r>
              <a:rPr lang="en-US" altLang="en-US" sz="2800" b="1" dirty="0" smtClean="0">
                <a:latin typeface="Arial" charset="0"/>
              </a:rPr>
              <a:t>Temporal measurement through the phrasing of questions (recall)</a:t>
            </a:r>
          </a:p>
          <a:p>
            <a:pPr marL="609600" indent="-609600">
              <a:lnSpc>
                <a:spcPct val="90000"/>
              </a:lnSpc>
              <a:buFontTx/>
              <a:buAutoNum type="arabicPeriod"/>
            </a:pPr>
            <a:r>
              <a:rPr lang="en-US" altLang="en-US" sz="2800" b="1" dirty="0" smtClean="0">
                <a:latin typeface="Arial" charset="0"/>
              </a:rPr>
              <a:t>Longitudinal designs that use repeated cross-sections (same questions repeated with successive independent samples)</a:t>
            </a:r>
          </a:p>
          <a:p>
            <a:pPr marL="609600" indent="-609600">
              <a:lnSpc>
                <a:spcPct val="90000"/>
              </a:lnSpc>
              <a:buFontTx/>
              <a:buAutoNum type="arabicPeriod"/>
            </a:pPr>
            <a:r>
              <a:rPr lang="en-US" altLang="en-US" sz="2800" b="1" dirty="0" smtClean="0">
                <a:latin typeface="Arial" charset="0"/>
              </a:rPr>
              <a:t>Panel designs that interview the same respondents more than once (same design and same sample)</a:t>
            </a:r>
          </a:p>
          <a:p>
            <a:pPr marL="609600" indent="-609600">
              <a:lnSpc>
                <a:spcPct val="90000"/>
              </a:lnSpc>
              <a:buFontTx/>
              <a:buNone/>
            </a:pPr>
            <a:endParaRPr lang="en-US" altLang="en-US" sz="2800" b="1" dirty="0" smtClean="0">
              <a:solidFill>
                <a:srgbClr val="FFFF00"/>
              </a:solidFill>
              <a:latin typeface="Arial" charset="0"/>
            </a:endParaRPr>
          </a:p>
          <a:p>
            <a:pPr marL="609600" indent="-609600">
              <a:lnSpc>
                <a:spcPct val="90000"/>
              </a:lnSpc>
              <a:buFontTx/>
              <a:buNone/>
            </a:pPr>
            <a:r>
              <a:rPr lang="en-US" altLang="en-US" sz="2800" b="1" dirty="0" smtClean="0">
                <a:solidFill>
                  <a:srgbClr val="FFFF00"/>
                </a:solidFill>
                <a:latin typeface="Arial" charset="0"/>
              </a:rPr>
              <a:t>		How many miles did you drive last week?</a:t>
            </a:r>
          </a:p>
        </p:txBody>
      </p:sp>
    </p:spTree>
    <p:extLst>
      <p:ext uri="{BB962C8B-B14F-4D97-AF65-F5344CB8AC3E}">
        <p14:creationId xmlns:p14="http://schemas.microsoft.com/office/powerpoint/2010/main" val="42200668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43608" y="260648"/>
            <a:ext cx="7315200" cy="1143000"/>
          </a:xfrm>
        </p:spPr>
        <p:txBody>
          <a:bodyPr>
            <a:noAutofit/>
          </a:bodyPr>
          <a:lstStyle/>
          <a:p>
            <a:pPr algn="l"/>
            <a:r>
              <a:rPr lang="en-US" altLang="en-US" sz="3600" b="1" dirty="0" smtClean="0"/>
              <a:t>Where does survey research </a:t>
            </a:r>
            <a:br>
              <a:rPr lang="en-US" altLang="en-US" sz="3600" b="1" dirty="0" smtClean="0"/>
            </a:br>
            <a:r>
              <a:rPr lang="en-US" altLang="en-US" sz="3600" b="1" dirty="0" smtClean="0"/>
              <a:t>fit in as a data collection method?</a:t>
            </a:r>
          </a:p>
        </p:txBody>
      </p:sp>
      <p:sp>
        <p:nvSpPr>
          <p:cNvPr id="5123" name="Rectangle 3"/>
          <p:cNvSpPr>
            <a:spLocks noGrp="1" noChangeArrowheads="1"/>
          </p:cNvSpPr>
          <p:nvPr>
            <p:ph type="body" idx="1"/>
          </p:nvPr>
        </p:nvSpPr>
        <p:spPr/>
        <p:txBody>
          <a:bodyPr/>
          <a:lstStyle/>
          <a:p>
            <a:pPr marL="609600" indent="-609600">
              <a:buFontTx/>
              <a:buNone/>
            </a:pPr>
            <a:r>
              <a:rPr lang="en-US" altLang="en-US" sz="2800" b="1" dirty="0" smtClean="0">
                <a:effectLst/>
                <a:latin typeface="Arial" charset="0"/>
              </a:rPr>
              <a:t>Different Types of Measurement</a:t>
            </a:r>
          </a:p>
          <a:p>
            <a:pPr marL="609600" indent="-609600">
              <a:buFontTx/>
              <a:buNone/>
            </a:pPr>
            <a:endParaRPr lang="en-US" altLang="en-US" sz="2800" b="1" dirty="0" smtClean="0">
              <a:effectLst/>
              <a:latin typeface="Arial" charset="0"/>
            </a:endParaRPr>
          </a:p>
          <a:p>
            <a:pPr marL="609600" indent="-609600">
              <a:buFontTx/>
              <a:buAutoNum type="arabicPeriod"/>
            </a:pPr>
            <a:r>
              <a:rPr lang="en-US" altLang="en-US" sz="2800" b="1" dirty="0" smtClean="0">
                <a:effectLst/>
                <a:latin typeface="Arial" charset="0"/>
              </a:rPr>
              <a:t>Indirect vs. Direct</a:t>
            </a:r>
          </a:p>
          <a:p>
            <a:pPr marL="609600" indent="-609600">
              <a:buFontTx/>
              <a:buNone/>
            </a:pPr>
            <a:r>
              <a:rPr lang="en-US" altLang="en-US" sz="2800" b="1" dirty="0" smtClean="0">
                <a:effectLst/>
                <a:latin typeface="Arial" charset="0"/>
              </a:rPr>
              <a:t>	People asked to report on their own behavior or attitudes, rather than observing them directly</a:t>
            </a:r>
          </a:p>
        </p:txBody>
      </p:sp>
    </p:spTree>
    <p:extLst>
      <p:ext uri="{BB962C8B-B14F-4D97-AF65-F5344CB8AC3E}">
        <p14:creationId xmlns:p14="http://schemas.microsoft.com/office/powerpoint/2010/main" val="40588996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1520" y="260648"/>
            <a:ext cx="8892480" cy="1143000"/>
          </a:xfrm>
        </p:spPr>
        <p:txBody>
          <a:bodyPr>
            <a:noAutofit/>
          </a:bodyPr>
          <a:lstStyle/>
          <a:p>
            <a:pPr algn="l"/>
            <a:r>
              <a:rPr lang="en-US" altLang="en-US" sz="3600" dirty="0" smtClean="0"/>
              <a:t>	Where does survey research </a:t>
            </a:r>
            <a:br>
              <a:rPr lang="en-US" altLang="en-US" sz="3600" dirty="0" smtClean="0"/>
            </a:br>
            <a:r>
              <a:rPr lang="en-US" altLang="en-US" sz="3600" dirty="0" smtClean="0"/>
              <a:t>	fit in as a data collection method?</a:t>
            </a:r>
            <a:endParaRPr lang="en-US" altLang="en-US" sz="3600" b="1" dirty="0" smtClean="0"/>
          </a:p>
        </p:txBody>
      </p:sp>
      <p:sp>
        <p:nvSpPr>
          <p:cNvPr id="6147" name="Rectangle 3"/>
          <p:cNvSpPr>
            <a:spLocks noGrp="1" noChangeArrowheads="1"/>
          </p:cNvSpPr>
          <p:nvPr>
            <p:ph type="body" idx="1"/>
          </p:nvPr>
        </p:nvSpPr>
        <p:spPr/>
        <p:txBody>
          <a:bodyPr>
            <a:normAutofit fontScale="92500" lnSpcReduction="10000"/>
          </a:bodyPr>
          <a:lstStyle/>
          <a:p>
            <a:pPr marL="533400" indent="-533400">
              <a:lnSpc>
                <a:spcPct val="90000"/>
              </a:lnSpc>
              <a:buFontTx/>
              <a:buNone/>
            </a:pPr>
            <a:r>
              <a:rPr lang="en-US" altLang="en-US" sz="2800" b="1" dirty="0" smtClean="0">
                <a:solidFill>
                  <a:schemeClr val="tx2"/>
                </a:solidFill>
                <a:latin typeface="Arial" charset="0"/>
              </a:rPr>
              <a:t>Different Types of Measurement</a:t>
            </a:r>
          </a:p>
          <a:p>
            <a:pPr marL="533400" indent="-533400">
              <a:lnSpc>
                <a:spcPct val="90000"/>
              </a:lnSpc>
              <a:buFontTx/>
              <a:buNone/>
            </a:pPr>
            <a:r>
              <a:rPr lang="en-US" altLang="en-US" sz="2800" b="1" dirty="0" smtClean="0">
                <a:latin typeface="Arial" charset="0"/>
              </a:rPr>
              <a:t>2. Structured vs. Unstructured</a:t>
            </a:r>
          </a:p>
          <a:p>
            <a:pPr marL="533400" indent="-533400">
              <a:lnSpc>
                <a:spcPct val="90000"/>
              </a:lnSpc>
              <a:buFontTx/>
              <a:buNone/>
            </a:pPr>
            <a:r>
              <a:rPr lang="en-US" altLang="en-US" sz="2800" b="1" dirty="0" smtClean="0">
                <a:latin typeface="Arial" charset="0"/>
              </a:rPr>
              <a:t>	In </a:t>
            </a:r>
            <a:r>
              <a:rPr lang="en-US" altLang="en-US" sz="2800" b="1" dirty="0" smtClean="0">
                <a:solidFill>
                  <a:srgbClr val="FFFF00"/>
                </a:solidFill>
                <a:latin typeface="Arial" charset="0"/>
              </a:rPr>
              <a:t>focus groups</a:t>
            </a:r>
            <a:r>
              <a:rPr lang="en-US" altLang="en-US" sz="2800" b="1" dirty="0" smtClean="0">
                <a:latin typeface="Arial" charset="0"/>
              </a:rPr>
              <a:t>, people are asked broad, open questions and a discussion takes place</a:t>
            </a:r>
          </a:p>
          <a:p>
            <a:pPr marL="533400" indent="-533400">
              <a:lnSpc>
                <a:spcPct val="90000"/>
              </a:lnSpc>
              <a:buFontTx/>
              <a:buNone/>
            </a:pPr>
            <a:endParaRPr lang="en-US" altLang="en-US" sz="2800" b="1" dirty="0" smtClean="0">
              <a:latin typeface="Arial" charset="0"/>
            </a:endParaRPr>
          </a:p>
          <a:p>
            <a:pPr marL="533400" indent="-533400">
              <a:lnSpc>
                <a:spcPct val="90000"/>
              </a:lnSpc>
              <a:buFontTx/>
              <a:buNone/>
            </a:pPr>
            <a:r>
              <a:rPr lang="en-US" altLang="en-US" sz="2800" b="1" dirty="0" smtClean="0">
                <a:latin typeface="Arial" charset="0"/>
              </a:rPr>
              <a:t>	In a </a:t>
            </a:r>
            <a:r>
              <a:rPr lang="en-US" altLang="en-US" sz="2800" b="1" dirty="0" smtClean="0">
                <a:solidFill>
                  <a:srgbClr val="FFFF00"/>
                </a:solidFill>
                <a:latin typeface="Arial" charset="0"/>
              </a:rPr>
              <a:t>survey</a:t>
            </a:r>
            <a:r>
              <a:rPr lang="en-US" altLang="en-US" sz="2800" b="1" dirty="0" smtClean="0">
                <a:latin typeface="Arial" charset="0"/>
              </a:rPr>
              <a:t>, a standardized questionnaire is used, and many of the questions are “forced choice” to facilitate categorizing and grouping for analysis</a:t>
            </a:r>
          </a:p>
        </p:txBody>
      </p:sp>
    </p:spTree>
    <p:extLst>
      <p:ext uri="{BB962C8B-B14F-4D97-AF65-F5344CB8AC3E}">
        <p14:creationId xmlns:p14="http://schemas.microsoft.com/office/powerpoint/2010/main" val="18424545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23528" y="260648"/>
            <a:ext cx="8640960" cy="1143000"/>
          </a:xfrm>
        </p:spPr>
        <p:txBody>
          <a:bodyPr>
            <a:noAutofit/>
          </a:bodyPr>
          <a:lstStyle/>
          <a:p>
            <a:r>
              <a:rPr lang="en-US" altLang="en-US" sz="3600" dirty="0"/>
              <a:t>Where does survey research </a:t>
            </a:r>
            <a:br>
              <a:rPr lang="en-US" altLang="en-US" sz="3600" dirty="0"/>
            </a:br>
            <a:r>
              <a:rPr lang="en-US" altLang="en-US" sz="3600" dirty="0"/>
              <a:t>	fit in as a data collection method?</a:t>
            </a:r>
            <a:endParaRPr lang="en-US" altLang="en-US" sz="3600" b="1" dirty="0" smtClean="0"/>
          </a:p>
        </p:txBody>
      </p:sp>
      <p:sp>
        <p:nvSpPr>
          <p:cNvPr id="7171" name="Rectangle 3"/>
          <p:cNvSpPr>
            <a:spLocks noGrp="1" noChangeArrowheads="1"/>
          </p:cNvSpPr>
          <p:nvPr>
            <p:ph type="body" idx="1"/>
          </p:nvPr>
        </p:nvSpPr>
        <p:spPr/>
        <p:txBody>
          <a:bodyPr>
            <a:normAutofit fontScale="92500" lnSpcReduction="10000"/>
          </a:bodyPr>
          <a:lstStyle/>
          <a:p>
            <a:pPr marL="533400" indent="-533400">
              <a:buFontTx/>
              <a:buNone/>
            </a:pPr>
            <a:r>
              <a:rPr lang="en-US" altLang="en-US" sz="2800" b="1" dirty="0" smtClean="0">
                <a:solidFill>
                  <a:schemeClr val="tx2"/>
                </a:solidFill>
                <a:latin typeface="Arial" charset="0"/>
              </a:rPr>
              <a:t>Different Types of Measurement</a:t>
            </a:r>
          </a:p>
          <a:p>
            <a:pPr marL="533400" indent="-533400">
              <a:buFontTx/>
              <a:buNone/>
            </a:pPr>
            <a:r>
              <a:rPr lang="en-US" altLang="en-US" sz="2800" b="1" dirty="0" smtClean="0">
                <a:latin typeface="Arial" charset="0"/>
              </a:rPr>
              <a:t>3. Obtrusive vs. Unobtrusive</a:t>
            </a:r>
          </a:p>
          <a:p>
            <a:pPr marL="533400" indent="-533400">
              <a:buFontTx/>
              <a:buNone/>
            </a:pPr>
            <a:r>
              <a:rPr lang="en-US" altLang="en-US" sz="2800" b="1" dirty="0" smtClean="0">
                <a:solidFill>
                  <a:schemeClr val="tx2"/>
                </a:solidFill>
                <a:latin typeface="Arial" charset="0"/>
              </a:rPr>
              <a:t>	</a:t>
            </a:r>
            <a:r>
              <a:rPr lang="en-US" altLang="en-US" sz="2800" b="1" dirty="0" smtClean="0">
                <a:latin typeface="Arial" charset="0"/>
              </a:rPr>
              <a:t>In a </a:t>
            </a:r>
            <a:r>
              <a:rPr lang="en-US" altLang="en-US" sz="2800" b="1" dirty="0" smtClean="0">
                <a:solidFill>
                  <a:srgbClr val="FFFF00"/>
                </a:solidFill>
                <a:latin typeface="Arial" charset="0"/>
              </a:rPr>
              <a:t>survey</a:t>
            </a:r>
            <a:r>
              <a:rPr lang="en-US" altLang="en-US" sz="2800" b="1" dirty="0" smtClean="0">
                <a:latin typeface="Arial" charset="0"/>
              </a:rPr>
              <a:t>, respondents are aware they are being “studied,” and they may be reactive (answer in a certain way)</a:t>
            </a:r>
          </a:p>
          <a:p>
            <a:pPr marL="533400" indent="-533400">
              <a:buFontTx/>
              <a:buNone/>
            </a:pPr>
            <a:endParaRPr lang="en-US" altLang="en-US" sz="2800" b="1" dirty="0" smtClean="0">
              <a:latin typeface="Arial" charset="0"/>
            </a:endParaRPr>
          </a:p>
          <a:p>
            <a:pPr marL="533400" indent="-533400">
              <a:buFontTx/>
              <a:buNone/>
            </a:pPr>
            <a:r>
              <a:rPr lang="en-US" altLang="en-US" sz="2800" b="1" dirty="0" smtClean="0">
                <a:latin typeface="Arial" charset="0"/>
              </a:rPr>
              <a:t>	In an </a:t>
            </a:r>
            <a:r>
              <a:rPr lang="en-US" altLang="en-US" sz="2800" b="1" dirty="0" smtClean="0">
                <a:solidFill>
                  <a:srgbClr val="FFFF00"/>
                </a:solidFill>
                <a:latin typeface="Arial" charset="0"/>
              </a:rPr>
              <a:t>experiment</a:t>
            </a:r>
            <a:r>
              <a:rPr lang="en-US" altLang="en-US" sz="2800" b="1" dirty="0" smtClean="0">
                <a:latin typeface="Arial" charset="0"/>
              </a:rPr>
              <a:t>, subjects may or may not know they are being observed</a:t>
            </a:r>
          </a:p>
        </p:txBody>
      </p:sp>
    </p:spTree>
    <p:extLst>
      <p:ext uri="{BB962C8B-B14F-4D97-AF65-F5344CB8AC3E}">
        <p14:creationId xmlns:p14="http://schemas.microsoft.com/office/powerpoint/2010/main" val="42708194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475656" y="260648"/>
            <a:ext cx="7315200" cy="1143000"/>
          </a:xfrm>
        </p:spPr>
        <p:txBody>
          <a:bodyPr>
            <a:noAutofit/>
          </a:bodyPr>
          <a:lstStyle/>
          <a:p>
            <a:pPr algn="l"/>
            <a:r>
              <a:rPr lang="en-US" altLang="en-US" sz="3600" b="1" dirty="0" smtClean="0"/>
              <a:t>Where does survey research </a:t>
            </a:r>
            <a:br>
              <a:rPr lang="en-US" altLang="en-US" sz="3600" b="1" dirty="0" smtClean="0"/>
            </a:br>
            <a:r>
              <a:rPr lang="en-US" altLang="en-US" sz="3600" b="1" dirty="0" smtClean="0"/>
              <a:t>fit in as a data collection method?</a:t>
            </a:r>
          </a:p>
        </p:txBody>
      </p:sp>
      <p:sp>
        <p:nvSpPr>
          <p:cNvPr id="8195" name="Rectangle 3"/>
          <p:cNvSpPr>
            <a:spLocks noGrp="1" noChangeArrowheads="1"/>
          </p:cNvSpPr>
          <p:nvPr>
            <p:ph type="body" idx="1"/>
          </p:nvPr>
        </p:nvSpPr>
        <p:spPr/>
        <p:txBody>
          <a:bodyPr>
            <a:normAutofit fontScale="92500" lnSpcReduction="20000"/>
          </a:bodyPr>
          <a:lstStyle/>
          <a:p>
            <a:pPr marL="533400" indent="-533400">
              <a:lnSpc>
                <a:spcPct val="90000"/>
              </a:lnSpc>
              <a:buFontTx/>
              <a:buNone/>
            </a:pPr>
            <a:r>
              <a:rPr lang="en-US" altLang="en-US" sz="2800" b="1" dirty="0" smtClean="0">
                <a:solidFill>
                  <a:schemeClr val="tx2"/>
                </a:solidFill>
                <a:latin typeface="Arial" charset="0"/>
              </a:rPr>
              <a:t>Different Types of Measurement</a:t>
            </a:r>
          </a:p>
          <a:p>
            <a:pPr marL="533400" indent="-533400">
              <a:lnSpc>
                <a:spcPct val="90000"/>
              </a:lnSpc>
              <a:buFontTx/>
              <a:buNone/>
            </a:pPr>
            <a:r>
              <a:rPr lang="en-US" altLang="en-US" sz="2800" b="1" dirty="0" smtClean="0">
                <a:latin typeface="Arial" charset="0"/>
              </a:rPr>
              <a:t>4. Participatory vs. Non-participatory</a:t>
            </a:r>
          </a:p>
          <a:p>
            <a:pPr marL="533400" indent="-533400">
              <a:lnSpc>
                <a:spcPct val="90000"/>
              </a:lnSpc>
              <a:buFontTx/>
              <a:buNone/>
            </a:pPr>
            <a:r>
              <a:rPr lang="en-US" altLang="en-US" sz="2800" b="1" dirty="0" smtClean="0">
                <a:solidFill>
                  <a:schemeClr val="tx2"/>
                </a:solidFill>
                <a:latin typeface="Arial" charset="0"/>
              </a:rPr>
              <a:t>	</a:t>
            </a:r>
            <a:r>
              <a:rPr lang="en-US" altLang="en-US" sz="2800" b="1" dirty="0" smtClean="0">
                <a:latin typeface="Arial" charset="0"/>
              </a:rPr>
              <a:t>In areas like </a:t>
            </a:r>
            <a:r>
              <a:rPr lang="en-US" altLang="en-US" sz="2800" b="1" dirty="0" smtClean="0">
                <a:solidFill>
                  <a:srgbClr val="FFFF00"/>
                </a:solidFill>
                <a:latin typeface="Arial" charset="0"/>
              </a:rPr>
              <a:t>anthropology</a:t>
            </a:r>
            <a:r>
              <a:rPr lang="en-US" altLang="en-US" sz="2800" b="1" dirty="0" smtClean="0">
                <a:latin typeface="Arial" charset="0"/>
              </a:rPr>
              <a:t>, researchers involve themselves in the data collection (field work)</a:t>
            </a:r>
          </a:p>
          <a:p>
            <a:pPr marL="533400" indent="-533400">
              <a:lnSpc>
                <a:spcPct val="90000"/>
              </a:lnSpc>
              <a:buFontTx/>
              <a:buNone/>
            </a:pPr>
            <a:endParaRPr lang="en-US" altLang="en-US" sz="2800" b="1" dirty="0" smtClean="0">
              <a:latin typeface="Arial" charset="0"/>
            </a:endParaRPr>
          </a:p>
          <a:p>
            <a:pPr marL="533400" indent="-533400">
              <a:lnSpc>
                <a:spcPct val="90000"/>
              </a:lnSpc>
              <a:buFontTx/>
              <a:buNone/>
            </a:pPr>
            <a:r>
              <a:rPr lang="en-US" altLang="en-US" sz="2800" b="1" dirty="0" smtClean="0">
                <a:latin typeface="Arial" charset="0"/>
              </a:rPr>
              <a:t>	</a:t>
            </a:r>
            <a:r>
              <a:rPr lang="en-US" altLang="en-US" sz="2400" b="1" dirty="0" smtClean="0">
                <a:latin typeface="Arial" charset="0"/>
              </a:rPr>
              <a:t>In a </a:t>
            </a:r>
            <a:r>
              <a:rPr lang="en-US" altLang="en-US" sz="2400" b="1" dirty="0" smtClean="0">
                <a:solidFill>
                  <a:srgbClr val="FFFF00"/>
                </a:solidFill>
                <a:latin typeface="Arial" charset="0"/>
              </a:rPr>
              <a:t>survey</a:t>
            </a:r>
            <a:r>
              <a:rPr lang="en-US" altLang="en-US" sz="2400" b="1" dirty="0" smtClean="0">
                <a:latin typeface="Arial" charset="0"/>
              </a:rPr>
              <a:t>, researchers pay interviewers to collect data in order to produce “objective” information / observations (there is a “double blind” situation where neither the respondent or the interviewer knows the hypotheses)</a:t>
            </a:r>
          </a:p>
        </p:txBody>
      </p:sp>
    </p:spTree>
    <p:extLst>
      <p:ext uri="{BB962C8B-B14F-4D97-AF65-F5344CB8AC3E}">
        <p14:creationId xmlns:p14="http://schemas.microsoft.com/office/powerpoint/2010/main" val="3094737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3568" y="332656"/>
            <a:ext cx="8179296" cy="1143000"/>
          </a:xfrm>
        </p:spPr>
        <p:txBody>
          <a:bodyPr>
            <a:noAutofit/>
          </a:bodyPr>
          <a:lstStyle/>
          <a:p>
            <a:pPr algn="l"/>
            <a:r>
              <a:rPr lang="en-US" altLang="en-US" sz="3600" b="1" dirty="0" smtClean="0"/>
              <a:t>Where does survey research </a:t>
            </a:r>
            <a:br>
              <a:rPr lang="en-US" altLang="en-US" sz="3600" b="1" dirty="0" smtClean="0"/>
            </a:br>
            <a:r>
              <a:rPr lang="en-US" altLang="en-US" sz="3600" b="1" dirty="0" smtClean="0"/>
              <a:t>fit in as a data collection method?</a:t>
            </a:r>
          </a:p>
        </p:txBody>
      </p:sp>
      <p:sp>
        <p:nvSpPr>
          <p:cNvPr id="9219" name="Rectangle 3"/>
          <p:cNvSpPr>
            <a:spLocks noGrp="1" noChangeArrowheads="1"/>
          </p:cNvSpPr>
          <p:nvPr>
            <p:ph type="body" idx="1"/>
          </p:nvPr>
        </p:nvSpPr>
        <p:spPr/>
        <p:txBody>
          <a:bodyPr>
            <a:normAutofit fontScale="92500" lnSpcReduction="10000"/>
          </a:bodyPr>
          <a:lstStyle/>
          <a:p>
            <a:pPr>
              <a:buFontTx/>
              <a:buNone/>
            </a:pPr>
            <a:r>
              <a:rPr lang="en-US" altLang="en-US" sz="2800" b="1" dirty="0" smtClean="0">
                <a:solidFill>
                  <a:schemeClr val="tx2"/>
                </a:solidFill>
                <a:latin typeface="Arial" charset="0"/>
              </a:rPr>
              <a:t>Different Types of Measurement</a:t>
            </a:r>
          </a:p>
          <a:p>
            <a:pPr>
              <a:buFontTx/>
              <a:buNone/>
            </a:pPr>
            <a:r>
              <a:rPr lang="en-US" altLang="en-US" sz="2800" b="1" dirty="0" smtClean="0">
                <a:latin typeface="Arial" charset="0"/>
              </a:rPr>
              <a:t>5. Manipulative vs. Non-manipulative</a:t>
            </a:r>
          </a:p>
          <a:p>
            <a:pPr>
              <a:buFontTx/>
              <a:buNone/>
            </a:pPr>
            <a:r>
              <a:rPr lang="en-US" altLang="en-US" sz="2800" b="1" dirty="0" smtClean="0">
                <a:solidFill>
                  <a:schemeClr val="tx2"/>
                </a:solidFill>
                <a:latin typeface="Arial" charset="0"/>
              </a:rPr>
              <a:t>	</a:t>
            </a:r>
            <a:r>
              <a:rPr lang="en-US" altLang="en-US" sz="2800" b="1" dirty="0" smtClean="0">
                <a:latin typeface="Arial" charset="0"/>
              </a:rPr>
              <a:t>In </a:t>
            </a:r>
            <a:r>
              <a:rPr lang="en-US" altLang="en-US" sz="2800" b="1" dirty="0" smtClean="0">
                <a:solidFill>
                  <a:srgbClr val="FFFF00"/>
                </a:solidFill>
                <a:latin typeface="Arial" charset="0"/>
              </a:rPr>
              <a:t>manipulative measurement</a:t>
            </a:r>
            <a:r>
              <a:rPr lang="en-US" altLang="en-US" sz="2800" b="1" dirty="0" smtClean="0">
                <a:latin typeface="Arial" charset="0"/>
              </a:rPr>
              <a:t>, researchers change the independent variable (treatment)</a:t>
            </a:r>
          </a:p>
          <a:p>
            <a:pPr>
              <a:buFontTx/>
              <a:buNone/>
            </a:pPr>
            <a:endParaRPr lang="en-US" altLang="en-US" sz="2800" b="1" dirty="0" smtClean="0">
              <a:latin typeface="Arial" charset="0"/>
            </a:endParaRPr>
          </a:p>
          <a:p>
            <a:pPr>
              <a:buFontTx/>
              <a:buNone/>
            </a:pPr>
            <a:r>
              <a:rPr lang="en-US" altLang="en-US" sz="2800" b="1" dirty="0" smtClean="0">
                <a:latin typeface="Arial" charset="0"/>
              </a:rPr>
              <a:t>	In a </a:t>
            </a:r>
            <a:r>
              <a:rPr lang="en-US" altLang="en-US" sz="2800" b="1" dirty="0" smtClean="0">
                <a:solidFill>
                  <a:srgbClr val="FFFF00"/>
                </a:solidFill>
                <a:latin typeface="Arial" charset="0"/>
              </a:rPr>
              <a:t>survey</a:t>
            </a:r>
            <a:r>
              <a:rPr lang="en-US" altLang="en-US" sz="2800" b="1" dirty="0" smtClean="0">
                <a:latin typeface="Arial" charset="0"/>
              </a:rPr>
              <a:t>, the variables are measured as they naturally occur (less obtrusive) – although there can be experiments embedded in surveys</a:t>
            </a:r>
          </a:p>
          <a:p>
            <a:pPr>
              <a:buFontTx/>
              <a:buNone/>
            </a:pPr>
            <a:endParaRPr lang="en-US" altLang="en-US" sz="2800" b="1" dirty="0" smtClean="0">
              <a:solidFill>
                <a:schemeClr val="tx2"/>
              </a:solidFill>
              <a:latin typeface="Arial" charset="0"/>
            </a:endParaRPr>
          </a:p>
          <a:p>
            <a:pPr>
              <a:buFontTx/>
              <a:buNone/>
            </a:pPr>
            <a:endParaRPr lang="en-US" altLang="en-US" sz="2800" b="1" dirty="0" smtClean="0">
              <a:solidFill>
                <a:schemeClr val="tx2"/>
              </a:solidFill>
              <a:latin typeface="Arial" charset="0"/>
            </a:endParaRPr>
          </a:p>
          <a:p>
            <a:pPr>
              <a:buFontTx/>
              <a:buNone/>
            </a:pPr>
            <a:endParaRPr lang="en-US" altLang="en-US" sz="2800" b="1" dirty="0" smtClean="0">
              <a:solidFill>
                <a:schemeClr val="tx2"/>
              </a:solidFill>
              <a:latin typeface="Arial" charset="0"/>
            </a:endParaRPr>
          </a:p>
        </p:txBody>
      </p:sp>
    </p:spTree>
    <p:extLst>
      <p:ext uri="{BB962C8B-B14F-4D97-AF65-F5344CB8AC3E}">
        <p14:creationId xmlns:p14="http://schemas.microsoft.com/office/powerpoint/2010/main" val="29249823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altLang="en-US" dirty="0" smtClean="0"/>
          </a:p>
        </p:txBody>
      </p:sp>
      <p:sp>
        <p:nvSpPr>
          <p:cNvPr id="10243" name="Content Placeholder 2"/>
          <p:cNvSpPr>
            <a:spLocks noGrp="1"/>
          </p:cNvSpPr>
          <p:nvPr>
            <p:ph idx="1"/>
          </p:nvPr>
        </p:nvSpPr>
        <p:spPr/>
        <p:txBody>
          <a:bodyPr/>
          <a:lstStyle/>
          <a:p>
            <a:pPr>
              <a:buFontTx/>
              <a:buNone/>
            </a:pPr>
            <a:r>
              <a:rPr lang="en-US" altLang="en-US" dirty="0" smtClean="0"/>
              <a:t>	</a:t>
            </a:r>
            <a:r>
              <a:rPr lang="en-US" altLang="en-US" sz="2800" b="1" dirty="0" smtClean="0">
                <a:latin typeface="Arial" charset="0"/>
                <a:cs typeface="Arial" charset="0"/>
              </a:rPr>
              <a:t>Generally speaking, we think of surveys as strong in </a:t>
            </a:r>
            <a:r>
              <a:rPr lang="en-US" altLang="en-US" sz="2800" b="1" dirty="0" smtClean="0">
                <a:solidFill>
                  <a:srgbClr val="FFFF00"/>
                </a:solidFill>
                <a:latin typeface="Arial" charset="0"/>
                <a:cs typeface="Arial" charset="0"/>
              </a:rPr>
              <a:t>external validity </a:t>
            </a:r>
            <a:r>
              <a:rPr lang="en-US" altLang="en-US" sz="2800" b="1" dirty="0" smtClean="0">
                <a:latin typeface="Arial" charset="0"/>
                <a:cs typeface="Arial" charset="0"/>
              </a:rPr>
              <a:t>(people are interviewed at their convenience in their home) and potentially weaker in terms of  </a:t>
            </a:r>
            <a:r>
              <a:rPr lang="en-US" altLang="en-US" sz="2800" b="1" dirty="0" smtClean="0">
                <a:solidFill>
                  <a:srgbClr val="FFFF00"/>
                </a:solidFill>
                <a:latin typeface="Arial" charset="0"/>
                <a:cs typeface="Arial" charset="0"/>
              </a:rPr>
              <a:t>internal validity </a:t>
            </a:r>
            <a:r>
              <a:rPr lang="en-US" altLang="en-US" sz="2800" b="1" dirty="0" smtClean="0">
                <a:latin typeface="Arial" charset="0"/>
                <a:cs typeface="Arial" charset="0"/>
              </a:rPr>
              <a:t>because the independent and dependent variables are measured simultaneously (in the same survey)</a:t>
            </a:r>
            <a:endParaRPr lang="en-US" altLang="en-US" dirty="0" smtClean="0">
              <a:latin typeface="Arial" charset="0"/>
              <a:cs typeface="Arial" charset="0"/>
            </a:endParaRPr>
          </a:p>
        </p:txBody>
      </p:sp>
    </p:spTree>
    <p:extLst>
      <p:ext uri="{BB962C8B-B14F-4D97-AF65-F5344CB8AC3E}">
        <p14:creationId xmlns:p14="http://schemas.microsoft.com/office/powerpoint/2010/main" val="1447830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in Qatar</a:t>
            </a:r>
            <a:endParaRPr lang="en-US" dirty="0"/>
          </a:p>
        </p:txBody>
      </p:sp>
      <p:sp>
        <p:nvSpPr>
          <p:cNvPr id="3" name="Content Placeholder 2"/>
          <p:cNvSpPr>
            <a:spLocks noGrp="1"/>
          </p:cNvSpPr>
          <p:nvPr>
            <p:ph idx="1"/>
          </p:nvPr>
        </p:nvSpPr>
        <p:spPr>
          <a:xfrm>
            <a:off x="6248400" y="1905000"/>
            <a:ext cx="2362200" cy="3962400"/>
          </a:xfrm>
        </p:spPr>
        <p:txBody>
          <a:bodyPr/>
          <a:lstStyle/>
          <a:p>
            <a:pPr algn="ctr">
              <a:buNone/>
            </a:pPr>
            <a:r>
              <a:rPr lang="en-US" i="1" dirty="0" smtClean="0"/>
              <a:t>Qatar Tribune</a:t>
            </a:r>
          </a:p>
          <a:p>
            <a:pPr algn="ctr">
              <a:buNone/>
            </a:pPr>
            <a:r>
              <a:rPr lang="en-US" dirty="0" smtClean="0"/>
              <a:t>April 8, 2014</a:t>
            </a:r>
            <a:endParaRPr lang="en-US" dirty="0"/>
          </a:p>
        </p:txBody>
      </p:sp>
      <p:pic>
        <p:nvPicPr>
          <p:cNvPr id="4" name="Picture 3"/>
          <p:cNvPicPr>
            <a:picLocks noChangeAspect="1"/>
          </p:cNvPicPr>
          <p:nvPr/>
        </p:nvPicPr>
        <p:blipFill>
          <a:blip r:embed="rId3"/>
          <a:stretch>
            <a:fillRect/>
          </a:stretch>
        </p:blipFill>
        <p:spPr>
          <a:xfrm>
            <a:off x="304800" y="1828800"/>
            <a:ext cx="5676900" cy="4758175"/>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endParaRPr lang="en-US" altLang="en-US" sz="4000" b="1" dirty="0" smtClean="0">
              <a:latin typeface="Arial" charset="0"/>
            </a:endParaRPr>
          </a:p>
        </p:txBody>
      </p:sp>
      <p:sp>
        <p:nvSpPr>
          <p:cNvPr id="12291" name="Rectangle 3"/>
          <p:cNvSpPr>
            <a:spLocks noGrp="1" noChangeArrowheads="1"/>
          </p:cNvSpPr>
          <p:nvPr>
            <p:ph type="body" idx="1"/>
          </p:nvPr>
        </p:nvSpPr>
        <p:spPr/>
        <p:txBody>
          <a:bodyPr>
            <a:normAutofit fontScale="92500"/>
          </a:bodyPr>
          <a:lstStyle/>
          <a:p>
            <a:pPr>
              <a:lnSpc>
                <a:spcPct val="90000"/>
              </a:lnSpc>
              <a:buFontTx/>
              <a:buNone/>
            </a:pPr>
            <a:r>
              <a:rPr lang="en-US" altLang="en-US" b="1" dirty="0" smtClean="0">
                <a:solidFill>
                  <a:srgbClr val="FFFF00"/>
                </a:solidFill>
                <a:latin typeface="Arial" charset="0"/>
              </a:rPr>
              <a:t>	</a:t>
            </a:r>
            <a:r>
              <a:rPr lang="en-US" altLang="en-US" sz="2800" b="1" dirty="0" smtClean="0">
                <a:latin typeface="Arial" charset="0"/>
              </a:rPr>
              <a:t>Survey researchers mostly use standardized questionnaires, although sometimes they experiment with question wording or order	</a:t>
            </a:r>
          </a:p>
          <a:p>
            <a:pPr>
              <a:lnSpc>
                <a:spcPct val="90000"/>
              </a:lnSpc>
              <a:buFontTx/>
              <a:buNone/>
            </a:pPr>
            <a:endParaRPr lang="en-US" altLang="en-US" sz="2800" b="1" dirty="0" smtClean="0">
              <a:latin typeface="Arial" charset="0"/>
            </a:endParaRPr>
          </a:p>
          <a:p>
            <a:pPr>
              <a:lnSpc>
                <a:spcPct val="90000"/>
              </a:lnSpc>
              <a:buFontTx/>
              <a:buNone/>
            </a:pPr>
            <a:r>
              <a:rPr lang="en-US" altLang="en-US" sz="2800" b="1" dirty="0" smtClean="0">
                <a:latin typeface="Arial" charset="0"/>
              </a:rPr>
              <a:t>	Evaluating the impact of proposed policy change by including phrasing of the new policy in a question for a random half of the sample, compared to a description of the current policy</a:t>
            </a:r>
            <a:endParaRPr lang="en-US" altLang="en-US" b="1" dirty="0" smtClean="0">
              <a:latin typeface="Arial" charset="0"/>
            </a:endParaRPr>
          </a:p>
        </p:txBody>
      </p:sp>
    </p:spTree>
    <p:extLst>
      <p:ext uri="{BB962C8B-B14F-4D97-AF65-F5344CB8AC3E}">
        <p14:creationId xmlns:p14="http://schemas.microsoft.com/office/powerpoint/2010/main" val="9606315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371600" y="304800"/>
            <a:ext cx="7772400" cy="838200"/>
          </a:xfrm>
        </p:spPr>
        <p:txBody>
          <a:bodyPr>
            <a:noAutofit/>
          </a:bodyPr>
          <a:lstStyle/>
          <a:p>
            <a:pPr algn="l"/>
            <a:r>
              <a:rPr lang="en-US" altLang="en-US" sz="3600" b="1" dirty="0" smtClean="0"/>
              <a:t>The general design of surveys</a:t>
            </a:r>
          </a:p>
        </p:txBody>
      </p:sp>
      <p:sp>
        <p:nvSpPr>
          <p:cNvPr id="293891" name="Rectangle 3"/>
          <p:cNvSpPr>
            <a:spLocks noGrp="1" noChangeArrowheads="1"/>
          </p:cNvSpPr>
          <p:nvPr>
            <p:ph type="body" idx="1"/>
          </p:nvPr>
        </p:nvSpPr>
        <p:spPr>
          <a:xfrm>
            <a:off x="1187624" y="1988840"/>
            <a:ext cx="7772400" cy="4419600"/>
          </a:xfrm>
        </p:spPr>
        <p:txBody>
          <a:bodyPr>
            <a:normAutofit fontScale="92500" lnSpcReduction="20000"/>
          </a:bodyPr>
          <a:lstStyle/>
          <a:p>
            <a:pPr marL="609600" indent="-609600">
              <a:lnSpc>
                <a:spcPct val="90000"/>
              </a:lnSpc>
              <a:buFontTx/>
              <a:buAutoNum type="arabicPeriod"/>
              <a:defRPr/>
            </a:pPr>
            <a:r>
              <a:rPr lang="en-US" sz="2400" b="1" dirty="0" smtClean="0">
                <a:latin typeface="Arial" charset="0"/>
              </a:rPr>
              <a:t>Usually involve a </a:t>
            </a:r>
            <a:r>
              <a:rPr lang="en-US" sz="2400" b="1" dirty="0" smtClean="0">
                <a:solidFill>
                  <a:srgbClr val="FFFF00"/>
                </a:solidFill>
                <a:latin typeface="Arial" charset="0"/>
              </a:rPr>
              <a:t>sample of respondents </a:t>
            </a:r>
            <a:r>
              <a:rPr lang="en-US" sz="2400" b="1" dirty="0" smtClean="0">
                <a:latin typeface="Arial" charset="0"/>
              </a:rPr>
              <a:t>drawn to represent a population</a:t>
            </a:r>
          </a:p>
          <a:p>
            <a:pPr marL="609600" indent="-609600">
              <a:lnSpc>
                <a:spcPct val="90000"/>
              </a:lnSpc>
              <a:buFontTx/>
              <a:buAutoNum type="arabicPeriod"/>
              <a:defRPr/>
            </a:pPr>
            <a:r>
              <a:rPr lang="en-US" sz="2400" b="1" dirty="0" smtClean="0">
                <a:latin typeface="Arial" charset="0"/>
              </a:rPr>
              <a:t>Interviews </a:t>
            </a:r>
            <a:r>
              <a:rPr lang="en-US" sz="2400" b="1" dirty="0" smtClean="0">
                <a:solidFill>
                  <a:srgbClr val="FFFF00"/>
                </a:solidFill>
                <a:latin typeface="Arial" charset="0"/>
              </a:rPr>
              <a:t>usually take place at home or work </a:t>
            </a:r>
            <a:r>
              <a:rPr lang="en-US" sz="2400" b="1" dirty="0" smtClean="0">
                <a:latin typeface="Arial" charset="0"/>
              </a:rPr>
              <a:t>(good external validity)</a:t>
            </a:r>
          </a:p>
          <a:p>
            <a:pPr marL="609600" indent="-609600">
              <a:lnSpc>
                <a:spcPct val="90000"/>
              </a:lnSpc>
              <a:buFontTx/>
              <a:buAutoNum type="arabicPeriod"/>
              <a:defRPr/>
            </a:pPr>
            <a:r>
              <a:rPr lang="en-US" sz="2400" b="1" dirty="0" smtClean="0">
                <a:latin typeface="Arial" charset="0"/>
              </a:rPr>
              <a:t>Use</a:t>
            </a:r>
            <a:r>
              <a:rPr lang="en-US" sz="2400" b="1" dirty="0" smtClean="0">
                <a:solidFill>
                  <a:schemeClr val="tx2"/>
                </a:solidFill>
                <a:latin typeface="Arial" charset="0"/>
              </a:rPr>
              <a:t> </a:t>
            </a:r>
            <a:r>
              <a:rPr lang="en-US" sz="2400" b="1" dirty="0" smtClean="0">
                <a:solidFill>
                  <a:srgbClr val="FFFF00"/>
                </a:solidFill>
                <a:latin typeface="Arial" charset="0"/>
              </a:rPr>
              <a:t>questions as measures</a:t>
            </a:r>
            <a:r>
              <a:rPr lang="en-US" sz="2400" b="1" dirty="0" smtClean="0">
                <a:latin typeface="Arial" charset="0"/>
              </a:rPr>
              <a:t>, worded carefully and ordered appropriately</a:t>
            </a:r>
            <a:r>
              <a:rPr lang="en-US" sz="2400" b="1" dirty="0" smtClean="0">
                <a:solidFill>
                  <a:srgbClr val="FFFF00"/>
                </a:solidFill>
                <a:latin typeface="Arial" charset="0"/>
              </a:rPr>
              <a:t> </a:t>
            </a:r>
            <a:r>
              <a:rPr lang="en-US" sz="2400" b="1" dirty="0" smtClean="0">
                <a:latin typeface="Arial" charset="0"/>
              </a:rPr>
              <a:t>(for measurement reliability and validity</a:t>
            </a:r>
            <a:r>
              <a:rPr lang="en-US" sz="2400" b="1" dirty="0" smtClean="0">
                <a:solidFill>
                  <a:schemeClr val="tx2"/>
                </a:solidFill>
                <a:latin typeface="Arial" charset="0"/>
              </a:rPr>
              <a:t>)</a:t>
            </a:r>
          </a:p>
          <a:p>
            <a:pPr marL="609600" indent="-609600">
              <a:lnSpc>
                <a:spcPct val="90000"/>
              </a:lnSpc>
              <a:buFontTx/>
              <a:buAutoNum type="arabicPeriod"/>
              <a:defRPr/>
            </a:pPr>
            <a:r>
              <a:rPr lang="en-US" sz="2400" b="1" dirty="0" smtClean="0">
                <a:latin typeface="Arial" charset="0"/>
              </a:rPr>
              <a:t>Often do </a:t>
            </a:r>
            <a:r>
              <a:rPr lang="en-US" sz="2400" b="1" dirty="0" smtClean="0">
                <a:solidFill>
                  <a:srgbClr val="FFFF00"/>
                </a:solidFill>
                <a:latin typeface="Arial" charset="0"/>
              </a:rPr>
              <a:t>not</a:t>
            </a:r>
            <a:r>
              <a:rPr lang="en-US" sz="2400" b="1" dirty="0" smtClean="0">
                <a:latin typeface="Arial" charset="0"/>
              </a:rPr>
              <a:t> deal with time effectively</a:t>
            </a:r>
          </a:p>
          <a:p>
            <a:pPr marL="609600" indent="-609600">
              <a:lnSpc>
                <a:spcPct val="90000"/>
              </a:lnSpc>
              <a:buFontTx/>
              <a:buAutoNum type="arabicPeriod"/>
              <a:defRPr/>
            </a:pPr>
            <a:r>
              <a:rPr lang="en-US" sz="2400" b="1" dirty="0" smtClean="0">
                <a:latin typeface="Arial" charset="0"/>
              </a:rPr>
              <a:t>There is a </a:t>
            </a:r>
            <a:r>
              <a:rPr lang="en-US" sz="2400" b="1" dirty="0" smtClean="0">
                <a:solidFill>
                  <a:srgbClr val="FFFF00"/>
                </a:solidFill>
                <a:latin typeface="Arial" charset="0"/>
              </a:rPr>
              <a:t>classic tradeoff in cost </a:t>
            </a:r>
            <a:r>
              <a:rPr lang="en-US" sz="2400" b="1" dirty="0" smtClean="0">
                <a:latin typeface="Arial" charset="0"/>
              </a:rPr>
              <a:t>between the number of interviews and the number of questions</a:t>
            </a:r>
          </a:p>
          <a:p>
            <a:pPr marL="609600" indent="-609600">
              <a:lnSpc>
                <a:spcPct val="90000"/>
              </a:lnSpc>
              <a:buFontTx/>
              <a:buAutoNum type="arabicPeriod"/>
              <a:defRPr/>
            </a:pPr>
            <a:r>
              <a:rPr lang="en-US" sz="2400" b="1" dirty="0" smtClean="0">
                <a:latin typeface="Arial" charset="0"/>
              </a:rPr>
              <a:t>In the costs calculations, there is a distinction between design and implementation.  Resources have to be saved for </a:t>
            </a:r>
            <a:r>
              <a:rPr lang="en-US" sz="2400" b="1" dirty="0" smtClean="0">
                <a:solidFill>
                  <a:srgbClr val="FFFF00"/>
                </a:solidFill>
                <a:latin typeface="Arial" charset="0"/>
              </a:rPr>
              <a:t>error reduction</a:t>
            </a:r>
            <a:r>
              <a:rPr lang="en-US" sz="2400" b="1" dirty="0" smtClean="0">
                <a:latin typeface="Arial" charset="0"/>
              </a:rPr>
              <a:t>.</a:t>
            </a:r>
          </a:p>
        </p:txBody>
      </p:sp>
    </p:spTree>
    <p:extLst>
      <p:ext uri="{BB962C8B-B14F-4D97-AF65-F5344CB8AC3E}">
        <p14:creationId xmlns:p14="http://schemas.microsoft.com/office/powerpoint/2010/main" val="1723036066"/>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Total Survey Error (TSE) model</a:t>
            </a:r>
            <a:endParaRPr lang="en-US" sz="3600" dirty="0"/>
          </a:p>
        </p:txBody>
      </p:sp>
      <p:pic>
        <p:nvPicPr>
          <p:cNvPr id="4" name="Content Placeholder 3"/>
          <p:cNvPicPr>
            <a:picLocks noGrp="1" noChangeAspect="1"/>
          </p:cNvPicPr>
          <p:nvPr>
            <p:ph idx="1"/>
          </p:nvPr>
        </p:nvPicPr>
        <p:blipFill>
          <a:blip r:embed="rId2"/>
          <a:stretch>
            <a:fillRect/>
          </a:stretch>
        </p:blipFill>
        <p:spPr>
          <a:xfrm>
            <a:off x="728607" y="2060848"/>
            <a:ext cx="7686785" cy="4467944"/>
          </a:xfrm>
          <a:prstGeom prst="rect">
            <a:avLst/>
          </a:prstGeom>
        </p:spPr>
      </p:pic>
    </p:spTree>
    <p:extLst>
      <p:ext uri="{BB962C8B-B14F-4D97-AF65-F5344CB8AC3E}">
        <p14:creationId xmlns:p14="http://schemas.microsoft.com/office/powerpoint/2010/main" val="276172436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n-US" altLang="en-US" sz="3600" b="1" dirty="0" smtClean="0">
                <a:cs typeface="Arial" panose="020B0604020202020204" pitchFamily="34" charset="0"/>
              </a:rPr>
              <a:t>Where does sampling fit in?</a:t>
            </a:r>
          </a:p>
        </p:txBody>
      </p:sp>
      <p:sp>
        <p:nvSpPr>
          <p:cNvPr id="17411" name="Content Placeholder 2"/>
          <p:cNvSpPr>
            <a:spLocks noGrp="1"/>
          </p:cNvSpPr>
          <p:nvPr>
            <p:ph idx="1"/>
          </p:nvPr>
        </p:nvSpPr>
        <p:spPr>
          <a:xfrm>
            <a:off x="683568" y="1905000"/>
            <a:ext cx="8231832" cy="4620344"/>
          </a:xfrm>
        </p:spPr>
        <p:txBody>
          <a:bodyPr>
            <a:normAutofit fontScale="92500" lnSpcReduction="10000"/>
          </a:bodyPr>
          <a:lstStyle/>
          <a:p>
            <a:pPr>
              <a:buFontTx/>
              <a:buNone/>
            </a:pPr>
            <a:r>
              <a:rPr lang="en-US" altLang="en-US" sz="2800" b="1" dirty="0" smtClean="0">
                <a:solidFill>
                  <a:srgbClr val="FFFF00"/>
                </a:solidFill>
                <a:latin typeface="Arial" panose="020B0604020202020204" pitchFamily="34" charset="0"/>
                <a:cs typeface="Arial" panose="020B0604020202020204" pitchFamily="34" charset="0"/>
              </a:rPr>
              <a:t>	</a:t>
            </a:r>
            <a:r>
              <a:rPr lang="en-US" altLang="en-US" sz="2800" b="1" dirty="0" smtClean="0">
                <a:cs typeface="Arial" panose="020B0604020202020204" pitchFamily="34" charset="0"/>
              </a:rPr>
              <a:t>During conceptualization, a researcher considers the </a:t>
            </a:r>
            <a:r>
              <a:rPr lang="en-US" altLang="en-US" sz="2800" b="1" dirty="0" smtClean="0">
                <a:solidFill>
                  <a:srgbClr val="FFFF00"/>
                </a:solidFill>
                <a:cs typeface="Arial" panose="020B0604020202020204" pitchFamily="34" charset="0"/>
              </a:rPr>
              <a:t>RELEVANT POPULATION </a:t>
            </a:r>
            <a:r>
              <a:rPr lang="en-US" altLang="en-US" sz="2800" b="1" dirty="0" smtClean="0">
                <a:cs typeface="Arial" panose="020B0604020202020204" pitchFamily="34" charset="0"/>
              </a:rPr>
              <a:t>for evaluating the theory/hypothesis</a:t>
            </a:r>
          </a:p>
          <a:p>
            <a:pPr>
              <a:buFontTx/>
              <a:buNone/>
            </a:pPr>
            <a:endParaRPr lang="en-US" altLang="en-US" sz="2800" b="1" dirty="0" smtClean="0">
              <a:cs typeface="Arial" panose="020B0604020202020204" pitchFamily="34" charset="0"/>
            </a:endParaRPr>
          </a:p>
          <a:p>
            <a:pPr>
              <a:buFontTx/>
              <a:buNone/>
            </a:pPr>
            <a:r>
              <a:rPr lang="en-US" altLang="en-US" sz="2800" b="1" dirty="0" smtClean="0">
                <a:cs typeface="Arial" panose="020B0604020202020204" pitchFamily="34" charset="0"/>
              </a:rPr>
              <a:t>	In designing the data collection, the researcher has two concerns in mind:</a:t>
            </a:r>
          </a:p>
          <a:p>
            <a:pPr>
              <a:buFontTx/>
              <a:buNone/>
            </a:pPr>
            <a:r>
              <a:rPr lang="en-US" altLang="en-US" sz="2800" b="1" dirty="0" smtClean="0">
                <a:cs typeface="Arial" panose="020B0604020202020204" pitchFamily="34" charset="0"/>
              </a:rPr>
              <a:t>		External validity</a:t>
            </a:r>
          </a:p>
          <a:p>
            <a:pPr>
              <a:buFontTx/>
              <a:buNone/>
            </a:pPr>
            <a:r>
              <a:rPr lang="en-US" altLang="en-US" sz="2800" b="1" dirty="0" smtClean="0">
                <a:cs typeface="Arial" panose="020B0604020202020204" pitchFamily="34" charset="0"/>
              </a:rPr>
              <a:t>		Cost/benefit calculations for the overall 	      	cost of the study</a:t>
            </a:r>
          </a:p>
          <a:p>
            <a:pPr>
              <a:buFontTx/>
              <a:buNone/>
            </a:pPr>
            <a:endParaRPr lang="en-US" altLang="en-US" sz="2800" b="1" dirty="0" smtClean="0">
              <a:solidFill>
                <a:srgbClr val="FFFF00"/>
              </a:solidFill>
              <a:latin typeface="Arial" panose="020B0604020202020204" pitchFamily="34" charset="0"/>
              <a:cs typeface="Arial" panose="020B0604020202020204" pitchFamily="34" charset="0"/>
            </a:endParaRPr>
          </a:p>
          <a:p>
            <a:pPr>
              <a:buFontTx/>
              <a:buNone/>
            </a:pPr>
            <a:endParaRPr lang="en-US" altLang="en-US" sz="2800" b="1" dirty="0" smtClean="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351856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en-US" altLang="en-US" sz="3200" b="1" dirty="0" smtClean="0">
              <a:latin typeface="Arial" panose="020B0604020202020204" pitchFamily="34" charset="0"/>
            </a:endParaRPr>
          </a:p>
        </p:txBody>
      </p:sp>
      <p:sp>
        <p:nvSpPr>
          <p:cNvPr id="19459" name="Rectangle 3"/>
          <p:cNvSpPr>
            <a:spLocks noGrp="1" noChangeArrowheads="1"/>
          </p:cNvSpPr>
          <p:nvPr>
            <p:ph type="body" idx="1"/>
          </p:nvPr>
        </p:nvSpPr>
        <p:spPr/>
        <p:txBody>
          <a:bodyPr/>
          <a:lstStyle/>
          <a:p>
            <a:pPr>
              <a:lnSpc>
                <a:spcPct val="90000"/>
              </a:lnSpc>
              <a:buFontTx/>
              <a:buNone/>
            </a:pPr>
            <a:r>
              <a:rPr lang="en-US" altLang="en-US" b="1" dirty="0" smtClean="0">
                <a:latin typeface="Arial" panose="020B0604020202020204" pitchFamily="34" charset="0"/>
              </a:rPr>
              <a:t>	</a:t>
            </a:r>
            <a:r>
              <a:rPr lang="en-US" altLang="en-US" sz="2600" b="1" dirty="0" smtClean="0"/>
              <a:t>A </a:t>
            </a:r>
            <a:r>
              <a:rPr lang="en-US" altLang="en-US" sz="2600" b="1" dirty="0" smtClean="0">
                <a:solidFill>
                  <a:srgbClr val="FFFF00"/>
                </a:solidFill>
              </a:rPr>
              <a:t>sample</a:t>
            </a:r>
            <a:r>
              <a:rPr lang="en-US" altLang="en-US" sz="2600" b="1" dirty="0" smtClean="0">
                <a:solidFill>
                  <a:srgbClr val="00CCFF"/>
                </a:solidFill>
              </a:rPr>
              <a:t> </a:t>
            </a:r>
            <a:r>
              <a:rPr lang="en-US" altLang="en-US" sz="2600" b="1" dirty="0" smtClean="0"/>
              <a:t>involves a selection of a representative subset of a </a:t>
            </a:r>
            <a:r>
              <a:rPr lang="en-US" altLang="en-US" sz="2600" b="1" dirty="0" smtClean="0">
                <a:solidFill>
                  <a:srgbClr val="FFFF00"/>
                </a:solidFill>
              </a:rPr>
              <a:t>population</a:t>
            </a:r>
            <a:r>
              <a:rPr lang="en-US" altLang="en-US" sz="2600" b="1" dirty="0" smtClean="0"/>
              <a:t> in order to draw inferences to the population</a:t>
            </a:r>
          </a:p>
          <a:p>
            <a:pPr>
              <a:lnSpc>
                <a:spcPct val="90000"/>
              </a:lnSpc>
              <a:buFontTx/>
              <a:buNone/>
            </a:pPr>
            <a:endParaRPr lang="en-US" altLang="en-US" sz="2600" b="1" dirty="0" smtClean="0"/>
          </a:p>
          <a:p>
            <a:pPr>
              <a:lnSpc>
                <a:spcPct val="90000"/>
              </a:lnSpc>
              <a:buFontTx/>
              <a:buNone/>
            </a:pPr>
            <a:r>
              <a:rPr lang="en-US" altLang="en-US" sz="2600" b="1" dirty="0" smtClean="0"/>
              <a:t>	Collecting data from a sample of a large population is </a:t>
            </a:r>
            <a:r>
              <a:rPr lang="en-US" altLang="en-US" sz="2600" b="1" dirty="0" smtClean="0">
                <a:solidFill>
                  <a:srgbClr val="FFFFFF"/>
                </a:solidFill>
              </a:rPr>
              <a:t>FAR</a:t>
            </a:r>
            <a:r>
              <a:rPr lang="en-US" altLang="en-US" sz="2600" b="1" dirty="0" smtClean="0"/>
              <a:t> </a:t>
            </a:r>
            <a:r>
              <a:rPr lang="en-US" altLang="en-US" sz="2600" b="1" dirty="0" smtClean="0">
                <a:solidFill>
                  <a:srgbClr val="FFFFFF"/>
                </a:solidFill>
              </a:rPr>
              <a:t>LESS costly and FAR LESS time consuming</a:t>
            </a:r>
            <a:endParaRPr lang="en-US" altLang="en-US" sz="2600" b="1" dirty="0" smtClean="0"/>
          </a:p>
        </p:txBody>
      </p:sp>
    </p:spTree>
    <p:extLst>
      <p:ext uri="{BB962C8B-B14F-4D97-AF65-F5344CB8AC3E}">
        <p14:creationId xmlns:p14="http://schemas.microsoft.com/office/powerpoint/2010/main" val="6757522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endParaRPr lang="en-US" altLang="en-US" sz="4000" b="1" dirty="0" smtClean="0">
              <a:latin typeface="Arial" panose="020B0604020202020204" pitchFamily="34" charset="0"/>
            </a:endParaRPr>
          </a:p>
        </p:txBody>
      </p:sp>
      <p:sp>
        <p:nvSpPr>
          <p:cNvPr id="20483" name="Rectangle 3"/>
          <p:cNvSpPr>
            <a:spLocks noGrp="1" noChangeArrowheads="1"/>
          </p:cNvSpPr>
          <p:nvPr>
            <p:ph type="body" idx="1"/>
          </p:nvPr>
        </p:nvSpPr>
        <p:spPr/>
        <p:txBody>
          <a:bodyPr/>
          <a:lstStyle/>
          <a:p>
            <a:pPr>
              <a:buFontTx/>
              <a:buNone/>
            </a:pPr>
            <a:r>
              <a:rPr lang="en-US" altLang="en-US" sz="2800" b="1" dirty="0" smtClean="0">
                <a:latin typeface="Arial" panose="020B0604020202020204" pitchFamily="34" charset="0"/>
              </a:rPr>
              <a:t>	</a:t>
            </a:r>
            <a:r>
              <a:rPr lang="en-US" altLang="en-US" sz="2600" b="1" dirty="0" smtClean="0"/>
              <a:t>Because of the cost savings, </a:t>
            </a:r>
            <a:r>
              <a:rPr lang="en-US" altLang="en-US" sz="2600" b="1" dirty="0" smtClean="0">
                <a:solidFill>
                  <a:srgbClr val="FFFF00"/>
                </a:solidFill>
              </a:rPr>
              <a:t>sampling</a:t>
            </a:r>
            <a:r>
              <a:rPr lang="en-US" altLang="en-US" sz="2600" b="1" dirty="0" smtClean="0"/>
              <a:t> allows a researcher to devote more resources to the collection of </a:t>
            </a:r>
            <a:r>
              <a:rPr lang="en-US" altLang="en-US" sz="2600" b="1" dirty="0" smtClean="0">
                <a:solidFill>
                  <a:srgbClr val="FFFFFF"/>
                </a:solidFill>
              </a:rPr>
              <a:t>more </a:t>
            </a:r>
            <a:r>
              <a:rPr lang="en-US" altLang="en-US" sz="2600" b="1" dirty="0" smtClean="0">
                <a:solidFill>
                  <a:schemeClr val="tx2"/>
                </a:solidFill>
              </a:rPr>
              <a:t>data</a:t>
            </a:r>
            <a:r>
              <a:rPr lang="en-US" altLang="en-US" sz="2600" b="1" dirty="0" smtClean="0"/>
              <a:t> (variables), the </a:t>
            </a:r>
            <a:r>
              <a:rPr lang="en-US" altLang="en-US" sz="2600" b="1" dirty="0" smtClean="0">
                <a:solidFill>
                  <a:srgbClr val="FFFF00"/>
                </a:solidFill>
              </a:rPr>
              <a:t>reduction of error </a:t>
            </a:r>
            <a:r>
              <a:rPr lang="en-US" altLang="en-US" sz="2600" b="1" dirty="0" smtClean="0"/>
              <a:t>in measurement (reliability and validity), and </a:t>
            </a:r>
            <a:r>
              <a:rPr lang="en-US" altLang="en-US" sz="2600" b="1" dirty="0" smtClean="0">
                <a:solidFill>
                  <a:srgbClr val="FFFF00"/>
                </a:solidFill>
              </a:rPr>
              <a:t>better coverage </a:t>
            </a:r>
            <a:r>
              <a:rPr lang="en-US" altLang="en-US" sz="2600" b="1" dirty="0" smtClean="0"/>
              <a:t>of the units of analysis</a:t>
            </a:r>
          </a:p>
        </p:txBody>
      </p:sp>
    </p:spTree>
    <p:extLst>
      <p:ext uri="{BB962C8B-B14F-4D97-AF65-F5344CB8AC3E}">
        <p14:creationId xmlns:p14="http://schemas.microsoft.com/office/powerpoint/2010/main" val="102349749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r>
              <a:rPr lang="en-US" altLang="en-US" sz="3600" b="1" dirty="0" smtClean="0"/>
              <a:t>Important sampling concepts</a:t>
            </a:r>
          </a:p>
        </p:txBody>
      </p:sp>
      <p:sp>
        <p:nvSpPr>
          <p:cNvPr id="7171" name="Rectangle 3"/>
          <p:cNvSpPr>
            <a:spLocks noGrp="1" noChangeArrowheads="1"/>
          </p:cNvSpPr>
          <p:nvPr>
            <p:ph type="body" idx="1"/>
          </p:nvPr>
        </p:nvSpPr>
        <p:spPr/>
        <p:txBody>
          <a:bodyPr/>
          <a:lstStyle/>
          <a:p>
            <a:pPr>
              <a:buFontTx/>
              <a:buNone/>
              <a:defRPr/>
            </a:pPr>
            <a:r>
              <a:rPr lang="en-US" sz="2800" b="1" dirty="0" smtClean="0">
                <a:latin typeface="Arial" pitchFamily="34" charset="0"/>
              </a:rPr>
              <a:t>	</a:t>
            </a:r>
            <a:r>
              <a:rPr lang="en-US" sz="2600" b="1" dirty="0" smtClean="0">
                <a:solidFill>
                  <a:srgbClr val="FFFF00"/>
                </a:solidFill>
              </a:rPr>
              <a:t>POPULATION</a:t>
            </a:r>
            <a:r>
              <a:rPr lang="en-US" sz="2600" b="1" dirty="0" smtClean="0">
                <a:solidFill>
                  <a:schemeClr val="tx2"/>
                </a:solidFill>
              </a:rPr>
              <a:t>:</a:t>
            </a:r>
            <a:r>
              <a:rPr lang="en-US" sz="2600" b="1" dirty="0" smtClean="0"/>
              <a:t> The set of all </a:t>
            </a:r>
            <a:r>
              <a:rPr lang="en-US" sz="2600" b="1" dirty="0" smtClean="0">
                <a:solidFill>
                  <a:srgbClr val="FFFF00"/>
                </a:solidFill>
              </a:rPr>
              <a:t>relevant</a:t>
            </a:r>
            <a:r>
              <a:rPr lang="en-US" sz="2600" b="1" dirty="0" smtClean="0">
                <a:solidFill>
                  <a:schemeClr val="accent1">
                    <a:lumMod val="40000"/>
                    <a:lumOff val="60000"/>
                  </a:schemeClr>
                </a:solidFill>
              </a:rPr>
              <a:t> </a:t>
            </a:r>
            <a:r>
              <a:rPr lang="en-US" sz="2600" b="1" dirty="0" smtClean="0"/>
              <a:t>units of analysis defined by the researcher on a theoretical or conceptual basis (equivalent to the </a:t>
            </a:r>
            <a:r>
              <a:rPr lang="en-US" sz="2600" b="1" dirty="0" smtClean="0">
                <a:solidFill>
                  <a:srgbClr val="FFFF00"/>
                </a:solidFill>
              </a:rPr>
              <a:t>relevant population</a:t>
            </a:r>
            <a:r>
              <a:rPr lang="en-US" sz="2600" b="1" dirty="0" smtClean="0"/>
              <a:t>)</a:t>
            </a:r>
          </a:p>
          <a:p>
            <a:pPr>
              <a:buFontTx/>
              <a:buNone/>
              <a:defRPr/>
            </a:pPr>
            <a:endParaRPr lang="en-US" sz="2600" b="1" dirty="0" smtClean="0"/>
          </a:p>
          <a:p>
            <a:pPr>
              <a:buFontTx/>
              <a:buNone/>
              <a:defRPr/>
            </a:pPr>
            <a:r>
              <a:rPr lang="en-US" sz="2600" b="1" dirty="0" smtClean="0"/>
              <a:t>	</a:t>
            </a:r>
            <a:r>
              <a:rPr lang="en-US" sz="2600" b="1" dirty="0" smtClean="0">
                <a:solidFill>
                  <a:srgbClr val="FFFF00"/>
                </a:solidFill>
              </a:rPr>
              <a:t>ELEMENT:</a:t>
            </a:r>
            <a:r>
              <a:rPr lang="en-US" sz="2600" b="1" dirty="0" smtClean="0"/>
              <a:t> The technical term for one unit from the population</a:t>
            </a:r>
          </a:p>
        </p:txBody>
      </p:sp>
    </p:spTree>
    <p:extLst>
      <p:ext uri="{BB962C8B-B14F-4D97-AF65-F5344CB8AC3E}">
        <p14:creationId xmlns:p14="http://schemas.microsoft.com/office/powerpoint/2010/main" val="112433471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n-US" altLang="en-US" sz="3600" b="1" dirty="0" smtClean="0"/>
              <a:t>Important sampling concepts</a:t>
            </a:r>
          </a:p>
        </p:txBody>
      </p:sp>
      <p:sp>
        <p:nvSpPr>
          <p:cNvPr id="22531" name="Rectangle 3"/>
          <p:cNvSpPr>
            <a:spLocks noGrp="1" noChangeArrowheads="1"/>
          </p:cNvSpPr>
          <p:nvPr>
            <p:ph type="body" idx="1"/>
          </p:nvPr>
        </p:nvSpPr>
        <p:spPr>
          <a:xfrm>
            <a:off x="539552" y="2060848"/>
            <a:ext cx="7848600" cy="4114800"/>
          </a:xfrm>
        </p:spPr>
        <p:txBody>
          <a:bodyPr/>
          <a:lstStyle/>
          <a:p>
            <a:pPr>
              <a:lnSpc>
                <a:spcPct val="90000"/>
              </a:lnSpc>
              <a:buFontTx/>
              <a:buNone/>
            </a:pPr>
            <a:r>
              <a:rPr lang="en-US" altLang="en-US" sz="2800" b="1" dirty="0" smtClean="0">
                <a:solidFill>
                  <a:schemeClr val="tx2"/>
                </a:solidFill>
                <a:latin typeface="Arial" panose="020B0604020202020204" pitchFamily="34" charset="0"/>
              </a:rPr>
              <a:t>	</a:t>
            </a:r>
            <a:r>
              <a:rPr lang="en-US" altLang="en-US" sz="2600" b="1" dirty="0" smtClean="0">
                <a:solidFill>
                  <a:srgbClr val="FFFF00"/>
                </a:solidFill>
              </a:rPr>
              <a:t>SAMPLE (SAMPLING) FRAME</a:t>
            </a:r>
            <a:r>
              <a:rPr lang="en-US" altLang="en-US" sz="2600" b="1" dirty="0" smtClean="0">
                <a:solidFill>
                  <a:schemeClr val="tx2"/>
                </a:solidFill>
              </a:rPr>
              <a:t>:</a:t>
            </a:r>
            <a:r>
              <a:rPr lang="en-US" altLang="en-US" sz="2600" b="1" dirty="0" smtClean="0"/>
              <a:t> A list of all of the elements in the population from which a sample might be drawn</a:t>
            </a:r>
          </a:p>
          <a:p>
            <a:pPr>
              <a:lnSpc>
                <a:spcPct val="90000"/>
              </a:lnSpc>
              <a:buFontTx/>
              <a:buNone/>
            </a:pPr>
            <a:endParaRPr lang="en-US" altLang="en-US" sz="2600" b="1" dirty="0" smtClean="0"/>
          </a:p>
          <a:p>
            <a:pPr>
              <a:lnSpc>
                <a:spcPct val="90000"/>
              </a:lnSpc>
              <a:buFontTx/>
              <a:buNone/>
            </a:pPr>
            <a:endParaRPr lang="en-US" altLang="en-US" sz="2600" b="1" dirty="0" smtClean="0"/>
          </a:p>
          <a:p>
            <a:pPr>
              <a:lnSpc>
                <a:spcPct val="90000"/>
              </a:lnSpc>
              <a:buFontTx/>
              <a:buNone/>
            </a:pPr>
            <a:r>
              <a:rPr lang="en-US" altLang="en-US" sz="2600" b="1" dirty="0" smtClean="0"/>
              <a:t>	</a:t>
            </a:r>
            <a:r>
              <a:rPr lang="en-US" altLang="en-US" sz="2600" b="1" dirty="0" smtClean="0">
                <a:solidFill>
                  <a:srgbClr val="FFFF00"/>
                </a:solidFill>
              </a:rPr>
              <a:t>SAMPLE:</a:t>
            </a:r>
            <a:r>
              <a:rPr lang="en-US" altLang="en-US" sz="2600" b="1" dirty="0" smtClean="0"/>
              <a:t> The set of elements drawn from a sample frame to represent the population</a:t>
            </a:r>
          </a:p>
          <a:p>
            <a:pPr>
              <a:lnSpc>
                <a:spcPct val="90000"/>
              </a:lnSpc>
              <a:buFontTx/>
              <a:buNone/>
            </a:pPr>
            <a:endParaRPr lang="en-US" altLang="en-US" sz="2800" b="1" dirty="0" smtClean="0"/>
          </a:p>
        </p:txBody>
      </p:sp>
    </p:spTree>
    <p:extLst>
      <p:ext uri="{BB962C8B-B14F-4D97-AF65-F5344CB8AC3E}">
        <p14:creationId xmlns:p14="http://schemas.microsoft.com/office/powerpoint/2010/main" val="233269154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altLang="en-US" sz="3600" b="1" dirty="0" smtClean="0"/>
              <a:t>Important sampling principles</a:t>
            </a:r>
          </a:p>
        </p:txBody>
      </p:sp>
      <p:sp>
        <p:nvSpPr>
          <p:cNvPr id="9219" name="Rectangle 3"/>
          <p:cNvSpPr>
            <a:spLocks noGrp="1" noChangeArrowheads="1"/>
          </p:cNvSpPr>
          <p:nvPr>
            <p:ph type="body" idx="1"/>
          </p:nvPr>
        </p:nvSpPr>
        <p:spPr>
          <a:xfrm>
            <a:off x="683568" y="1905000"/>
            <a:ext cx="7848600" cy="4953000"/>
          </a:xfrm>
        </p:spPr>
        <p:txBody>
          <a:bodyPr>
            <a:normAutofit/>
          </a:bodyPr>
          <a:lstStyle/>
          <a:p>
            <a:pPr marL="609600" indent="-609600">
              <a:buFontTx/>
              <a:buNone/>
              <a:defRPr/>
            </a:pPr>
            <a:r>
              <a:rPr lang="en-US" sz="2600" b="1" dirty="0" smtClean="0">
                <a:solidFill>
                  <a:srgbClr val="FFFFFF"/>
                </a:solidFill>
              </a:rPr>
              <a:t>The goal is to select a representative set of units for cost-effective data collection in order to draw inferences about the population they come from </a:t>
            </a:r>
          </a:p>
          <a:p>
            <a:pPr marL="609600" indent="-609600">
              <a:buFontTx/>
              <a:buNone/>
              <a:defRPr/>
            </a:pPr>
            <a:r>
              <a:rPr lang="en-US" sz="2600" b="1" dirty="0" smtClean="0">
                <a:solidFill>
                  <a:srgbClr val="FFFFFF"/>
                </a:solidFill>
              </a:rPr>
              <a:t>To draw inferences about a population </a:t>
            </a:r>
            <a:r>
              <a:rPr lang="en-US" sz="2600" b="1" dirty="0" smtClean="0">
                <a:solidFill>
                  <a:srgbClr val="FFFF00"/>
                </a:solidFill>
              </a:rPr>
              <a:t>parameter</a:t>
            </a:r>
            <a:r>
              <a:rPr lang="en-US" sz="2600" b="1" dirty="0" smtClean="0">
                <a:solidFill>
                  <a:srgbClr val="FFFFFF"/>
                </a:solidFill>
              </a:rPr>
              <a:t>, a probability method must be used </a:t>
            </a:r>
            <a:r>
              <a:rPr lang="en-US" sz="2600" b="1" dirty="0" smtClean="0">
                <a:solidFill>
                  <a:schemeClr val="accent1">
                    <a:lumMod val="40000"/>
                    <a:lumOff val="60000"/>
                  </a:schemeClr>
                </a:solidFill>
              </a:rPr>
              <a:t>(average age, accident rate)</a:t>
            </a:r>
          </a:p>
          <a:p>
            <a:pPr marL="609600" indent="-609600">
              <a:buFontTx/>
              <a:buNone/>
              <a:defRPr/>
            </a:pPr>
            <a:r>
              <a:rPr lang="en-US" sz="2600" b="1" dirty="0" smtClean="0">
                <a:solidFill>
                  <a:srgbClr val="FFFFFF"/>
                </a:solidFill>
              </a:rPr>
              <a:t>A sample can be evaluated on the basis of its design as well as its implementation</a:t>
            </a:r>
          </a:p>
          <a:p>
            <a:pPr marL="609600" indent="-609600">
              <a:buFontTx/>
              <a:buNone/>
              <a:defRPr/>
            </a:pPr>
            <a:r>
              <a:rPr lang="en-US" sz="2600" dirty="0" smtClean="0">
                <a:solidFill>
                  <a:srgbClr val="FFFFFF"/>
                </a:solidFill>
              </a:rPr>
              <a:t>We</a:t>
            </a:r>
            <a:r>
              <a:rPr lang="en-US" sz="2600" b="1" dirty="0" smtClean="0">
                <a:solidFill>
                  <a:srgbClr val="FFFFFF"/>
                </a:solidFill>
              </a:rPr>
              <a:t> use </a:t>
            </a:r>
            <a:r>
              <a:rPr lang="en-US" sz="2600" b="1" dirty="0" smtClean="0">
                <a:solidFill>
                  <a:srgbClr val="FFFF00"/>
                </a:solidFill>
              </a:rPr>
              <a:t>statistics</a:t>
            </a:r>
            <a:r>
              <a:rPr lang="en-US" sz="2600" b="1" dirty="0" smtClean="0">
                <a:solidFill>
                  <a:srgbClr val="FFFFFF"/>
                </a:solidFill>
              </a:rPr>
              <a:t> to estimate </a:t>
            </a:r>
            <a:r>
              <a:rPr lang="en-US" sz="2600" b="1" dirty="0" smtClean="0">
                <a:solidFill>
                  <a:srgbClr val="FFFF00"/>
                </a:solidFill>
              </a:rPr>
              <a:t>parameters</a:t>
            </a:r>
            <a:r>
              <a:rPr lang="en-US" sz="2600" b="1" dirty="0" smtClean="0">
                <a:solidFill>
                  <a:srgbClr val="FFFFFF"/>
                </a:solidFill>
              </a:rPr>
              <a:t> </a:t>
            </a:r>
          </a:p>
        </p:txBody>
      </p:sp>
    </p:spTree>
    <p:extLst>
      <p:ext uri="{BB962C8B-B14F-4D97-AF65-F5344CB8AC3E}">
        <p14:creationId xmlns:p14="http://schemas.microsoft.com/office/powerpoint/2010/main" val="23099836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en-US" altLang="en-US" dirty="0" smtClean="0"/>
          </a:p>
        </p:txBody>
      </p:sp>
      <p:sp>
        <p:nvSpPr>
          <p:cNvPr id="101379" name="Rectangle 3"/>
          <p:cNvSpPr>
            <a:spLocks noGrp="1" noChangeArrowheads="1"/>
          </p:cNvSpPr>
          <p:nvPr>
            <p:ph type="body" idx="1"/>
          </p:nvPr>
        </p:nvSpPr>
        <p:spPr/>
        <p:txBody>
          <a:bodyPr>
            <a:noAutofit/>
          </a:bodyPr>
          <a:lstStyle/>
          <a:p>
            <a:pPr>
              <a:buFontTx/>
              <a:buNone/>
            </a:pPr>
            <a:r>
              <a:rPr lang="en-US" altLang="en-US" sz="2600" b="1" dirty="0" smtClean="0">
                <a:solidFill>
                  <a:srgbClr val="FFFFFF"/>
                </a:solidFill>
              </a:rPr>
              <a:t>A sample design should:</a:t>
            </a:r>
          </a:p>
          <a:p>
            <a:pPr>
              <a:buFontTx/>
              <a:buNone/>
            </a:pPr>
            <a:r>
              <a:rPr lang="en-US" altLang="en-US" sz="2600" b="1" dirty="0" smtClean="0">
                <a:solidFill>
                  <a:srgbClr val="FFFFFF"/>
                </a:solidFill>
              </a:rPr>
              <a:t>1. Involve a </a:t>
            </a:r>
            <a:r>
              <a:rPr lang="en-US" altLang="en-US" sz="2600" b="1" dirty="0" smtClean="0">
                <a:solidFill>
                  <a:srgbClr val="FFFF00"/>
                </a:solidFill>
              </a:rPr>
              <a:t>probability method </a:t>
            </a:r>
          </a:p>
          <a:p>
            <a:pPr lvl="1">
              <a:buFontTx/>
              <a:buNone/>
            </a:pPr>
            <a:r>
              <a:rPr lang="en-US" altLang="en-US" sz="2600" b="1" dirty="0" smtClean="0">
                <a:solidFill>
                  <a:srgbClr val="FFFFFF"/>
                </a:solidFill>
              </a:rPr>
              <a:t> Every element has known, non-zero probability of selection</a:t>
            </a:r>
          </a:p>
          <a:p>
            <a:pPr>
              <a:buFontTx/>
              <a:buNone/>
            </a:pPr>
            <a:endParaRPr lang="en-US" altLang="en-US" sz="2600" b="1" dirty="0" smtClean="0">
              <a:solidFill>
                <a:srgbClr val="FFFFFF"/>
              </a:solidFill>
            </a:endParaRPr>
          </a:p>
          <a:p>
            <a:pPr>
              <a:buFontTx/>
              <a:buNone/>
            </a:pPr>
            <a:r>
              <a:rPr lang="en-US" altLang="en-US" sz="2600" b="1" dirty="0" smtClean="0">
                <a:solidFill>
                  <a:srgbClr val="FFFFFF"/>
                </a:solidFill>
              </a:rPr>
              <a:t>2. Be implemented in a way that produces </a:t>
            </a:r>
            <a:r>
              <a:rPr lang="en-US" altLang="en-US" sz="2600" b="1" dirty="0" smtClean="0">
                <a:solidFill>
                  <a:srgbClr val="FFFF00"/>
                </a:solidFill>
              </a:rPr>
              <a:t>high coverage</a:t>
            </a:r>
            <a:r>
              <a:rPr lang="en-US" altLang="en-US" sz="2600" b="1" dirty="0" smtClean="0">
                <a:solidFill>
                  <a:schemeClr val="tx2"/>
                </a:solidFill>
              </a:rPr>
              <a:t> </a:t>
            </a:r>
            <a:r>
              <a:rPr lang="en-US" altLang="en-US" sz="2600" b="1" dirty="0" smtClean="0">
                <a:solidFill>
                  <a:srgbClr val="FFFFFF"/>
                </a:solidFill>
              </a:rPr>
              <a:t>- the response rate should be maximized</a:t>
            </a:r>
          </a:p>
        </p:txBody>
      </p:sp>
    </p:spTree>
    <p:extLst>
      <p:ext uri="{BB962C8B-B14F-4D97-AF65-F5344CB8AC3E}">
        <p14:creationId xmlns:p14="http://schemas.microsoft.com/office/powerpoint/2010/main" val="4077120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13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13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13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in Qatar</a:t>
            </a:r>
            <a:endParaRPr lang="en-US" dirty="0"/>
          </a:p>
        </p:txBody>
      </p:sp>
      <p:sp>
        <p:nvSpPr>
          <p:cNvPr id="3" name="Content Placeholder 2"/>
          <p:cNvSpPr>
            <a:spLocks noGrp="1"/>
          </p:cNvSpPr>
          <p:nvPr>
            <p:ph idx="1"/>
          </p:nvPr>
        </p:nvSpPr>
        <p:spPr>
          <a:xfrm>
            <a:off x="6248400" y="1905000"/>
            <a:ext cx="2788096" cy="3962400"/>
          </a:xfrm>
        </p:spPr>
        <p:txBody>
          <a:bodyPr/>
          <a:lstStyle/>
          <a:p>
            <a:pPr algn="ctr">
              <a:buNone/>
            </a:pPr>
            <a:r>
              <a:rPr lang="en-US" i="1" dirty="0" smtClean="0"/>
              <a:t>Doha News</a:t>
            </a:r>
          </a:p>
          <a:p>
            <a:pPr algn="ctr">
              <a:buNone/>
            </a:pPr>
            <a:r>
              <a:rPr lang="en-US" dirty="0" smtClean="0"/>
              <a:t>January 20, 2016</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924512"/>
            <a:ext cx="5989661" cy="4587064"/>
          </a:xfrm>
          <a:prstGeom prst="rect">
            <a:avLst/>
          </a:prstGeom>
        </p:spPr>
      </p:pic>
    </p:spTree>
    <p:extLst>
      <p:ext uri="{BB962C8B-B14F-4D97-AF65-F5344CB8AC3E}">
        <p14:creationId xmlns:p14="http://schemas.microsoft.com/office/powerpoint/2010/main" val="318743415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en-US" altLang="en-US" sz="3600" b="1" dirty="0" smtClean="0"/>
              <a:t>How bad samples are produced</a:t>
            </a:r>
          </a:p>
        </p:txBody>
      </p:sp>
      <p:sp>
        <p:nvSpPr>
          <p:cNvPr id="104451" name="Rectangle 3"/>
          <p:cNvSpPr>
            <a:spLocks noGrp="1" noChangeArrowheads="1"/>
          </p:cNvSpPr>
          <p:nvPr>
            <p:ph type="body" idx="1"/>
          </p:nvPr>
        </p:nvSpPr>
        <p:spPr>
          <a:xfrm>
            <a:off x="457200" y="2057400"/>
            <a:ext cx="8229600" cy="4611959"/>
          </a:xfrm>
        </p:spPr>
        <p:txBody>
          <a:bodyPr>
            <a:normAutofit/>
          </a:bodyPr>
          <a:lstStyle/>
          <a:p>
            <a:pPr marL="609600" indent="-609600">
              <a:lnSpc>
                <a:spcPct val="90000"/>
              </a:lnSpc>
              <a:buFontTx/>
              <a:buNone/>
            </a:pPr>
            <a:r>
              <a:rPr lang="en-US" altLang="en-US" sz="2600" b="1" dirty="0" smtClean="0">
                <a:solidFill>
                  <a:srgbClr val="FFFF00"/>
                </a:solidFill>
              </a:rPr>
              <a:t>Poor design </a:t>
            </a:r>
          </a:p>
          <a:p>
            <a:pPr marL="990600" lvl="1" indent="-533400">
              <a:lnSpc>
                <a:spcPct val="90000"/>
              </a:lnSpc>
              <a:buFontTx/>
              <a:buNone/>
            </a:pPr>
            <a:r>
              <a:rPr lang="en-US" altLang="en-US" sz="2600" b="1" dirty="0" smtClean="0">
                <a:solidFill>
                  <a:srgbClr val="FFFFFF"/>
                </a:solidFill>
              </a:rPr>
              <a:t>Probabilities of selection are unknown</a:t>
            </a:r>
          </a:p>
          <a:p>
            <a:pPr marL="990600" lvl="1" indent="-533400">
              <a:lnSpc>
                <a:spcPct val="90000"/>
              </a:lnSpc>
              <a:buFontTx/>
              <a:buNone/>
            </a:pPr>
            <a:endParaRPr lang="en-US" altLang="en-US" sz="2600" b="1" dirty="0" smtClean="0">
              <a:solidFill>
                <a:srgbClr val="FFFFFF"/>
              </a:solidFill>
            </a:endParaRPr>
          </a:p>
          <a:p>
            <a:pPr marL="609600" indent="-609600">
              <a:lnSpc>
                <a:spcPct val="90000"/>
              </a:lnSpc>
              <a:buFontTx/>
              <a:buNone/>
            </a:pPr>
            <a:r>
              <a:rPr lang="en-US" altLang="en-US" sz="2600" b="1" dirty="0" smtClean="0">
                <a:solidFill>
                  <a:srgbClr val="FFFF00"/>
                </a:solidFill>
              </a:rPr>
              <a:t>Inadequate frame </a:t>
            </a:r>
          </a:p>
          <a:p>
            <a:pPr marL="990600" lvl="1" indent="-533400">
              <a:lnSpc>
                <a:spcPct val="90000"/>
              </a:lnSpc>
              <a:buFontTx/>
              <a:buNone/>
            </a:pPr>
            <a:r>
              <a:rPr lang="en-US" altLang="en-US" sz="2600" b="1" dirty="0" smtClean="0">
                <a:solidFill>
                  <a:srgbClr val="FFFFFF"/>
                </a:solidFill>
              </a:rPr>
              <a:t>Does not contain the entire population</a:t>
            </a:r>
          </a:p>
          <a:p>
            <a:pPr marL="990600" lvl="1" indent="-533400">
              <a:lnSpc>
                <a:spcPct val="90000"/>
              </a:lnSpc>
              <a:buFontTx/>
              <a:buNone/>
            </a:pPr>
            <a:r>
              <a:rPr lang="en-US" altLang="en-US" sz="2600" b="1" dirty="0" smtClean="0">
                <a:solidFill>
                  <a:srgbClr val="FFFFFF"/>
                </a:solidFill>
              </a:rPr>
              <a:t>Omission and can lead to bias</a:t>
            </a:r>
          </a:p>
          <a:p>
            <a:pPr marL="990600" lvl="1" indent="-533400">
              <a:lnSpc>
                <a:spcPct val="90000"/>
              </a:lnSpc>
              <a:buFontTx/>
              <a:buNone/>
            </a:pPr>
            <a:endParaRPr lang="en-US" altLang="en-US" sz="2600" b="1" dirty="0" smtClean="0">
              <a:solidFill>
                <a:srgbClr val="FFFFFF"/>
              </a:solidFill>
            </a:endParaRPr>
          </a:p>
          <a:p>
            <a:pPr marL="609600" indent="-609600">
              <a:lnSpc>
                <a:spcPct val="90000"/>
              </a:lnSpc>
              <a:buFontTx/>
              <a:buNone/>
            </a:pPr>
            <a:r>
              <a:rPr lang="en-US" altLang="en-US" sz="2600" b="1" dirty="0" smtClean="0">
                <a:solidFill>
                  <a:srgbClr val="FFFF00"/>
                </a:solidFill>
              </a:rPr>
              <a:t>Poor Execution</a:t>
            </a:r>
          </a:p>
          <a:p>
            <a:pPr marL="990600" lvl="1" indent="-533400">
              <a:lnSpc>
                <a:spcPct val="90000"/>
              </a:lnSpc>
              <a:buFontTx/>
              <a:buNone/>
            </a:pPr>
            <a:r>
              <a:rPr lang="en-US" altLang="en-US" sz="2600" b="1" dirty="0" smtClean="0">
                <a:solidFill>
                  <a:srgbClr val="FFFFFF"/>
                </a:solidFill>
              </a:rPr>
              <a:t>Response rates are low and can result in bias</a:t>
            </a:r>
          </a:p>
        </p:txBody>
      </p:sp>
    </p:spTree>
    <p:extLst>
      <p:ext uri="{BB962C8B-B14F-4D97-AF65-F5344CB8AC3E}">
        <p14:creationId xmlns:p14="http://schemas.microsoft.com/office/powerpoint/2010/main" val="4044399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44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44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445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445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4451">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44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60648"/>
            <a:ext cx="8229600" cy="1143000"/>
          </a:xfrm>
        </p:spPr>
        <p:txBody>
          <a:bodyPr>
            <a:normAutofit/>
          </a:bodyPr>
          <a:lstStyle/>
          <a:p>
            <a:r>
              <a:rPr lang="en-US" altLang="en-US" sz="3600" b="1" dirty="0" smtClean="0"/>
              <a:t>Properties of a good sample frame</a:t>
            </a:r>
          </a:p>
        </p:txBody>
      </p:sp>
      <p:sp>
        <p:nvSpPr>
          <p:cNvPr id="107523" name="Rectangle 3"/>
          <p:cNvSpPr>
            <a:spLocks noGrp="1" noChangeArrowheads="1"/>
          </p:cNvSpPr>
          <p:nvPr>
            <p:ph type="body" idx="1"/>
          </p:nvPr>
        </p:nvSpPr>
        <p:spPr/>
        <p:txBody>
          <a:bodyPr/>
          <a:lstStyle/>
          <a:p>
            <a:pPr marL="609600" indent="-609600">
              <a:buFontTx/>
              <a:buNone/>
            </a:pPr>
            <a:r>
              <a:rPr lang="en-US" altLang="en-US" sz="2600" b="1" dirty="0" smtClean="0">
                <a:solidFill>
                  <a:srgbClr val="FFFF00"/>
                </a:solidFill>
              </a:rPr>
              <a:t>Complete Coverage</a:t>
            </a:r>
          </a:p>
          <a:p>
            <a:pPr marL="990600" lvl="1" indent="-533400">
              <a:buFontTx/>
              <a:buNone/>
            </a:pPr>
            <a:r>
              <a:rPr lang="en-US" altLang="en-US" sz="2600" b="1" dirty="0" smtClean="0">
                <a:solidFill>
                  <a:srgbClr val="FFFFFF"/>
                </a:solidFill>
              </a:rPr>
              <a:t>A list of all elements in the population</a:t>
            </a:r>
          </a:p>
          <a:p>
            <a:pPr marL="609600" indent="-609600">
              <a:buFontTx/>
              <a:buNone/>
            </a:pPr>
            <a:r>
              <a:rPr lang="en-US" altLang="en-US" sz="2600" b="1" dirty="0" smtClean="0">
                <a:solidFill>
                  <a:srgbClr val="FFFF00"/>
                </a:solidFill>
              </a:rPr>
              <a:t>Relevant Coverage</a:t>
            </a:r>
          </a:p>
          <a:p>
            <a:pPr marL="990600" lvl="1" indent="-533400">
              <a:buFontTx/>
              <a:buNone/>
            </a:pPr>
            <a:r>
              <a:rPr lang="en-US" altLang="en-US" sz="2600" b="1" dirty="0" smtClean="0">
                <a:solidFill>
                  <a:srgbClr val="FFFFFF"/>
                </a:solidFill>
              </a:rPr>
              <a:t>Does not contain extraneous elements </a:t>
            </a:r>
          </a:p>
          <a:p>
            <a:pPr marL="609600" indent="-609600">
              <a:buFontTx/>
              <a:buNone/>
            </a:pPr>
            <a:r>
              <a:rPr lang="en-US" altLang="en-US" sz="2600" b="1" dirty="0" smtClean="0">
                <a:solidFill>
                  <a:srgbClr val="FFFF00"/>
                </a:solidFill>
              </a:rPr>
              <a:t>Non-duplicative coverage</a:t>
            </a:r>
          </a:p>
          <a:p>
            <a:pPr marL="990600" lvl="1" indent="-533400">
              <a:buFontTx/>
              <a:buNone/>
            </a:pPr>
            <a:r>
              <a:rPr lang="en-US" altLang="en-US" sz="2600" b="1" dirty="0" smtClean="0">
                <a:solidFill>
                  <a:srgbClr val="FFFFFF"/>
                </a:solidFill>
              </a:rPr>
              <a:t>Contains each element only once</a:t>
            </a:r>
          </a:p>
          <a:p>
            <a:pPr marL="609600" indent="-609600"/>
            <a:endParaRPr lang="en-US" altLang="en-US" sz="3600" b="1" dirty="0" smtClean="0">
              <a:solidFill>
                <a:srgbClr val="FFFFFF"/>
              </a:solidFill>
              <a:latin typeface="Arial" panose="020B0604020202020204" pitchFamily="34" charset="0"/>
            </a:endParaRPr>
          </a:p>
        </p:txBody>
      </p:sp>
    </p:spTree>
    <p:extLst>
      <p:ext uri="{BB962C8B-B14F-4D97-AF65-F5344CB8AC3E}">
        <p14:creationId xmlns:p14="http://schemas.microsoft.com/office/powerpoint/2010/main" val="5920578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75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75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75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752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75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r>
              <a:rPr lang="en-US" altLang="en-US" sz="3600" b="1" dirty="0" smtClean="0"/>
              <a:t>Types of sample designs</a:t>
            </a:r>
          </a:p>
        </p:txBody>
      </p:sp>
      <p:sp>
        <p:nvSpPr>
          <p:cNvPr id="28675" name="Rectangle 3"/>
          <p:cNvSpPr>
            <a:spLocks noGrp="1" noChangeArrowheads="1"/>
          </p:cNvSpPr>
          <p:nvPr>
            <p:ph type="body" idx="1"/>
          </p:nvPr>
        </p:nvSpPr>
        <p:spPr/>
        <p:txBody>
          <a:bodyPr>
            <a:normAutofit/>
          </a:bodyPr>
          <a:lstStyle/>
          <a:p>
            <a:pPr>
              <a:buFontTx/>
              <a:buNone/>
            </a:pPr>
            <a:r>
              <a:rPr lang="en-US" altLang="en-US" sz="2600" b="1" dirty="0" smtClean="0">
                <a:solidFill>
                  <a:srgbClr val="FFFF00"/>
                </a:solidFill>
              </a:rPr>
              <a:t>PROBABILITY DESIGNS</a:t>
            </a:r>
          </a:p>
          <a:p>
            <a:pPr>
              <a:buFontTx/>
              <a:buNone/>
            </a:pPr>
            <a:endParaRPr lang="en-US" altLang="en-US" sz="2600" b="1" dirty="0" smtClean="0">
              <a:solidFill>
                <a:srgbClr val="00CCFF"/>
              </a:solidFill>
            </a:endParaRPr>
          </a:p>
          <a:p>
            <a:pPr>
              <a:buFontTx/>
              <a:buNone/>
            </a:pPr>
            <a:r>
              <a:rPr lang="en-US" altLang="en-US" sz="2600" b="1" dirty="0" smtClean="0"/>
              <a:t>	Every element in the population has a </a:t>
            </a:r>
            <a:r>
              <a:rPr lang="en-US" altLang="en-US" sz="2600" b="1" dirty="0" smtClean="0">
                <a:solidFill>
                  <a:srgbClr val="FFFFFF"/>
                </a:solidFill>
              </a:rPr>
              <a:t>known, non-zero probability of selection</a:t>
            </a:r>
            <a:r>
              <a:rPr lang="en-US" altLang="en-US" sz="2600" b="1" dirty="0" smtClean="0"/>
              <a:t> (but not necessarily equal)</a:t>
            </a:r>
          </a:p>
        </p:txBody>
      </p:sp>
    </p:spTree>
    <p:extLst>
      <p:ext uri="{BB962C8B-B14F-4D97-AF65-F5344CB8AC3E}">
        <p14:creationId xmlns:p14="http://schemas.microsoft.com/office/powerpoint/2010/main" val="288010836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r>
              <a:rPr lang="en-US" altLang="en-US" sz="3600" b="1" dirty="0" smtClean="0"/>
              <a:t>Types of sample designs</a:t>
            </a:r>
          </a:p>
        </p:txBody>
      </p:sp>
      <p:sp>
        <p:nvSpPr>
          <p:cNvPr id="109571" name="Rectangle 3"/>
          <p:cNvSpPr>
            <a:spLocks noGrp="1" noChangeArrowheads="1"/>
          </p:cNvSpPr>
          <p:nvPr>
            <p:ph type="body" idx="1"/>
          </p:nvPr>
        </p:nvSpPr>
        <p:spPr>
          <a:xfrm>
            <a:off x="457200" y="2057401"/>
            <a:ext cx="8428703" cy="3962400"/>
          </a:xfrm>
        </p:spPr>
        <p:txBody>
          <a:bodyPr>
            <a:normAutofit/>
          </a:bodyPr>
          <a:lstStyle/>
          <a:p>
            <a:pPr>
              <a:buFontTx/>
              <a:buNone/>
            </a:pPr>
            <a:r>
              <a:rPr lang="en-US" altLang="en-US" sz="2600" b="1" dirty="0" smtClean="0">
                <a:solidFill>
                  <a:srgbClr val="FFFF00"/>
                </a:solidFill>
              </a:rPr>
              <a:t>PROBABILITY DESIGNS</a:t>
            </a:r>
          </a:p>
          <a:p>
            <a:pPr>
              <a:buFontTx/>
              <a:buNone/>
            </a:pPr>
            <a:endParaRPr lang="en-US" altLang="en-US" sz="2600" b="1" dirty="0" smtClean="0">
              <a:solidFill>
                <a:schemeClr val="tx2"/>
              </a:solidFill>
            </a:endParaRPr>
          </a:p>
          <a:p>
            <a:pPr>
              <a:buFontTx/>
              <a:buNone/>
            </a:pPr>
            <a:r>
              <a:rPr lang="en-US" altLang="en-US" sz="2600" b="1" dirty="0" smtClean="0"/>
              <a:t>SIMPLE RANDOM SAMPLES: EPSEM (Equal Probability of Selection Method)</a:t>
            </a:r>
          </a:p>
          <a:p>
            <a:pPr>
              <a:buFontTx/>
              <a:buNone/>
            </a:pPr>
            <a:endParaRPr lang="en-US" altLang="en-US" sz="2600" b="1" dirty="0" smtClean="0"/>
          </a:p>
          <a:p>
            <a:pPr lvl="1">
              <a:buFontTx/>
              <a:buNone/>
            </a:pPr>
            <a:r>
              <a:rPr lang="en-US" altLang="en-US" sz="2600" b="1" dirty="0" smtClean="0">
                <a:solidFill>
                  <a:srgbClr val="FFFFFF"/>
                </a:solidFill>
              </a:rPr>
              <a:t>Probabilities are exactly equal</a:t>
            </a:r>
          </a:p>
        </p:txBody>
      </p:sp>
    </p:spTree>
    <p:extLst>
      <p:ext uri="{BB962C8B-B14F-4D97-AF65-F5344CB8AC3E}">
        <p14:creationId xmlns:p14="http://schemas.microsoft.com/office/powerpoint/2010/main" val="1274915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5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95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r>
              <a:rPr lang="en-US" altLang="en-US" sz="3600" b="1" dirty="0" smtClean="0"/>
              <a:t>Types of sample designs</a:t>
            </a:r>
          </a:p>
        </p:txBody>
      </p:sp>
      <p:sp>
        <p:nvSpPr>
          <p:cNvPr id="30723" name="Rectangle 3"/>
          <p:cNvSpPr>
            <a:spLocks noGrp="1" noChangeArrowheads="1"/>
          </p:cNvSpPr>
          <p:nvPr>
            <p:ph type="body" idx="1"/>
          </p:nvPr>
        </p:nvSpPr>
        <p:spPr/>
        <p:txBody>
          <a:bodyPr>
            <a:normAutofit/>
          </a:bodyPr>
          <a:lstStyle/>
          <a:p>
            <a:pPr>
              <a:buFontTx/>
              <a:buNone/>
            </a:pPr>
            <a:r>
              <a:rPr lang="en-US" altLang="en-US" sz="2600" b="1" dirty="0" smtClean="0">
                <a:solidFill>
                  <a:srgbClr val="FFFF00"/>
                </a:solidFill>
              </a:rPr>
              <a:t>PROBABILITY DESIGNS</a:t>
            </a:r>
          </a:p>
          <a:p>
            <a:pPr>
              <a:buFontTx/>
              <a:buNone/>
            </a:pPr>
            <a:endParaRPr lang="en-US" altLang="en-US" sz="2600" b="1" dirty="0" smtClean="0">
              <a:solidFill>
                <a:schemeClr val="tx2"/>
              </a:solidFill>
            </a:endParaRPr>
          </a:p>
          <a:p>
            <a:pPr>
              <a:buFontTx/>
              <a:buNone/>
            </a:pPr>
            <a:r>
              <a:rPr lang="en-US" altLang="en-US" sz="2600" b="1" dirty="0" smtClean="0">
                <a:solidFill>
                  <a:schemeClr val="tx2"/>
                </a:solidFill>
              </a:rPr>
              <a:t>	</a:t>
            </a:r>
            <a:r>
              <a:rPr lang="en-US" altLang="en-US" sz="2600" b="1" dirty="0" smtClean="0"/>
              <a:t>STRATIFIED SAMPLES: Unequal selection probabilities in order to facilitate </a:t>
            </a:r>
            <a:r>
              <a:rPr lang="en-US" altLang="en-US" sz="2600" b="1" dirty="0" smtClean="0">
                <a:solidFill>
                  <a:srgbClr val="FFFFFF"/>
                </a:solidFill>
              </a:rPr>
              <a:t>comparisons between theoretically relevant subgroups in a population</a:t>
            </a:r>
          </a:p>
        </p:txBody>
      </p:sp>
    </p:spTree>
    <p:extLst>
      <p:ext uri="{BB962C8B-B14F-4D97-AF65-F5344CB8AC3E}">
        <p14:creationId xmlns:p14="http://schemas.microsoft.com/office/powerpoint/2010/main" val="153589645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r>
              <a:rPr lang="en-US" altLang="en-US" sz="3600" b="1" dirty="0" smtClean="0"/>
              <a:t>Stratified samples</a:t>
            </a:r>
          </a:p>
        </p:txBody>
      </p:sp>
      <p:sp>
        <p:nvSpPr>
          <p:cNvPr id="31747" name="Rectangle 3"/>
          <p:cNvSpPr>
            <a:spLocks noGrp="1" noChangeArrowheads="1"/>
          </p:cNvSpPr>
          <p:nvPr>
            <p:ph type="body" idx="1"/>
          </p:nvPr>
        </p:nvSpPr>
        <p:spPr>
          <a:xfrm>
            <a:off x="467544" y="1873523"/>
            <a:ext cx="7772400" cy="4953000"/>
          </a:xfrm>
        </p:spPr>
        <p:txBody>
          <a:bodyPr>
            <a:normAutofit/>
          </a:bodyPr>
          <a:lstStyle/>
          <a:p>
            <a:pPr>
              <a:lnSpc>
                <a:spcPct val="90000"/>
              </a:lnSpc>
              <a:buFontTx/>
              <a:buNone/>
            </a:pPr>
            <a:r>
              <a:rPr lang="en-US" altLang="en-US" sz="2400" b="1" dirty="0" smtClean="0">
                <a:latin typeface="Arial" panose="020B0604020202020204" pitchFamily="34" charset="0"/>
              </a:rPr>
              <a:t>	</a:t>
            </a:r>
            <a:r>
              <a:rPr lang="en-US" altLang="en-US" sz="2600" b="1" dirty="0" smtClean="0"/>
              <a:t>Elements in the population have different (unequal) probabilities of selection</a:t>
            </a:r>
          </a:p>
          <a:p>
            <a:pPr>
              <a:lnSpc>
                <a:spcPct val="90000"/>
              </a:lnSpc>
              <a:buFontTx/>
              <a:buNone/>
            </a:pPr>
            <a:endParaRPr lang="en-US" altLang="en-US" sz="2600" b="1" dirty="0" smtClean="0"/>
          </a:p>
          <a:p>
            <a:pPr>
              <a:lnSpc>
                <a:spcPct val="90000"/>
              </a:lnSpc>
              <a:buFontTx/>
              <a:buNone/>
            </a:pPr>
            <a:r>
              <a:rPr lang="en-US" altLang="en-US" sz="2600" b="1" dirty="0" smtClean="0"/>
              <a:t>	This is like drawing two separate samples, each of which is a probability design, and analyzing the data separately</a:t>
            </a:r>
          </a:p>
          <a:p>
            <a:pPr>
              <a:lnSpc>
                <a:spcPct val="90000"/>
              </a:lnSpc>
              <a:buFontTx/>
              <a:buNone/>
            </a:pPr>
            <a:endParaRPr lang="en-US" altLang="en-US" sz="2600" b="1" dirty="0" smtClean="0"/>
          </a:p>
          <a:p>
            <a:pPr>
              <a:lnSpc>
                <a:spcPct val="90000"/>
              </a:lnSpc>
              <a:buFontTx/>
              <a:buNone/>
            </a:pPr>
            <a:r>
              <a:rPr lang="en-US" altLang="en-US" sz="2600" b="1" dirty="0" smtClean="0"/>
              <a:t>	But the data have to be </a:t>
            </a:r>
            <a:r>
              <a:rPr lang="en-US" altLang="en-US" sz="2600" b="1" dirty="0" smtClean="0">
                <a:solidFill>
                  <a:srgbClr val="FFFFFF"/>
                </a:solidFill>
              </a:rPr>
              <a:t>weighted </a:t>
            </a:r>
            <a:r>
              <a:rPr lang="en-US" altLang="en-US" sz="2600" b="1" dirty="0" smtClean="0"/>
              <a:t>if they are combined to produce a population estimate in order to account for the unequal probabilities</a:t>
            </a:r>
          </a:p>
        </p:txBody>
      </p:sp>
    </p:spTree>
    <p:extLst>
      <p:ext uri="{BB962C8B-B14F-4D97-AF65-F5344CB8AC3E}">
        <p14:creationId xmlns:p14="http://schemas.microsoft.com/office/powerpoint/2010/main" val="359756353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endParaRPr lang="en-US" altLang="en-US" dirty="0" smtClean="0"/>
          </a:p>
        </p:txBody>
      </p:sp>
      <p:sp>
        <p:nvSpPr>
          <p:cNvPr id="32771" name="Rectangle 3"/>
          <p:cNvSpPr>
            <a:spLocks noGrp="1" noChangeArrowheads="1"/>
          </p:cNvSpPr>
          <p:nvPr>
            <p:ph type="body" idx="1"/>
          </p:nvPr>
        </p:nvSpPr>
        <p:spPr>
          <a:xfrm>
            <a:off x="395536" y="836712"/>
            <a:ext cx="7772400" cy="5410200"/>
          </a:xfrm>
        </p:spPr>
        <p:txBody>
          <a:bodyPr>
            <a:normAutofit fontScale="92500"/>
          </a:bodyPr>
          <a:lstStyle/>
          <a:p>
            <a:pPr>
              <a:lnSpc>
                <a:spcPct val="90000"/>
              </a:lnSpc>
              <a:buFontTx/>
              <a:buNone/>
            </a:pPr>
            <a:r>
              <a:rPr lang="en-US" altLang="en-US" sz="2800" b="1" dirty="0" smtClean="0">
                <a:latin typeface="Arial" panose="020B0604020202020204" pitchFamily="34" charset="0"/>
              </a:rPr>
              <a:t>	</a:t>
            </a:r>
            <a:r>
              <a:rPr lang="en-US" altLang="en-US" sz="2800" b="1" dirty="0" smtClean="0"/>
              <a:t>This was the basis for a recently reported error about teenage drinking:</a:t>
            </a:r>
          </a:p>
          <a:p>
            <a:pPr>
              <a:lnSpc>
                <a:spcPct val="90000"/>
              </a:lnSpc>
              <a:buFontTx/>
              <a:buNone/>
            </a:pPr>
            <a:endParaRPr lang="en-US" altLang="en-US" sz="2800" b="1" dirty="0" smtClean="0"/>
          </a:p>
          <a:p>
            <a:pPr>
              <a:lnSpc>
                <a:spcPct val="90000"/>
              </a:lnSpc>
              <a:buFontTx/>
              <a:buNone/>
            </a:pPr>
            <a:r>
              <a:rPr lang="en-US" altLang="en-US" sz="2800" b="1" dirty="0" smtClean="0"/>
              <a:t>	“Teenagers consume almost 25%of all alcohol”</a:t>
            </a:r>
          </a:p>
          <a:p>
            <a:pPr>
              <a:lnSpc>
                <a:spcPct val="90000"/>
              </a:lnSpc>
              <a:buFontTx/>
              <a:buNone/>
            </a:pPr>
            <a:r>
              <a:rPr lang="en-US" altLang="en-US" sz="2800" b="1" dirty="0" smtClean="0"/>
              <a:t>	Survey of 25,500 Americans with an oversample of 10,000 12 to 20 year olds (about 40% of the sample although about 20% of the population)</a:t>
            </a:r>
          </a:p>
          <a:p>
            <a:pPr>
              <a:lnSpc>
                <a:spcPct val="90000"/>
              </a:lnSpc>
              <a:buFontTx/>
              <a:buNone/>
            </a:pPr>
            <a:endParaRPr lang="en-US" altLang="en-US" sz="2800" b="1" dirty="0" smtClean="0"/>
          </a:p>
          <a:p>
            <a:pPr>
              <a:lnSpc>
                <a:spcPct val="90000"/>
              </a:lnSpc>
              <a:buFontTx/>
              <a:buNone/>
            </a:pPr>
            <a:r>
              <a:rPr lang="en-US" altLang="en-US" sz="2800" b="1" dirty="0" smtClean="0"/>
              <a:t>	So their 22% of consumption (unweighted) turned out to be 11% when weighted – about their proportion of the population</a:t>
            </a:r>
          </a:p>
          <a:p>
            <a:pPr>
              <a:lnSpc>
                <a:spcPct val="90000"/>
              </a:lnSpc>
              <a:buFontTx/>
              <a:buNone/>
            </a:pPr>
            <a:endParaRPr lang="en-US" altLang="en-US" sz="2800" b="1" dirty="0" smtClean="0">
              <a:solidFill>
                <a:schemeClr val="tx2"/>
              </a:solidFill>
              <a:latin typeface="Arial" panose="020B0604020202020204" pitchFamily="34" charset="0"/>
            </a:endParaRPr>
          </a:p>
          <a:p>
            <a:pPr>
              <a:lnSpc>
                <a:spcPct val="90000"/>
              </a:lnSpc>
              <a:buFontTx/>
              <a:buNone/>
            </a:pPr>
            <a:endParaRPr lang="en-US" altLang="en-US" sz="2800" b="1" dirty="0" smtClean="0">
              <a:latin typeface="Arial" panose="020B0604020202020204" pitchFamily="34" charset="0"/>
            </a:endParaRPr>
          </a:p>
        </p:txBody>
      </p:sp>
    </p:spTree>
    <p:extLst>
      <p:ext uri="{BB962C8B-B14F-4D97-AF65-F5344CB8AC3E}">
        <p14:creationId xmlns:p14="http://schemas.microsoft.com/office/powerpoint/2010/main" val="381717071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r>
              <a:rPr lang="en-US" altLang="en-US" sz="3600" b="1" dirty="0" smtClean="0"/>
              <a:t>Types of sample designs</a:t>
            </a:r>
          </a:p>
        </p:txBody>
      </p:sp>
      <p:sp>
        <p:nvSpPr>
          <p:cNvPr id="33795" name="Rectangle 3"/>
          <p:cNvSpPr>
            <a:spLocks noGrp="1" noChangeArrowheads="1"/>
          </p:cNvSpPr>
          <p:nvPr>
            <p:ph type="body" idx="1"/>
          </p:nvPr>
        </p:nvSpPr>
        <p:spPr/>
        <p:txBody>
          <a:bodyPr>
            <a:normAutofit/>
          </a:bodyPr>
          <a:lstStyle/>
          <a:p>
            <a:pPr>
              <a:buFontTx/>
              <a:buNone/>
            </a:pPr>
            <a:r>
              <a:rPr lang="en-US" altLang="en-US" sz="2600" b="1" dirty="0" smtClean="0">
                <a:solidFill>
                  <a:srgbClr val="FFFF00"/>
                </a:solidFill>
              </a:rPr>
              <a:t>PROBABILITY DESIGNS</a:t>
            </a:r>
          </a:p>
          <a:p>
            <a:pPr>
              <a:buFontTx/>
              <a:buNone/>
            </a:pPr>
            <a:endParaRPr lang="en-US" altLang="en-US" sz="2600" b="1" dirty="0" smtClean="0">
              <a:solidFill>
                <a:schemeClr val="accent1"/>
              </a:solidFill>
            </a:endParaRPr>
          </a:p>
          <a:p>
            <a:pPr>
              <a:buFontTx/>
              <a:buNone/>
            </a:pPr>
            <a:r>
              <a:rPr lang="en-US" altLang="en-US" sz="2600" b="1" dirty="0" smtClean="0">
                <a:solidFill>
                  <a:schemeClr val="tx2"/>
                </a:solidFill>
              </a:rPr>
              <a:t>	</a:t>
            </a:r>
            <a:r>
              <a:rPr lang="en-US" altLang="en-US" sz="2600" b="1" dirty="0" smtClean="0"/>
              <a:t>CLUSTER SAMPLES: </a:t>
            </a:r>
            <a:r>
              <a:rPr lang="en-US" altLang="en-US" sz="2600" b="1" dirty="0" smtClean="0">
                <a:solidFill>
                  <a:srgbClr val="FFFFFF"/>
                </a:solidFill>
              </a:rPr>
              <a:t>Selecting units by proximity to reduce the costs of contact, especially travel</a:t>
            </a:r>
          </a:p>
        </p:txBody>
      </p:sp>
    </p:spTree>
    <p:extLst>
      <p:ext uri="{BB962C8B-B14F-4D97-AF65-F5344CB8AC3E}">
        <p14:creationId xmlns:p14="http://schemas.microsoft.com/office/powerpoint/2010/main" val="31333356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r>
              <a:rPr lang="en-US" altLang="en-US" sz="3600" b="1" dirty="0" smtClean="0"/>
              <a:t>Types of sample designs</a:t>
            </a:r>
          </a:p>
        </p:txBody>
      </p:sp>
      <p:sp>
        <p:nvSpPr>
          <p:cNvPr id="34819" name="Rectangle 3"/>
          <p:cNvSpPr>
            <a:spLocks noGrp="1" noChangeArrowheads="1"/>
          </p:cNvSpPr>
          <p:nvPr>
            <p:ph type="body" idx="1"/>
          </p:nvPr>
        </p:nvSpPr>
        <p:spPr/>
        <p:txBody>
          <a:bodyPr>
            <a:normAutofit/>
          </a:bodyPr>
          <a:lstStyle/>
          <a:p>
            <a:pPr>
              <a:buFontTx/>
              <a:buNone/>
            </a:pPr>
            <a:r>
              <a:rPr lang="en-US" altLang="en-US" sz="2600" b="1" dirty="0" smtClean="0">
                <a:solidFill>
                  <a:srgbClr val="FFFF00"/>
                </a:solidFill>
              </a:rPr>
              <a:t>PROBABILITY DESIGNS</a:t>
            </a:r>
          </a:p>
          <a:p>
            <a:pPr>
              <a:buFontTx/>
              <a:buNone/>
            </a:pPr>
            <a:r>
              <a:rPr lang="en-US" altLang="en-US" sz="2600" b="1" dirty="0" smtClean="0">
                <a:solidFill>
                  <a:srgbClr val="FFFFFF"/>
                </a:solidFill>
              </a:rPr>
              <a:t>	</a:t>
            </a:r>
          </a:p>
          <a:p>
            <a:pPr>
              <a:buFontTx/>
              <a:buNone/>
            </a:pPr>
            <a:r>
              <a:rPr lang="en-US" altLang="en-US" sz="2600" b="1" dirty="0" smtClean="0">
                <a:solidFill>
                  <a:srgbClr val="FFFFFF"/>
                </a:solidFill>
              </a:rPr>
              <a:t>	</a:t>
            </a:r>
            <a:r>
              <a:rPr lang="en-US" altLang="en-US" sz="2600" b="1" dirty="0" smtClean="0"/>
              <a:t>SYSTEMATIC SAMPLES</a:t>
            </a:r>
            <a:r>
              <a:rPr lang="en-US" altLang="en-US" sz="2600" b="1" dirty="0" smtClean="0">
                <a:solidFill>
                  <a:srgbClr val="FFFFFF"/>
                </a:solidFill>
              </a:rPr>
              <a:t>: Selection of units at intervals based upon a random start</a:t>
            </a:r>
          </a:p>
        </p:txBody>
      </p:sp>
    </p:spTree>
    <p:extLst>
      <p:ext uri="{BB962C8B-B14F-4D97-AF65-F5344CB8AC3E}">
        <p14:creationId xmlns:p14="http://schemas.microsoft.com/office/powerpoint/2010/main" val="35477737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endParaRPr lang="en-US" altLang="en-US" sz="4000" b="1" dirty="0" smtClean="0">
              <a:latin typeface="Arial" panose="020B0604020202020204" pitchFamily="34" charset="0"/>
            </a:endParaRPr>
          </a:p>
        </p:txBody>
      </p:sp>
      <p:sp>
        <p:nvSpPr>
          <p:cNvPr id="35843" name="Rectangle 3"/>
          <p:cNvSpPr>
            <a:spLocks noGrp="1" noChangeArrowheads="1"/>
          </p:cNvSpPr>
          <p:nvPr>
            <p:ph type="body" idx="1"/>
          </p:nvPr>
        </p:nvSpPr>
        <p:spPr>
          <a:xfrm>
            <a:off x="611560" y="2132856"/>
            <a:ext cx="8229600" cy="3962400"/>
          </a:xfrm>
        </p:spPr>
        <p:txBody>
          <a:bodyPr>
            <a:normAutofit fontScale="92500" lnSpcReduction="10000"/>
          </a:bodyPr>
          <a:lstStyle/>
          <a:p>
            <a:pPr>
              <a:buFontTx/>
              <a:buNone/>
            </a:pPr>
            <a:r>
              <a:rPr lang="en-US" altLang="en-US" sz="2800" b="1" dirty="0" smtClean="0"/>
              <a:t>In systematic samples, a researcher has:</a:t>
            </a:r>
          </a:p>
          <a:p>
            <a:pPr>
              <a:buFontTx/>
              <a:buNone/>
            </a:pPr>
            <a:endParaRPr lang="en-US" altLang="en-US" sz="2800" b="1" dirty="0" smtClean="0"/>
          </a:p>
          <a:p>
            <a:pPr>
              <a:buFontTx/>
              <a:buNone/>
            </a:pPr>
            <a:r>
              <a:rPr lang="en-US" altLang="en-US" sz="2800" b="1" dirty="0" smtClean="0"/>
              <a:t>	1. A SAMPLING RATE (depends on desired sample size)</a:t>
            </a:r>
          </a:p>
          <a:p>
            <a:pPr>
              <a:buFontTx/>
              <a:buNone/>
            </a:pPr>
            <a:r>
              <a:rPr lang="en-US" altLang="en-US" sz="2800" b="1" dirty="0" smtClean="0"/>
              <a:t>	2. An INTERVAL (the division of the frame into equal parts)</a:t>
            </a:r>
          </a:p>
          <a:p>
            <a:pPr>
              <a:buFontTx/>
              <a:buNone/>
            </a:pPr>
            <a:r>
              <a:rPr lang="en-US" altLang="en-US" sz="2800" b="1" dirty="0" smtClean="0"/>
              <a:t>	3. A STARTING POINT (selected at random within the interval)</a:t>
            </a:r>
          </a:p>
          <a:p>
            <a:pPr>
              <a:buFontTx/>
              <a:buNone/>
            </a:pPr>
            <a:endParaRPr lang="en-US" altLang="en-US" sz="2800" b="1" dirty="0" smtClean="0">
              <a:solidFill>
                <a:schemeClr val="tx2"/>
              </a:solidFill>
              <a:latin typeface="Arial" panose="020B0604020202020204" pitchFamily="34" charset="0"/>
            </a:endParaRPr>
          </a:p>
        </p:txBody>
      </p:sp>
    </p:spTree>
    <p:extLst>
      <p:ext uri="{BB962C8B-B14F-4D97-AF65-F5344CB8AC3E}">
        <p14:creationId xmlns:p14="http://schemas.microsoft.com/office/powerpoint/2010/main" val="3830636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n-GB" dirty="0"/>
              <a:t>What makes </a:t>
            </a:r>
            <a:r>
              <a:rPr lang="en-GB" dirty="0" smtClean="0"/>
              <a:t>a problem “public”?</a:t>
            </a:r>
            <a:endParaRPr lang="en-GB" dirty="0"/>
          </a:p>
        </p:txBody>
      </p:sp>
      <p:sp>
        <p:nvSpPr>
          <p:cNvPr id="9219" name="Rectangle 3"/>
          <p:cNvSpPr>
            <a:spLocks noGrp="1" noChangeArrowheads="1"/>
          </p:cNvSpPr>
          <p:nvPr>
            <p:ph idx="1"/>
          </p:nvPr>
        </p:nvSpPr>
        <p:spPr/>
        <p:txBody>
          <a:bodyPr/>
          <a:lstStyle/>
          <a:p>
            <a:r>
              <a:rPr lang="en-GB" dirty="0" smtClean="0"/>
              <a:t>Public goods</a:t>
            </a:r>
          </a:p>
          <a:p>
            <a:r>
              <a:rPr lang="en-GB" dirty="0" smtClean="0"/>
              <a:t>Societal needs</a:t>
            </a:r>
          </a:p>
          <a:p>
            <a:r>
              <a:rPr lang="en-GB" dirty="0" smtClean="0"/>
              <a:t>Public perception</a:t>
            </a:r>
          </a:p>
          <a:p>
            <a:r>
              <a:rPr lang="en-GB" dirty="0" smtClean="0"/>
              <a:t>Political pressure</a:t>
            </a:r>
          </a:p>
          <a:p>
            <a:r>
              <a:rPr lang="en-GB" dirty="0" smtClean="0"/>
              <a:t>Concerns about values</a:t>
            </a:r>
          </a:p>
          <a:p>
            <a:r>
              <a:rPr lang="en-GB" dirty="0" smtClean="0"/>
              <a:t>Others?</a:t>
            </a:r>
            <a:endParaRPr lang="en-GB"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r>
              <a:rPr lang="en-US" altLang="en-US" sz="3600" b="1" dirty="0" smtClean="0"/>
              <a:t>Types of sample designs</a:t>
            </a:r>
          </a:p>
        </p:txBody>
      </p:sp>
      <p:sp>
        <p:nvSpPr>
          <p:cNvPr id="36867" name="Rectangle 3"/>
          <p:cNvSpPr>
            <a:spLocks noGrp="1" noChangeArrowheads="1"/>
          </p:cNvSpPr>
          <p:nvPr>
            <p:ph type="body" idx="1"/>
          </p:nvPr>
        </p:nvSpPr>
        <p:spPr>
          <a:xfrm>
            <a:off x="457200" y="2057401"/>
            <a:ext cx="8579296" cy="3962400"/>
          </a:xfrm>
        </p:spPr>
        <p:txBody>
          <a:bodyPr>
            <a:normAutofit lnSpcReduction="10000"/>
          </a:bodyPr>
          <a:lstStyle/>
          <a:p>
            <a:pPr>
              <a:lnSpc>
                <a:spcPct val="90000"/>
              </a:lnSpc>
              <a:buFontTx/>
              <a:buNone/>
            </a:pPr>
            <a:r>
              <a:rPr lang="en-US" altLang="en-US" sz="2800" b="1" dirty="0" smtClean="0">
                <a:solidFill>
                  <a:srgbClr val="FFFF00"/>
                </a:solidFill>
              </a:rPr>
              <a:t>NON-PROBABILITY DESIGNS</a:t>
            </a:r>
          </a:p>
          <a:p>
            <a:pPr>
              <a:lnSpc>
                <a:spcPct val="90000"/>
              </a:lnSpc>
              <a:buFontTx/>
              <a:buNone/>
            </a:pPr>
            <a:endParaRPr lang="en-US" altLang="en-US" sz="2800" b="1" dirty="0" smtClean="0">
              <a:solidFill>
                <a:schemeClr val="tx2"/>
              </a:solidFill>
            </a:endParaRPr>
          </a:p>
          <a:p>
            <a:pPr>
              <a:lnSpc>
                <a:spcPct val="90000"/>
              </a:lnSpc>
              <a:buFontTx/>
              <a:buNone/>
            </a:pPr>
            <a:r>
              <a:rPr lang="en-US" altLang="en-US" sz="2800" b="1" dirty="0" smtClean="0"/>
              <a:t>	These generally violate the principle of every element in the population having a </a:t>
            </a:r>
            <a:r>
              <a:rPr lang="en-US" altLang="en-US" sz="2800" b="1" dirty="0" smtClean="0">
                <a:solidFill>
                  <a:srgbClr val="FFFFFF"/>
                </a:solidFill>
              </a:rPr>
              <a:t>known, non-zero probability of selection</a:t>
            </a:r>
            <a:endParaRPr lang="en-US" altLang="en-US" sz="2800" b="1" dirty="0" smtClean="0">
              <a:solidFill>
                <a:schemeClr val="accent2"/>
              </a:solidFill>
            </a:endParaRPr>
          </a:p>
          <a:p>
            <a:pPr>
              <a:lnSpc>
                <a:spcPct val="90000"/>
              </a:lnSpc>
              <a:buFontTx/>
              <a:buNone/>
            </a:pPr>
            <a:endParaRPr lang="en-US" altLang="en-US" sz="2800" b="1" dirty="0" smtClean="0">
              <a:solidFill>
                <a:schemeClr val="accent2"/>
              </a:solidFill>
            </a:endParaRPr>
          </a:p>
          <a:p>
            <a:pPr>
              <a:lnSpc>
                <a:spcPct val="90000"/>
              </a:lnSpc>
              <a:buFontTx/>
              <a:buNone/>
            </a:pPr>
            <a:r>
              <a:rPr lang="en-US" altLang="en-US" sz="2800" b="1" dirty="0" smtClean="0">
                <a:solidFill>
                  <a:schemeClr val="accent2"/>
                </a:solidFill>
              </a:rPr>
              <a:t>	</a:t>
            </a:r>
            <a:r>
              <a:rPr lang="en-US" altLang="en-US" sz="2800" b="1" dirty="0" smtClean="0"/>
              <a:t>The probabilities of selection are </a:t>
            </a:r>
            <a:r>
              <a:rPr lang="en-US" altLang="en-US" sz="2800" b="1" dirty="0" smtClean="0">
                <a:solidFill>
                  <a:srgbClr val="FFFFFF"/>
                </a:solidFill>
              </a:rPr>
              <a:t>unknown</a:t>
            </a:r>
            <a:r>
              <a:rPr lang="en-US" altLang="en-US" sz="2800" b="1" dirty="0" smtClean="0">
                <a:solidFill>
                  <a:srgbClr val="00CCFF"/>
                </a:solidFill>
              </a:rPr>
              <a:t> </a:t>
            </a:r>
            <a:r>
              <a:rPr lang="en-US" altLang="en-US" sz="2800" b="1" dirty="0" smtClean="0"/>
              <a:t>or some elements have no chance of selection (P = 0)</a:t>
            </a:r>
          </a:p>
        </p:txBody>
      </p:sp>
    </p:spTree>
    <p:extLst>
      <p:ext uri="{BB962C8B-B14F-4D97-AF65-F5344CB8AC3E}">
        <p14:creationId xmlns:p14="http://schemas.microsoft.com/office/powerpoint/2010/main" val="218879311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r>
              <a:rPr lang="en-US" altLang="en-US" sz="3600" b="1" dirty="0" smtClean="0"/>
              <a:t>Types of sample designs</a:t>
            </a:r>
          </a:p>
        </p:txBody>
      </p:sp>
      <p:sp>
        <p:nvSpPr>
          <p:cNvPr id="37891" name="Rectangle 3"/>
          <p:cNvSpPr>
            <a:spLocks noGrp="1" noChangeArrowheads="1"/>
          </p:cNvSpPr>
          <p:nvPr>
            <p:ph type="body" idx="1"/>
          </p:nvPr>
        </p:nvSpPr>
        <p:spPr/>
        <p:txBody>
          <a:bodyPr>
            <a:normAutofit fontScale="92500" lnSpcReduction="20000"/>
          </a:bodyPr>
          <a:lstStyle/>
          <a:p>
            <a:pPr>
              <a:lnSpc>
                <a:spcPct val="90000"/>
              </a:lnSpc>
              <a:buFontTx/>
              <a:buNone/>
            </a:pPr>
            <a:r>
              <a:rPr lang="en-US" altLang="en-US" sz="2800" b="1" dirty="0" smtClean="0">
                <a:solidFill>
                  <a:srgbClr val="FFFF00"/>
                </a:solidFill>
              </a:rPr>
              <a:t>NON-PROBABILITY DESIGNS</a:t>
            </a:r>
          </a:p>
          <a:p>
            <a:pPr>
              <a:lnSpc>
                <a:spcPct val="90000"/>
              </a:lnSpc>
              <a:buFontTx/>
              <a:buNone/>
            </a:pPr>
            <a:endParaRPr lang="en-US" altLang="en-US" sz="2800" b="1" dirty="0" smtClean="0">
              <a:solidFill>
                <a:srgbClr val="FFFFFF"/>
              </a:solidFill>
            </a:endParaRPr>
          </a:p>
          <a:p>
            <a:pPr>
              <a:lnSpc>
                <a:spcPct val="90000"/>
              </a:lnSpc>
              <a:buFontTx/>
              <a:buNone/>
            </a:pPr>
            <a:r>
              <a:rPr lang="en-US" altLang="en-US" sz="2800" b="1" dirty="0" smtClean="0">
                <a:solidFill>
                  <a:srgbClr val="FFFFFF"/>
                </a:solidFill>
              </a:rPr>
              <a:t>	AVAILABILITY or CONVENIENCE SAMPLES:</a:t>
            </a:r>
          </a:p>
          <a:p>
            <a:pPr>
              <a:lnSpc>
                <a:spcPct val="90000"/>
              </a:lnSpc>
              <a:buFontTx/>
              <a:buNone/>
            </a:pPr>
            <a:r>
              <a:rPr lang="en-US" altLang="en-US" sz="2800" b="1" dirty="0" smtClean="0">
                <a:solidFill>
                  <a:schemeClr val="tx2"/>
                </a:solidFill>
              </a:rPr>
              <a:t>	</a:t>
            </a:r>
            <a:r>
              <a:rPr lang="en-US" altLang="en-US" sz="2800" b="1" dirty="0" smtClean="0"/>
              <a:t>Involve taking whomever is available.  There are no known probabilities of selection (Going to the street corner)</a:t>
            </a:r>
          </a:p>
          <a:p>
            <a:pPr>
              <a:lnSpc>
                <a:spcPct val="90000"/>
              </a:lnSpc>
              <a:buFontTx/>
              <a:buNone/>
            </a:pPr>
            <a:endParaRPr lang="en-US" altLang="en-US" sz="2800" b="1" dirty="0" smtClean="0"/>
          </a:p>
          <a:p>
            <a:pPr>
              <a:lnSpc>
                <a:spcPct val="90000"/>
              </a:lnSpc>
              <a:buFontTx/>
              <a:buNone/>
            </a:pPr>
            <a:r>
              <a:rPr lang="en-US" altLang="en-US" sz="2800" b="1" dirty="0" smtClean="0"/>
              <a:t>	Readily available samples are often used in exploratory work</a:t>
            </a:r>
          </a:p>
        </p:txBody>
      </p:sp>
    </p:spTree>
    <p:extLst>
      <p:ext uri="{BB962C8B-B14F-4D97-AF65-F5344CB8AC3E}">
        <p14:creationId xmlns:p14="http://schemas.microsoft.com/office/powerpoint/2010/main" val="329036457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r>
              <a:rPr lang="en-US" altLang="en-US" sz="3600" b="1" dirty="0" smtClean="0"/>
              <a:t>Types of sample designs</a:t>
            </a:r>
          </a:p>
        </p:txBody>
      </p:sp>
      <p:sp>
        <p:nvSpPr>
          <p:cNvPr id="38915" name="Rectangle 3"/>
          <p:cNvSpPr>
            <a:spLocks noGrp="1" noChangeArrowheads="1"/>
          </p:cNvSpPr>
          <p:nvPr>
            <p:ph type="body" idx="1"/>
          </p:nvPr>
        </p:nvSpPr>
        <p:spPr/>
        <p:txBody>
          <a:bodyPr>
            <a:normAutofit/>
          </a:bodyPr>
          <a:lstStyle/>
          <a:p>
            <a:pPr>
              <a:buFontTx/>
              <a:buNone/>
            </a:pPr>
            <a:r>
              <a:rPr lang="en-US" altLang="en-US" sz="2600" b="1" dirty="0" smtClean="0">
                <a:solidFill>
                  <a:srgbClr val="FFFF00"/>
                </a:solidFill>
              </a:rPr>
              <a:t>NON-PROBABILITY DESIGNS</a:t>
            </a:r>
          </a:p>
          <a:p>
            <a:pPr>
              <a:buFontTx/>
              <a:buNone/>
            </a:pPr>
            <a:endParaRPr lang="en-US" altLang="en-US" sz="2600" b="1" dirty="0" smtClean="0">
              <a:solidFill>
                <a:srgbClr val="FFFFFF"/>
              </a:solidFill>
            </a:endParaRPr>
          </a:p>
          <a:p>
            <a:pPr>
              <a:buFontTx/>
              <a:buNone/>
            </a:pPr>
            <a:r>
              <a:rPr lang="en-US" altLang="en-US" sz="2600" b="1" dirty="0" smtClean="0">
                <a:solidFill>
                  <a:schemeClr val="tx2"/>
                </a:solidFill>
              </a:rPr>
              <a:t>	</a:t>
            </a:r>
            <a:r>
              <a:rPr lang="en-US" altLang="en-US" sz="2600" b="1" dirty="0" smtClean="0">
                <a:solidFill>
                  <a:srgbClr val="FFFFFF"/>
                </a:solidFill>
              </a:rPr>
              <a:t>VOLUNTEER SAMPLES</a:t>
            </a:r>
            <a:r>
              <a:rPr lang="en-US" altLang="en-US" sz="2600" b="1" dirty="0" smtClean="0">
                <a:solidFill>
                  <a:schemeClr val="tx2"/>
                </a:solidFill>
              </a:rPr>
              <a:t>:</a:t>
            </a:r>
          </a:p>
          <a:p>
            <a:pPr>
              <a:buFontTx/>
              <a:buNone/>
            </a:pPr>
            <a:r>
              <a:rPr lang="en-US" altLang="en-US" sz="2600" b="1" dirty="0" smtClean="0">
                <a:solidFill>
                  <a:schemeClr val="tx2"/>
                </a:solidFill>
              </a:rPr>
              <a:t>	</a:t>
            </a:r>
            <a:r>
              <a:rPr lang="en-US" altLang="en-US" sz="2600" b="1" dirty="0" smtClean="0"/>
              <a:t>There are no known probabilities and self-selection can introduce bias. (Inserting a questionnaire in a magazine, a newspaper, or a web site)</a:t>
            </a:r>
          </a:p>
        </p:txBody>
      </p:sp>
    </p:spTree>
    <p:extLst>
      <p:ext uri="{BB962C8B-B14F-4D97-AF65-F5344CB8AC3E}">
        <p14:creationId xmlns:p14="http://schemas.microsoft.com/office/powerpoint/2010/main" val="106969224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r>
              <a:rPr lang="en-US" altLang="en-US" sz="3600" b="1" dirty="0" smtClean="0"/>
              <a:t>Types of sample designs</a:t>
            </a:r>
          </a:p>
        </p:txBody>
      </p:sp>
      <p:sp>
        <p:nvSpPr>
          <p:cNvPr id="41987" name="Rectangle 3"/>
          <p:cNvSpPr>
            <a:spLocks noGrp="1" noChangeArrowheads="1"/>
          </p:cNvSpPr>
          <p:nvPr>
            <p:ph type="body" idx="1"/>
          </p:nvPr>
        </p:nvSpPr>
        <p:spPr>
          <a:xfrm>
            <a:off x="452855" y="1844824"/>
            <a:ext cx="8229600" cy="3962400"/>
          </a:xfrm>
        </p:spPr>
        <p:txBody>
          <a:bodyPr>
            <a:noAutofit/>
          </a:bodyPr>
          <a:lstStyle/>
          <a:p>
            <a:pPr>
              <a:lnSpc>
                <a:spcPct val="90000"/>
              </a:lnSpc>
              <a:buFontTx/>
              <a:buNone/>
            </a:pPr>
            <a:r>
              <a:rPr lang="en-US" altLang="en-US" sz="2600" b="1" dirty="0" smtClean="0">
                <a:solidFill>
                  <a:srgbClr val="FFFF00"/>
                </a:solidFill>
              </a:rPr>
              <a:t>NON-PROBABILITY DESIGNS</a:t>
            </a:r>
          </a:p>
          <a:p>
            <a:pPr>
              <a:lnSpc>
                <a:spcPct val="90000"/>
              </a:lnSpc>
              <a:buFontTx/>
              <a:buNone/>
            </a:pPr>
            <a:endParaRPr lang="en-US" altLang="en-US" sz="2600" b="1" dirty="0" smtClean="0">
              <a:solidFill>
                <a:srgbClr val="FFFFFF"/>
              </a:solidFill>
            </a:endParaRPr>
          </a:p>
          <a:p>
            <a:pPr>
              <a:lnSpc>
                <a:spcPct val="90000"/>
              </a:lnSpc>
              <a:buFontTx/>
              <a:buNone/>
            </a:pPr>
            <a:r>
              <a:rPr lang="en-US" altLang="en-US" sz="2600" b="1" dirty="0" smtClean="0">
                <a:solidFill>
                  <a:srgbClr val="FFFFFF"/>
                </a:solidFill>
              </a:rPr>
              <a:t>PURPOSIVE SAMPLES</a:t>
            </a:r>
            <a:r>
              <a:rPr lang="en-US" altLang="en-US" sz="2600" b="1" dirty="0" smtClean="0"/>
              <a:t>:  Subjects selected on the basis of an attribute that gives those without it a selection probability of zero </a:t>
            </a:r>
          </a:p>
          <a:p>
            <a:pPr>
              <a:lnSpc>
                <a:spcPct val="90000"/>
              </a:lnSpc>
              <a:buFontTx/>
              <a:buNone/>
            </a:pPr>
            <a:endParaRPr lang="en-US" altLang="en-US" sz="2600" b="1" dirty="0" smtClean="0"/>
          </a:p>
          <a:p>
            <a:pPr>
              <a:lnSpc>
                <a:spcPct val="90000"/>
              </a:lnSpc>
              <a:buFontTx/>
              <a:buNone/>
            </a:pPr>
            <a:r>
              <a:rPr lang="en-US" altLang="en-US" sz="2600" b="1" dirty="0" smtClean="0"/>
              <a:t>Not generally representative</a:t>
            </a:r>
          </a:p>
          <a:p>
            <a:pPr>
              <a:lnSpc>
                <a:spcPct val="90000"/>
              </a:lnSpc>
              <a:buFontTx/>
              <a:buNone/>
            </a:pPr>
            <a:endParaRPr lang="en-US" altLang="en-US" sz="2600" b="1" dirty="0" smtClean="0"/>
          </a:p>
          <a:p>
            <a:pPr>
              <a:lnSpc>
                <a:spcPct val="90000"/>
              </a:lnSpc>
              <a:buFontTx/>
              <a:buNone/>
            </a:pPr>
            <a:r>
              <a:rPr lang="en-US" altLang="en-US" sz="2600" b="1" dirty="0" smtClean="0"/>
              <a:t>(Using only AWD or 4WD cars to study their drivers)</a:t>
            </a:r>
          </a:p>
        </p:txBody>
      </p:sp>
    </p:spTree>
    <p:extLst>
      <p:ext uri="{BB962C8B-B14F-4D97-AF65-F5344CB8AC3E}">
        <p14:creationId xmlns:p14="http://schemas.microsoft.com/office/powerpoint/2010/main" val="328945357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381000"/>
            <a:ext cx="7772400" cy="990600"/>
          </a:xfrm>
        </p:spPr>
        <p:txBody>
          <a:bodyPr>
            <a:normAutofit/>
          </a:bodyPr>
          <a:lstStyle/>
          <a:p>
            <a:r>
              <a:rPr lang="en-US" altLang="en-US" sz="3600" b="1" dirty="0" smtClean="0"/>
              <a:t>Types of sample designs</a:t>
            </a:r>
          </a:p>
        </p:txBody>
      </p:sp>
      <p:sp>
        <p:nvSpPr>
          <p:cNvPr id="43011" name="Rectangle 3"/>
          <p:cNvSpPr>
            <a:spLocks noGrp="1" noChangeArrowheads="1"/>
          </p:cNvSpPr>
          <p:nvPr>
            <p:ph type="body" idx="1"/>
          </p:nvPr>
        </p:nvSpPr>
        <p:spPr>
          <a:xfrm>
            <a:off x="971600" y="2276872"/>
            <a:ext cx="7772400" cy="4114800"/>
          </a:xfrm>
        </p:spPr>
        <p:txBody>
          <a:bodyPr>
            <a:normAutofit lnSpcReduction="10000"/>
          </a:bodyPr>
          <a:lstStyle/>
          <a:p>
            <a:pPr>
              <a:lnSpc>
                <a:spcPct val="90000"/>
              </a:lnSpc>
              <a:buFontTx/>
              <a:buNone/>
            </a:pPr>
            <a:r>
              <a:rPr lang="en-US" altLang="en-US" sz="2800" b="1" dirty="0" smtClean="0">
                <a:solidFill>
                  <a:srgbClr val="FFFF00"/>
                </a:solidFill>
              </a:rPr>
              <a:t>NON-PROBABILITY DESIGNS</a:t>
            </a:r>
          </a:p>
          <a:p>
            <a:pPr>
              <a:lnSpc>
                <a:spcPct val="90000"/>
              </a:lnSpc>
              <a:buFontTx/>
              <a:buNone/>
            </a:pPr>
            <a:r>
              <a:rPr lang="en-US" altLang="en-US" sz="2800" b="1" dirty="0" smtClean="0">
                <a:solidFill>
                  <a:schemeClr val="tx2"/>
                </a:solidFill>
              </a:rPr>
              <a:t>	</a:t>
            </a:r>
          </a:p>
          <a:p>
            <a:pPr>
              <a:lnSpc>
                <a:spcPct val="90000"/>
              </a:lnSpc>
              <a:buFontTx/>
              <a:buNone/>
            </a:pPr>
            <a:r>
              <a:rPr lang="en-US" altLang="en-US" sz="2800" b="1" dirty="0" smtClean="0">
                <a:solidFill>
                  <a:schemeClr val="tx2"/>
                </a:solidFill>
              </a:rPr>
              <a:t>	</a:t>
            </a:r>
            <a:r>
              <a:rPr lang="en-US" altLang="en-US" sz="2800" b="1" dirty="0" smtClean="0"/>
              <a:t>QUOTA SAMPLES: A haphazard method where selection is often left up to the interviewer.   This discretionary element introduces bias.</a:t>
            </a:r>
          </a:p>
          <a:p>
            <a:pPr>
              <a:lnSpc>
                <a:spcPct val="90000"/>
              </a:lnSpc>
              <a:buFontTx/>
              <a:buNone/>
            </a:pPr>
            <a:endParaRPr lang="en-US" altLang="en-US" sz="2800" b="1" dirty="0" smtClean="0"/>
          </a:p>
          <a:p>
            <a:pPr>
              <a:lnSpc>
                <a:spcPct val="90000"/>
              </a:lnSpc>
              <a:buFontTx/>
              <a:buNone/>
            </a:pPr>
            <a:r>
              <a:rPr lang="en-US" altLang="en-US" sz="2800" b="1" dirty="0" smtClean="0"/>
              <a:t>	Find me 10 women drivers, 5 young drivers, 10 male drivers, 5 older drivers</a:t>
            </a:r>
          </a:p>
          <a:p>
            <a:pPr>
              <a:lnSpc>
                <a:spcPct val="90000"/>
              </a:lnSpc>
              <a:buFontTx/>
              <a:buNone/>
            </a:pPr>
            <a:endParaRPr lang="en-US" altLang="en-US" sz="2800" b="1" dirty="0" smtClean="0">
              <a:solidFill>
                <a:srgbClr val="FFFFFF"/>
              </a:solidFill>
              <a:latin typeface="Arial" panose="020B0604020202020204" pitchFamily="34" charset="0"/>
            </a:endParaRPr>
          </a:p>
          <a:p>
            <a:pPr>
              <a:lnSpc>
                <a:spcPct val="90000"/>
              </a:lnSpc>
              <a:buFontTx/>
              <a:buNone/>
            </a:pPr>
            <a:endParaRPr lang="en-US" altLang="en-US" sz="2400" b="1" dirty="0" smtClean="0">
              <a:solidFill>
                <a:srgbClr val="FFFFFF"/>
              </a:solidFill>
              <a:latin typeface="Arial" panose="020B0604020202020204" pitchFamily="34" charset="0"/>
            </a:endParaRPr>
          </a:p>
        </p:txBody>
      </p:sp>
    </p:spTree>
    <p:extLst>
      <p:ext uri="{BB962C8B-B14F-4D97-AF65-F5344CB8AC3E}">
        <p14:creationId xmlns:p14="http://schemas.microsoft.com/office/powerpoint/2010/main" val="398397422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r>
              <a:rPr lang="en-US" altLang="en-US" sz="3600" b="1" dirty="0" smtClean="0"/>
              <a:t>Important issues in </a:t>
            </a:r>
            <a:r>
              <a:rPr lang="en-US" altLang="en-US" sz="3600" dirty="0"/>
              <a:t>asking </a:t>
            </a:r>
            <a:r>
              <a:rPr lang="en-US" altLang="en-US" sz="3600" dirty="0" smtClean="0"/>
              <a:t>questions</a:t>
            </a:r>
            <a:endParaRPr lang="en-US" altLang="en-US" sz="3600" b="1" dirty="0" smtClean="0"/>
          </a:p>
        </p:txBody>
      </p:sp>
      <p:sp>
        <p:nvSpPr>
          <p:cNvPr id="19459" name="Rectangle 3"/>
          <p:cNvSpPr>
            <a:spLocks noGrp="1" noChangeArrowheads="1"/>
          </p:cNvSpPr>
          <p:nvPr>
            <p:ph type="body" idx="1"/>
          </p:nvPr>
        </p:nvSpPr>
        <p:spPr/>
        <p:txBody>
          <a:bodyPr/>
          <a:lstStyle/>
          <a:p>
            <a:pPr>
              <a:buFontTx/>
              <a:buNone/>
            </a:pPr>
            <a:r>
              <a:rPr lang="en-US" altLang="en-US" sz="2800" b="1" dirty="0" smtClean="0">
                <a:solidFill>
                  <a:srgbClr val="FFFF00"/>
                </a:solidFill>
                <a:latin typeface="Arial" charset="0"/>
              </a:rPr>
              <a:t>	</a:t>
            </a:r>
            <a:r>
              <a:rPr lang="en-US" altLang="en-US" sz="2800" b="1" dirty="0" smtClean="0">
                <a:latin typeface="Arial" charset="0"/>
              </a:rPr>
              <a:t>1. Kinds of questions (behaviors, knowledge, attitudes).</a:t>
            </a:r>
          </a:p>
          <a:p>
            <a:pPr>
              <a:buFontTx/>
              <a:buNone/>
            </a:pPr>
            <a:r>
              <a:rPr lang="en-US" altLang="en-US" sz="2800" b="1" dirty="0" smtClean="0">
                <a:latin typeface="Arial" charset="0"/>
              </a:rPr>
              <a:t>	2. Question wording problems.</a:t>
            </a:r>
          </a:p>
          <a:p>
            <a:pPr>
              <a:buFontTx/>
              <a:buNone/>
            </a:pPr>
            <a:r>
              <a:rPr lang="en-US" altLang="en-US" sz="2800" b="1" dirty="0" smtClean="0">
                <a:latin typeface="Arial" charset="0"/>
              </a:rPr>
              <a:t>	3. Response alternatives</a:t>
            </a:r>
          </a:p>
          <a:p>
            <a:pPr>
              <a:buFontTx/>
              <a:buNone/>
            </a:pPr>
            <a:r>
              <a:rPr lang="en-US" altLang="en-US" sz="2800" b="1" dirty="0" smtClean="0">
                <a:latin typeface="Arial" charset="0"/>
              </a:rPr>
              <a:t>	4. Interviewer effects</a:t>
            </a:r>
          </a:p>
          <a:p>
            <a:pPr>
              <a:buFontTx/>
              <a:buNone/>
            </a:pPr>
            <a:r>
              <a:rPr lang="en-US" altLang="en-US" sz="2800" b="1" dirty="0" smtClean="0">
                <a:latin typeface="Arial" charset="0"/>
              </a:rPr>
              <a:t>	5. Question order effects</a:t>
            </a:r>
          </a:p>
        </p:txBody>
      </p:sp>
    </p:spTree>
    <p:extLst>
      <p:ext uri="{BB962C8B-B14F-4D97-AF65-F5344CB8AC3E}">
        <p14:creationId xmlns:p14="http://schemas.microsoft.com/office/powerpoint/2010/main" val="284706257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259632" y="332656"/>
            <a:ext cx="7620000" cy="1143000"/>
          </a:xfrm>
        </p:spPr>
        <p:txBody>
          <a:bodyPr>
            <a:noAutofit/>
          </a:bodyPr>
          <a:lstStyle/>
          <a:p>
            <a:pPr algn="l"/>
            <a:r>
              <a:rPr lang="en-US" altLang="en-US" sz="3600" b="1" dirty="0" smtClean="0"/>
              <a:t>Important issues in question asking</a:t>
            </a:r>
          </a:p>
        </p:txBody>
      </p:sp>
      <p:sp>
        <p:nvSpPr>
          <p:cNvPr id="20483" name="Rectangle 3"/>
          <p:cNvSpPr>
            <a:spLocks noGrp="1" noChangeArrowheads="1"/>
          </p:cNvSpPr>
          <p:nvPr>
            <p:ph type="body" idx="1"/>
          </p:nvPr>
        </p:nvSpPr>
        <p:spPr>
          <a:xfrm>
            <a:off x="1219200" y="2057400"/>
            <a:ext cx="7924800" cy="4114800"/>
          </a:xfrm>
        </p:spPr>
        <p:txBody>
          <a:bodyPr/>
          <a:lstStyle/>
          <a:p>
            <a:pPr marL="609600" indent="-609600">
              <a:buFontTx/>
              <a:buNone/>
            </a:pPr>
            <a:r>
              <a:rPr lang="en-US" altLang="en-US" sz="2800" b="1" dirty="0" smtClean="0">
                <a:latin typeface="Arial" charset="0"/>
              </a:rPr>
              <a:t>1. Kinds of Questions: Behaviors, Knowledge, Attitudes</a:t>
            </a:r>
          </a:p>
          <a:p>
            <a:pPr marL="609600" indent="-609600">
              <a:buFontTx/>
              <a:buNone/>
            </a:pPr>
            <a:r>
              <a:rPr lang="en-US" altLang="en-US" sz="2800" b="1" dirty="0" smtClean="0">
                <a:latin typeface="Arial" charset="0"/>
              </a:rPr>
              <a:t>	A. Behavioral Reports</a:t>
            </a:r>
          </a:p>
          <a:p>
            <a:pPr marL="990600" lvl="1" indent="-533400"/>
            <a:r>
              <a:rPr lang="en-US" altLang="en-US" sz="2400" b="1" dirty="0" smtClean="0">
                <a:latin typeface="Arial" charset="0"/>
              </a:rPr>
              <a:t>Focus on the current, specific, and real</a:t>
            </a:r>
          </a:p>
          <a:p>
            <a:pPr marL="990600" lvl="1" indent="-533400"/>
            <a:r>
              <a:rPr lang="en-US" altLang="en-US" sz="2400" b="1" dirty="0" smtClean="0">
                <a:latin typeface="Arial" charset="0"/>
              </a:rPr>
              <a:t>Short reference periods</a:t>
            </a:r>
          </a:p>
          <a:p>
            <a:pPr marL="990600" lvl="1" indent="-533400"/>
            <a:r>
              <a:rPr lang="en-US" altLang="en-US" sz="2400" b="1" dirty="0" smtClean="0">
                <a:latin typeface="Arial" charset="0"/>
              </a:rPr>
              <a:t>Use highly salient events to key memory</a:t>
            </a:r>
          </a:p>
        </p:txBody>
      </p:sp>
    </p:spTree>
    <p:extLst>
      <p:ext uri="{BB962C8B-B14F-4D97-AF65-F5344CB8AC3E}">
        <p14:creationId xmlns:p14="http://schemas.microsoft.com/office/powerpoint/2010/main" val="417410013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endParaRPr lang="en-US" altLang="en-US" dirty="0" smtClean="0"/>
          </a:p>
        </p:txBody>
      </p:sp>
      <p:sp>
        <p:nvSpPr>
          <p:cNvPr id="21507" name="Rectangle 3"/>
          <p:cNvSpPr>
            <a:spLocks noGrp="1" noChangeArrowheads="1"/>
          </p:cNvSpPr>
          <p:nvPr>
            <p:ph type="body" idx="1"/>
          </p:nvPr>
        </p:nvSpPr>
        <p:spPr/>
        <p:txBody>
          <a:bodyPr/>
          <a:lstStyle/>
          <a:p>
            <a:pPr>
              <a:buFontTx/>
              <a:buNone/>
            </a:pPr>
            <a:r>
              <a:rPr lang="en-US" altLang="en-US" sz="2400" b="1" dirty="0" smtClean="0">
                <a:latin typeface="Arial" charset="0"/>
              </a:rPr>
              <a:t>How often do you drive your car?</a:t>
            </a:r>
          </a:p>
          <a:p>
            <a:pPr>
              <a:buFontTx/>
              <a:buNone/>
            </a:pPr>
            <a:endParaRPr lang="en-US" altLang="en-US" sz="2400" b="1" dirty="0" smtClean="0">
              <a:latin typeface="Arial" charset="0"/>
            </a:endParaRPr>
          </a:p>
          <a:p>
            <a:pPr>
              <a:buFontTx/>
              <a:buNone/>
            </a:pPr>
            <a:r>
              <a:rPr lang="en-US" altLang="en-US" sz="2400" b="1" dirty="0" smtClean="0">
                <a:latin typeface="Arial" charset="0"/>
              </a:rPr>
              <a:t>How many miles did you drive last week?</a:t>
            </a:r>
          </a:p>
          <a:p>
            <a:pPr>
              <a:buFontTx/>
              <a:buNone/>
            </a:pPr>
            <a:endParaRPr lang="en-US" altLang="en-US" sz="2400" b="1" dirty="0" smtClean="0">
              <a:latin typeface="Arial" charset="0"/>
            </a:endParaRPr>
          </a:p>
          <a:p>
            <a:pPr>
              <a:buFontTx/>
              <a:buNone/>
            </a:pPr>
            <a:r>
              <a:rPr lang="en-US" altLang="en-US" sz="2400" b="1" dirty="0" smtClean="0">
                <a:latin typeface="Arial" charset="0"/>
              </a:rPr>
              <a:t>How many miles did you drive last year (2015)?</a:t>
            </a:r>
          </a:p>
        </p:txBody>
      </p:sp>
    </p:spTree>
    <p:extLst>
      <p:ext uri="{BB962C8B-B14F-4D97-AF65-F5344CB8AC3E}">
        <p14:creationId xmlns:p14="http://schemas.microsoft.com/office/powerpoint/2010/main" val="360735569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55576" y="332656"/>
            <a:ext cx="8305800" cy="1143000"/>
          </a:xfrm>
        </p:spPr>
        <p:txBody>
          <a:bodyPr/>
          <a:lstStyle/>
          <a:p>
            <a:pPr algn="l"/>
            <a:r>
              <a:rPr lang="en-US" altLang="en-US" sz="3200" b="1" dirty="0" smtClean="0"/>
              <a:t>Important issues in question asking</a:t>
            </a:r>
          </a:p>
        </p:txBody>
      </p:sp>
      <p:sp>
        <p:nvSpPr>
          <p:cNvPr id="184323" name="Rectangle 3"/>
          <p:cNvSpPr>
            <a:spLocks noGrp="1" noChangeArrowheads="1"/>
          </p:cNvSpPr>
          <p:nvPr>
            <p:ph type="body" idx="1"/>
          </p:nvPr>
        </p:nvSpPr>
        <p:spPr>
          <a:xfrm>
            <a:off x="1219200" y="1905000"/>
            <a:ext cx="7924800" cy="4114800"/>
          </a:xfrm>
        </p:spPr>
        <p:txBody>
          <a:bodyPr/>
          <a:lstStyle/>
          <a:p>
            <a:pPr marL="609600" indent="-609600">
              <a:buFontTx/>
              <a:buNone/>
              <a:defRPr/>
            </a:pPr>
            <a:r>
              <a:rPr lang="en-US" b="1" dirty="0" smtClean="0">
                <a:latin typeface="Arial" charset="0"/>
              </a:rPr>
              <a:t>B. Knowledge Questions</a:t>
            </a:r>
          </a:p>
          <a:p>
            <a:pPr marL="990600" lvl="1" indent="-533400">
              <a:defRPr/>
            </a:pPr>
            <a:r>
              <a:rPr lang="en-US" b="1" dirty="0" smtClean="0">
                <a:latin typeface="Arial" charset="0"/>
              </a:rPr>
              <a:t>Need to be careful about giving cues (question order and wording)</a:t>
            </a:r>
          </a:p>
          <a:p>
            <a:pPr marL="990600" lvl="1" indent="-533400">
              <a:defRPr/>
            </a:pPr>
            <a:r>
              <a:rPr lang="en-US" b="1" dirty="0" smtClean="0">
                <a:latin typeface="Arial" charset="0"/>
              </a:rPr>
              <a:t>What is “relevant knowledge?” (validity)</a:t>
            </a:r>
          </a:p>
          <a:p>
            <a:pPr marL="990600" lvl="1" indent="-533400">
              <a:defRPr/>
            </a:pPr>
            <a:r>
              <a:rPr lang="en-US" b="1" dirty="0" smtClean="0">
                <a:latin typeface="Arial" charset="0"/>
              </a:rPr>
              <a:t>Recall versus recognition</a:t>
            </a:r>
          </a:p>
          <a:p>
            <a:pPr marL="609600" indent="-609600">
              <a:defRPr/>
            </a:pPr>
            <a:endParaRPr lang="en-US" b="1" dirty="0" smtClean="0">
              <a:latin typeface="Arial" charset="0"/>
            </a:endParaRPr>
          </a:p>
          <a:p>
            <a:pPr marL="609600" indent="-609600">
              <a:defRPr/>
            </a:pPr>
            <a:endParaRPr lang="en-US" b="1" dirty="0" smtClean="0">
              <a:solidFill>
                <a:schemeClr val="tx2"/>
              </a:solidFill>
              <a:latin typeface="Arial" charset="0"/>
            </a:endParaRPr>
          </a:p>
        </p:txBody>
      </p:sp>
    </p:spTree>
    <p:extLst>
      <p:ext uri="{BB962C8B-B14F-4D97-AF65-F5344CB8AC3E}">
        <p14:creationId xmlns:p14="http://schemas.microsoft.com/office/powerpoint/2010/main" val="309768916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95536" y="260648"/>
            <a:ext cx="8305800" cy="1143000"/>
          </a:xfrm>
        </p:spPr>
        <p:txBody>
          <a:bodyPr>
            <a:noAutofit/>
          </a:bodyPr>
          <a:lstStyle/>
          <a:p>
            <a:pPr algn="l"/>
            <a:r>
              <a:rPr lang="en-US" altLang="en-US" sz="3600" b="1" dirty="0" smtClean="0"/>
              <a:t>Important issues in question asking</a:t>
            </a:r>
          </a:p>
        </p:txBody>
      </p:sp>
      <p:sp>
        <p:nvSpPr>
          <p:cNvPr id="24579" name="Rectangle 3"/>
          <p:cNvSpPr>
            <a:spLocks noGrp="1" noChangeArrowheads="1"/>
          </p:cNvSpPr>
          <p:nvPr>
            <p:ph type="body" idx="1"/>
          </p:nvPr>
        </p:nvSpPr>
        <p:spPr>
          <a:xfrm>
            <a:off x="1219200" y="2057400"/>
            <a:ext cx="7924800" cy="4114800"/>
          </a:xfrm>
        </p:spPr>
        <p:txBody>
          <a:bodyPr>
            <a:normAutofit fontScale="92500" lnSpcReduction="10000"/>
          </a:bodyPr>
          <a:lstStyle/>
          <a:p>
            <a:pPr marL="609600" indent="-609600">
              <a:buFontTx/>
              <a:buNone/>
            </a:pPr>
            <a:r>
              <a:rPr lang="en-US" altLang="en-US" b="1" dirty="0" smtClean="0">
                <a:latin typeface="Arial" charset="0"/>
              </a:rPr>
              <a:t>C. Attitudes (and </a:t>
            </a:r>
            <a:r>
              <a:rPr lang="en-US" altLang="en-US" b="1" i="1" dirty="0" smtClean="0">
                <a:latin typeface="Arial" charset="0"/>
              </a:rPr>
              <a:t>non-attitudes</a:t>
            </a:r>
            <a:r>
              <a:rPr lang="en-US" altLang="en-US" b="1" dirty="0" smtClean="0">
                <a:latin typeface="Arial" charset="0"/>
              </a:rPr>
              <a:t>)</a:t>
            </a:r>
          </a:p>
          <a:p>
            <a:pPr marL="609600" indent="-609600"/>
            <a:r>
              <a:rPr lang="en-US" altLang="en-US" sz="2800" b="1" dirty="0" smtClean="0">
                <a:latin typeface="Arial" charset="0"/>
              </a:rPr>
              <a:t>Much research shows that behavior is often unconstrained by attitudes. Why?</a:t>
            </a:r>
          </a:p>
          <a:p>
            <a:pPr marL="609600" indent="-609600"/>
            <a:r>
              <a:rPr lang="en-US" altLang="en-US" sz="2800" b="1" dirty="0" smtClean="0">
                <a:latin typeface="Arial" charset="0"/>
              </a:rPr>
              <a:t>Is a survey the best way to measure attitudes?</a:t>
            </a:r>
          </a:p>
          <a:p>
            <a:pPr marL="609600" indent="-609600"/>
            <a:r>
              <a:rPr lang="en-US" altLang="en-US" sz="2800" b="1" dirty="0" smtClean="0">
                <a:latin typeface="Arial" charset="0"/>
              </a:rPr>
              <a:t>Some issues are complicated </a:t>
            </a:r>
          </a:p>
          <a:p>
            <a:pPr marL="609600" indent="-609600"/>
            <a:r>
              <a:rPr lang="en-US" altLang="en-US" sz="2800" b="1" dirty="0" smtClean="0">
                <a:latin typeface="Arial" charset="0"/>
              </a:rPr>
              <a:t>Sometimes people haven’t thought much about them (Offer an explicit “Don’t know”?)</a:t>
            </a:r>
          </a:p>
        </p:txBody>
      </p:sp>
    </p:spTree>
    <p:extLst>
      <p:ext uri="{BB962C8B-B14F-4D97-AF65-F5344CB8AC3E}">
        <p14:creationId xmlns:p14="http://schemas.microsoft.com/office/powerpoint/2010/main" val="36747248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B8B0ECDBA3C64CA17A0EDA1F583A22" ma:contentTypeVersion="12" ma:contentTypeDescription="Create a new document." ma:contentTypeScope="" ma:versionID="46fa937b96980ddf7af84dde819730ed">
  <xsd:schema xmlns:xsd="http://www.w3.org/2001/XMLSchema" xmlns:xs="http://www.w3.org/2001/XMLSchema" xmlns:p="http://schemas.microsoft.com/office/2006/metadata/properties" xmlns:ns2="4595ca7b-3a15-4971-af5f-cadc29c03e04" targetNamespace="http://schemas.microsoft.com/office/2006/metadata/properties" ma:root="true" ma:fieldsID="7161056cb75780dae671cf09d7cd8017" ns2:_="">
    <xsd:import namespace="4595ca7b-3a15-4971-af5f-cadc29c03e0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95ca7b-3a15-4971-af5f-cadc29c03e0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4595ca7b-3a15-4971-af5f-cadc29c03e04">QPT3VHF6MKWP-83287781-88322</_dlc_DocId>
    <_dlc_DocIdUrl xmlns="4595ca7b-3a15-4971-af5f-cadc29c03e04">
      <Url>https://www.qu.edu.qa/_layouts/15/DocIdRedir.aspx?ID=QPT3VHF6MKWP-83287781-88322</Url>
      <Description>QPT3VHF6MKWP-83287781-88322</Description>
    </_dlc_DocIdUrl>
  </documentManagement>
</p:properties>
</file>

<file path=customXml/itemProps1.xml><?xml version="1.0" encoding="utf-8"?>
<ds:datastoreItem xmlns:ds="http://schemas.openxmlformats.org/officeDocument/2006/customXml" ds:itemID="{5579763E-DCC1-459E-98BB-23EF43B3107F}"/>
</file>

<file path=customXml/itemProps2.xml><?xml version="1.0" encoding="utf-8"?>
<ds:datastoreItem xmlns:ds="http://schemas.openxmlformats.org/officeDocument/2006/customXml" ds:itemID="{C2E34DF8-7393-4197-8043-54F5CDD5D7EC}"/>
</file>

<file path=customXml/itemProps3.xml><?xml version="1.0" encoding="utf-8"?>
<ds:datastoreItem xmlns:ds="http://schemas.openxmlformats.org/officeDocument/2006/customXml" ds:itemID="{9F554D35-D51C-4FA8-94E3-FC193726CA49}"/>
</file>

<file path=customXml/itemProps4.xml><?xml version="1.0" encoding="utf-8"?>
<ds:datastoreItem xmlns:ds="http://schemas.openxmlformats.org/officeDocument/2006/customXml" ds:itemID="{920AC823-BF2A-4BF8-81A0-7B4B7B9E8035}"/>
</file>

<file path=docProps/app.xml><?xml version="1.0" encoding="utf-8"?>
<Properties xmlns="http://schemas.openxmlformats.org/officeDocument/2006/extended-properties" xmlns:vt="http://schemas.openxmlformats.org/officeDocument/2006/docPropsVTypes">
  <Template/>
  <TotalTime>5465</TotalTime>
  <Words>5095</Words>
  <Application>Microsoft Office PowerPoint</Application>
  <PresentationFormat>On-screen Show (4:3)</PresentationFormat>
  <Paragraphs>1070</Paragraphs>
  <Slides>194</Slides>
  <Notes>119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194</vt:i4>
      </vt:variant>
    </vt:vector>
  </HeadingPairs>
  <TitlesOfParts>
    <vt:vector size="196" baseType="lpstr">
      <vt:lpstr>Focus</vt:lpstr>
      <vt:lpstr>Acrobat Document</vt:lpstr>
      <vt:lpstr>SESRI  Policy &amp; Program  Evaluation Workshop</vt:lpstr>
      <vt:lpstr>Organization of the Workshop</vt:lpstr>
      <vt:lpstr>Outline: Session 1</vt:lpstr>
      <vt:lpstr>By the end of this workshop, you should be able to:</vt:lpstr>
      <vt:lpstr>Who are we?</vt:lpstr>
      <vt:lpstr>What constitutes a  public policy problem?</vt:lpstr>
      <vt:lpstr>Traffic in Qatar</vt:lpstr>
      <vt:lpstr>Traffic in Qatar</vt:lpstr>
      <vt:lpstr>What makes a problem “public”?</vt:lpstr>
      <vt:lpstr>What is a program?</vt:lpstr>
      <vt:lpstr>Programs require . . .</vt:lpstr>
      <vt:lpstr>Goals</vt:lpstr>
      <vt:lpstr>Clicker Question 1</vt:lpstr>
      <vt:lpstr>Clicker Question 1 (again)</vt:lpstr>
      <vt:lpstr>Targets</vt:lpstr>
      <vt:lpstr>Exercise</vt:lpstr>
      <vt:lpstr>Inputs</vt:lpstr>
      <vt:lpstr>Exercise</vt:lpstr>
      <vt:lpstr>Outputs</vt:lpstr>
      <vt:lpstr>Clicker Question 2</vt:lpstr>
      <vt:lpstr>The Simple Program Model</vt:lpstr>
      <vt:lpstr>The Importance of Assumptions</vt:lpstr>
      <vt:lpstr>Assumptions can be about…</vt:lpstr>
      <vt:lpstr>Clicker Question 3</vt:lpstr>
      <vt:lpstr>PowerPoint Presentation</vt:lpstr>
      <vt:lpstr>SESRI  Policy &amp; Program  Evaluation Workshop</vt:lpstr>
      <vt:lpstr>Outline: Session 2</vt:lpstr>
      <vt:lpstr>Impact Evaluation</vt:lpstr>
      <vt:lpstr>Correlation vs. Causation</vt:lpstr>
      <vt:lpstr>Three Criteria for Establishing a Causal Relationship</vt:lpstr>
      <vt:lpstr>Counterfactuals</vt:lpstr>
      <vt:lpstr>Randomized Control Trials (RCTs)</vt:lpstr>
      <vt:lpstr>Why does random assignment work?</vt:lpstr>
      <vt:lpstr>Constructing a counterfactual through quasi-experimental design</vt:lpstr>
      <vt:lpstr>Impact Evaluation – Road Redesign</vt:lpstr>
      <vt:lpstr>Process Evaluation</vt:lpstr>
      <vt:lpstr>Impact Evaluation – Road Redesign</vt:lpstr>
      <vt:lpstr>Generating hypotheses</vt:lpstr>
      <vt:lpstr>Clicker Question 4</vt:lpstr>
      <vt:lpstr>Testing hypotheses with data</vt:lpstr>
      <vt:lpstr>Testing a simple hypothesis</vt:lpstr>
      <vt:lpstr>Testing a simple hypothesis</vt:lpstr>
      <vt:lpstr>Activity #1 Introduction to Stata</vt:lpstr>
      <vt:lpstr>Stata instructions</vt:lpstr>
      <vt:lpstr>Stata instructions</vt:lpstr>
      <vt:lpstr>Stata instructions</vt:lpstr>
      <vt:lpstr>Stata instructions</vt:lpstr>
      <vt:lpstr>Stata instructions</vt:lpstr>
      <vt:lpstr>Stata instructions: adding a line</vt:lpstr>
      <vt:lpstr>Stata instructions: Early data with line</vt:lpstr>
      <vt:lpstr>Stata instructions: Late data with line</vt:lpstr>
      <vt:lpstr>Stata instructions</vt:lpstr>
      <vt:lpstr>SESRI  Policy &amp; Program  Evaluation Workshop</vt:lpstr>
      <vt:lpstr>Outline: Session 3</vt:lpstr>
      <vt:lpstr>What is Data?</vt:lpstr>
      <vt:lpstr>Data Types and Sources</vt:lpstr>
      <vt:lpstr>Administrative Data</vt:lpstr>
      <vt:lpstr>An Example of Administrative Data</vt:lpstr>
      <vt:lpstr>Population/Census Data</vt:lpstr>
      <vt:lpstr>“Big” Data</vt:lpstr>
      <vt:lpstr>VITRONIC video</vt:lpstr>
      <vt:lpstr>Surveys</vt:lpstr>
      <vt:lpstr>How surveys can deal with time</vt:lpstr>
      <vt:lpstr>Where does survey research  fit in as a data collection method?</vt:lpstr>
      <vt:lpstr> Where does survey research   fit in as a data collection method?</vt:lpstr>
      <vt:lpstr>Where does survey research   fit in as a data collection method?</vt:lpstr>
      <vt:lpstr>Where does survey research  fit in as a data collection method?</vt:lpstr>
      <vt:lpstr>Where does survey research  fit in as a data collection method?</vt:lpstr>
      <vt:lpstr>PowerPoint Presentation</vt:lpstr>
      <vt:lpstr>PowerPoint Presentation</vt:lpstr>
      <vt:lpstr>The general design of surveys</vt:lpstr>
      <vt:lpstr>The Total Survey Error (TSE) model</vt:lpstr>
      <vt:lpstr>Where does sampling fit in?</vt:lpstr>
      <vt:lpstr>PowerPoint Presentation</vt:lpstr>
      <vt:lpstr>PowerPoint Presentation</vt:lpstr>
      <vt:lpstr>Important sampling concepts</vt:lpstr>
      <vt:lpstr>Important sampling concepts</vt:lpstr>
      <vt:lpstr>Important sampling principles</vt:lpstr>
      <vt:lpstr>PowerPoint Presentation</vt:lpstr>
      <vt:lpstr>How bad samples are produced</vt:lpstr>
      <vt:lpstr>Properties of a good sample frame</vt:lpstr>
      <vt:lpstr>Types of sample designs</vt:lpstr>
      <vt:lpstr>Types of sample designs</vt:lpstr>
      <vt:lpstr>Types of sample designs</vt:lpstr>
      <vt:lpstr>Stratified samples</vt:lpstr>
      <vt:lpstr>PowerPoint Presentation</vt:lpstr>
      <vt:lpstr>Types of sample designs</vt:lpstr>
      <vt:lpstr>Types of sample designs</vt:lpstr>
      <vt:lpstr>PowerPoint Presentation</vt:lpstr>
      <vt:lpstr>Types of sample designs</vt:lpstr>
      <vt:lpstr>Types of sample designs</vt:lpstr>
      <vt:lpstr>Types of sample designs</vt:lpstr>
      <vt:lpstr>Types of sample designs</vt:lpstr>
      <vt:lpstr>Types of sample designs</vt:lpstr>
      <vt:lpstr>Important issues in asking questions</vt:lpstr>
      <vt:lpstr>Important issues in question asking</vt:lpstr>
      <vt:lpstr>PowerPoint Presentation</vt:lpstr>
      <vt:lpstr>Important issues in question asking</vt:lpstr>
      <vt:lpstr>Important issues in question asking</vt:lpstr>
      <vt:lpstr>Question Wording: Explicit DK</vt:lpstr>
      <vt:lpstr>PowerPoint Presentation</vt:lpstr>
      <vt:lpstr>Question Wording: Complexity </vt:lpstr>
      <vt:lpstr>PowerPoint Presentation</vt:lpstr>
      <vt:lpstr>Question Wording:  Double negatives</vt:lpstr>
      <vt:lpstr>Question Wording:  Leading phrases</vt:lpstr>
      <vt:lpstr>Scientific credibility: MADD survey</vt:lpstr>
      <vt:lpstr>Question wording:  “Double-barreled” questions</vt:lpstr>
      <vt:lpstr>Question wording:  “Double-barreled” questions</vt:lpstr>
      <vt:lpstr>Question wording: Unbalanced questions</vt:lpstr>
      <vt:lpstr> </vt:lpstr>
      <vt:lpstr>Question wording: Threatening questions on sensitive topics</vt:lpstr>
      <vt:lpstr>PowerPoint Presentation</vt:lpstr>
      <vt:lpstr>Question wording: Social Desirability</vt:lpstr>
      <vt:lpstr>PowerPoint Presentation</vt:lpstr>
      <vt:lpstr>PowerPoint Presentation</vt:lpstr>
      <vt:lpstr>SESRI  Policy &amp; Program  Evaluation Workshop</vt:lpstr>
      <vt:lpstr>Outline: Session 4 </vt:lpstr>
      <vt:lpstr>Codebooks and Metadata</vt:lpstr>
      <vt:lpstr>Codebooks and Metadata</vt:lpstr>
      <vt:lpstr>Downlaoad the codebook for the 2011 SESRI Omnibus dataset</vt:lpstr>
      <vt:lpstr>Download the codebook for the 2011 SESRI Omnibus dataset</vt:lpstr>
      <vt:lpstr>Download the codebook for the 2011 SESRI Omnibus dataset</vt:lpstr>
      <vt:lpstr>Variables</vt:lpstr>
      <vt:lpstr>Activity #2</vt:lpstr>
      <vt:lpstr>Checking the dataset properties in Stata</vt:lpstr>
      <vt:lpstr>Checking the dataset properties in Stata</vt:lpstr>
      <vt:lpstr>Checking the dataset properties in Stata</vt:lpstr>
      <vt:lpstr>Checking the dataset properties in Stata</vt:lpstr>
      <vt:lpstr>Checking the dataset properties in Stata</vt:lpstr>
      <vt:lpstr>Weights</vt:lpstr>
      <vt:lpstr>Weights</vt:lpstr>
      <vt:lpstr>Data Management</vt:lpstr>
      <vt:lpstr>PowerPoint Presentation</vt:lpstr>
      <vt:lpstr>SESRI  Policy &amp; Program  Evaluation Workshop</vt:lpstr>
      <vt:lpstr>Outline: Session 5 </vt:lpstr>
      <vt:lpstr>Operationalization</vt:lpstr>
      <vt:lpstr>Operationalization and Basic  Design Considerations</vt:lpstr>
      <vt:lpstr>Measurement</vt:lpstr>
      <vt:lpstr>Measurement</vt:lpstr>
      <vt:lpstr>Measurement Error</vt:lpstr>
      <vt:lpstr>Measurement Error</vt:lpstr>
      <vt:lpstr>Reliability and Validity</vt:lpstr>
      <vt:lpstr>Reliable, Not Valid</vt:lpstr>
      <vt:lpstr>Valid, Not Reliable</vt:lpstr>
      <vt:lpstr>Not Valid, Not Reliable</vt:lpstr>
      <vt:lpstr>Valid and Reliable</vt:lpstr>
      <vt:lpstr>Expected Observations with Repeated Measurement</vt:lpstr>
      <vt:lpstr>Repeated Measurement with Random Error</vt:lpstr>
      <vt:lpstr>Repeated Measurement with Systematic Error (Bias)</vt:lpstr>
      <vt:lpstr>Measurement  Strategy Class Discussion</vt:lpstr>
      <vt:lpstr>Created Two Contrived Datasets</vt:lpstr>
      <vt:lpstr>Measurement  Strategy Class Discussion</vt:lpstr>
      <vt:lpstr>Measurement  Strategy Class Discussion</vt:lpstr>
      <vt:lpstr>Measurement  Strategy Class Discussion</vt:lpstr>
      <vt:lpstr>Measurement  Strategy Class Discussion</vt:lpstr>
      <vt:lpstr>Measurement  Strategy Class Discussion</vt:lpstr>
      <vt:lpstr>Measurement  Strategy Class Discussion</vt:lpstr>
      <vt:lpstr>Measurement  Strategy Class Discussion</vt:lpstr>
      <vt:lpstr>SESRI  Policy &amp; Program  Evaluation Workshop</vt:lpstr>
      <vt:lpstr>Outline: Session 6</vt:lpstr>
      <vt:lpstr>Variables have a number of properties</vt:lpstr>
      <vt:lpstr>What is univariate analysis?</vt:lpstr>
      <vt:lpstr>Frequency distribution</vt:lpstr>
      <vt:lpstr>The frequency distribution can be displayed graphically in a histogram</vt:lpstr>
      <vt:lpstr>Distributions have important properties</vt:lpstr>
      <vt:lpstr>Measures of central tendency</vt:lpstr>
      <vt:lpstr>Measures of central tendency</vt:lpstr>
      <vt:lpstr>Measures of central tendency</vt:lpstr>
      <vt:lpstr>Measures of central tendency</vt:lpstr>
      <vt:lpstr>PowerPoint Presentation</vt:lpstr>
      <vt:lpstr>What is the relationship between these measures of central tendency?</vt:lpstr>
      <vt:lpstr>When to use what measure of  central tendency</vt:lpstr>
      <vt:lpstr>Measures of dispersion</vt:lpstr>
      <vt:lpstr>Measures of dispersion</vt:lpstr>
      <vt:lpstr>Measures of dispersion</vt:lpstr>
      <vt:lpstr>Measures of dispersion</vt:lpstr>
      <vt:lpstr>PowerPoint Presentation</vt:lpstr>
      <vt:lpstr>When to use what</vt:lpstr>
      <vt:lpstr>Graphs and Figures</vt:lpstr>
      <vt:lpstr>Bar chart</vt:lpstr>
      <vt:lpstr>Pie chart</vt:lpstr>
      <vt:lpstr>Histogram</vt:lpstr>
      <vt:lpstr>Scatterplot</vt:lpstr>
      <vt:lpstr>3-D Scatterplot</vt:lpstr>
      <vt:lpstr>Activity #3</vt:lpstr>
      <vt:lpstr>PowerPoint Presentation</vt:lpstr>
      <vt:lpstr>SESRI  Policy &amp; Program  Evaluation Workshop</vt:lpstr>
      <vt:lpstr>Outline: Session 7 </vt:lpstr>
      <vt:lpstr>Correlation</vt:lpstr>
      <vt:lpstr>T-test (difference of means)</vt:lpstr>
      <vt:lpstr>Regression</vt:lpstr>
      <vt:lpstr>Multiple Regression</vt:lpstr>
      <vt:lpstr>Activity #4</vt:lpstr>
      <vt:lpstr>Concluding Comments</vt:lpstr>
    </vt:vector>
  </TitlesOfParts>
  <Company>Picsel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Roger</dc:creator>
  <cp:lastModifiedBy>Noora Mohammed O J AlNaimi</cp:lastModifiedBy>
  <cp:revision>326</cp:revision>
  <cp:lastPrinted>2016-05-23T13:08:21Z</cp:lastPrinted>
  <dcterms:created xsi:type="dcterms:W3CDTF">2014-05-05T07:40:39Z</dcterms:created>
  <dcterms:modified xsi:type="dcterms:W3CDTF">2017-11-14T04:51:54Z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0x01010071B8B0ECDBA3C64CA17A0EDA1F583A22</vt:lpwstr>
  </property>
  <property fmtid="{D5CDD505-2E9C-101B-9397-08002B2CF9AE}" pid="3" name="_dlc_DocIdItemGuid">
    <vt:lpwstr>efff0fea-26cf-46c2-af90-5680e55d623a</vt:lpwstr>
  </property>
</Properties>
</file>